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81" r:id="rId4"/>
    <p:sldMasterId id="2147485069" r:id="rId5"/>
    <p:sldMasterId id="2147485057" r:id="rId6"/>
    <p:sldMasterId id="2147485195" r:id="rId7"/>
    <p:sldMasterId id="2147485219" r:id="rId8"/>
    <p:sldMasterId id="2147485231" r:id="rId9"/>
    <p:sldMasterId id="2147485244" r:id="rId10"/>
    <p:sldMasterId id="2147485256" r:id="rId11"/>
    <p:sldMasterId id="2147485271" r:id="rId12"/>
    <p:sldMasterId id="2147485284" r:id="rId13"/>
    <p:sldMasterId id="2147485314" r:id="rId14"/>
  </p:sldMasterIdLst>
  <p:notesMasterIdLst>
    <p:notesMasterId r:id="rId56"/>
  </p:notesMasterIdLst>
  <p:handoutMasterIdLst>
    <p:handoutMasterId r:id="rId57"/>
  </p:handoutMasterIdLst>
  <p:sldIdLst>
    <p:sldId id="256" r:id="rId15"/>
    <p:sldId id="2661" r:id="rId16"/>
    <p:sldId id="1381" r:id="rId17"/>
    <p:sldId id="2591" r:id="rId18"/>
    <p:sldId id="2393" r:id="rId19"/>
    <p:sldId id="2658" r:id="rId20"/>
    <p:sldId id="2334" r:id="rId21"/>
    <p:sldId id="2390" r:id="rId22"/>
    <p:sldId id="2623" r:id="rId23"/>
    <p:sldId id="1763" r:id="rId24"/>
    <p:sldId id="2391" r:id="rId25"/>
    <p:sldId id="416" r:id="rId26"/>
    <p:sldId id="1318" r:id="rId27"/>
    <p:sldId id="1416" r:id="rId28"/>
    <p:sldId id="1979" r:id="rId29"/>
    <p:sldId id="1980" r:id="rId30"/>
    <p:sldId id="1981" r:id="rId31"/>
    <p:sldId id="1275" r:id="rId32"/>
    <p:sldId id="2024" r:id="rId33"/>
    <p:sldId id="2155" r:id="rId34"/>
    <p:sldId id="2387" r:id="rId35"/>
    <p:sldId id="2663" r:id="rId36"/>
    <p:sldId id="2625" r:id="rId37"/>
    <p:sldId id="1280" r:id="rId38"/>
    <p:sldId id="2657" r:id="rId39"/>
    <p:sldId id="1375" r:id="rId40"/>
    <p:sldId id="2655" r:id="rId41"/>
    <p:sldId id="2144" r:id="rId42"/>
    <p:sldId id="2656" r:id="rId43"/>
    <p:sldId id="2239" r:id="rId44"/>
    <p:sldId id="2240" r:id="rId45"/>
    <p:sldId id="2241" r:id="rId46"/>
    <p:sldId id="2145" r:id="rId47"/>
    <p:sldId id="2627" r:id="rId48"/>
    <p:sldId id="1283" r:id="rId49"/>
    <p:sldId id="2329" r:id="rId50"/>
    <p:sldId id="1287" r:id="rId51"/>
    <p:sldId id="2629" r:id="rId52"/>
    <p:sldId id="2664" r:id="rId53"/>
    <p:sldId id="1982" r:id="rId54"/>
    <p:sldId id="1250" r:id="rId55"/>
  </p:sldIdLst>
  <p:sldSz cx="12192000" cy="6858000"/>
  <p:notesSz cx="6950075" cy="9236075"/>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ci Wilson" initials="SW" lastIdx="10" clrIdx="0">
    <p:extLst>
      <p:ext uri="{19B8F6BF-5375-455C-9EA6-DF929625EA0E}">
        <p15:presenceInfo xmlns:p15="http://schemas.microsoft.com/office/powerpoint/2012/main" userId="S-1-5-21-3944559044-1668434272-1499178138-1001" providerId="AD"/>
      </p:ext>
    </p:extLst>
  </p:cmAuthor>
  <p:cmAuthor id="2" name="Patti Phillips" initials="PP" lastIdx="6" clrIdx="1">
    <p:extLst>
      <p:ext uri="{19B8F6BF-5375-455C-9EA6-DF929625EA0E}">
        <p15:presenceInfo xmlns:p15="http://schemas.microsoft.com/office/powerpoint/2012/main" userId="S::patti@roiinstitute.net::9e020c13-9543-4ffb-bb24-e9e423cef4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a:srgbClr val="822E0E"/>
    <a:srgbClr val="000000"/>
    <a:srgbClr val="FFFFFF"/>
    <a:srgbClr val="C00000"/>
    <a:srgbClr val="561218"/>
    <a:srgbClr val="600000"/>
    <a:srgbClr val="003366"/>
    <a:srgbClr val="D1DBEB"/>
    <a:srgbClr val="0000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18" autoAdjust="0"/>
    <p:restoredTop sz="96650" autoAdjust="0"/>
  </p:normalViewPr>
  <p:slideViewPr>
    <p:cSldViewPr>
      <p:cViewPr varScale="1">
        <p:scale>
          <a:sx n="124" d="100"/>
          <a:sy n="124" d="100"/>
        </p:scale>
        <p:origin x="920" y="168"/>
      </p:cViewPr>
      <p:guideLst>
        <p:guide orient="horz" pos="2256"/>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p:scale>
          <a:sx n="100" d="100"/>
          <a:sy n="100" d="100"/>
        </p:scale>
        <p:origin x="2802" y="438"/>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presProps" Target="pres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handoutMaster" Target="handoutMasters/handoutMaster1.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5" y="0"/>
            <a:ext cx="3012011" cy="462038"/>
          </a:xfrm>
          <a:prstGeom prst="rect">
            <a:avLst/>
          </a:prstGeom>
          <a:noFill/>
          <a:ln w="9525">
            <a:noFill/>
            <a:miter lim="800000"/>
            <a:headEnd/>
            <a:tailEnd/>
          </a:ln>
          <a:effectLst/>
        </p:spPr>
        <p:txBody>
          <a:bodyPr vert="horz" wrap="square" lIns="92139" tIns="46069" rIns="92139" bIns="46069" numCol="1" anchor="t" anchorCtr="0" compatLnSpc="1">
            <a:prstTxWarp prst="textNoShape">
              <a:avLst/>
            </a:prstTxWarp>
          </a:bodyPr>
          <a:lstStyle>
            <a:lvl1pPr eaLnBrk="1" hangingPunct="1">
              <a:defRPr sz="1200">
                <a:latin typeface="Arial" pitchFamily="34" charset="0"/>
              </a:defRPr>
            </a:lvl1pPr>
          </a:lstStyle>
          <a:p>
            <a:endParaRPr lang="en-US" dirty="0"/>
          </a:p>
        </p:txBody>
      </p:sp>
      <p:sp>
        <p:nvSpPr>
          <p:cNvPr id="87043" name="Rectangle 3"/>
          <p:cNvSpPr>
            <a:spLocks noGrp="1" noChangeArrowheads="1"/>
          </p:cNvSpPr>
          <p:nvPr>
            <p:ph type="dt" sz="quarter" idx="1"/>
          </p:nvPr>
        </p:nvSpPr>
        <p:spPr bwMode="auto">
          <a:xfrm>
            <a:off x="3938069" y="0"/>
            <a:ext cx="3012011" cy="462038"/>
          </a:xfrm>
          <a:prstGeom prst="rect">
            <a:avLst/>
          </a:prstGeom>
          <a:noFill/>
          <a:ln w="9525">
            <a:noFill/>
            <a:miter lim="800000"/>
            <a:headEnd/>
            <a:tailEnd/>
          </a:ln>
          <a:effectLst/>
        </p:spPr>
        <p:txBody>
          <a:bodyPr vert="horz" wrap="square" lIns="92139" tIns="46069" rIns="92139" bIns="46069" numCol="1" anchor="t" anchorCtr="0" compatLnSpc="1">
            <a:prstTxWarp prst="textNoShape">
              <a:avLst/>
            </a:prstTxWarp>
          </a:bodyPr>
          <a:lstStyle>
            <a:lvl1pPr algn="r" eaLnBrk="1" hangingPunct="1">
              <a:defRPr sz="1200">
                <a:latin typeface="Arial" pitchFamily="34" charset="0"/>
              </a:defRPr>
            </a:lvl1pPr>
          </a:lstStyle>
          <a:p>
            <a:endParaRPr lang="en-US" dirty="0"/>
          </a:p>
        </p:txBody>
      </p:sp>
      <p:sp>
        <p:nvSpPr>
          <p:cNvPr id="87044" name="Rectangle 4"/>
          <p:cNvSpPr>
            <a:spLocks noGrp="1" noChangeArrowheads="1"/>
          </p:cNvSpPr>
          <p:nvPr>
            <p:ph type="ftr" sz="quarter" idx="2"/>
          </p:nvPr>
        </p:nvSpPr>
        <p:spPr bwMode="auto">
          <a:xfrm>
            <a:off x="5" y="8774037"/>
            <a:ext cx="3012011" cy="462038"/>
          </a:xfrm>
          <a:prstGeom prst="rect">
            <a:avLst/>
          </a:prstGeom>
          <a:noFill/>
          <a:ln w="9525">
            <a:noFill/>
            <a:miter lim="800000"/>
            <a:headEnd/>
            <a:tailEnd/>
          </a:ln>
          <a:effectLst/>
        </p:spPr>
        <p:txBody>
          <a:bodyPr vert="horz" wrap="square" lIns="92139" tIns="46069" rIns="92139" bIns="46069" numCol="1" anchor="b" anchorCtr="0" compatLnSpc="1">
            <a:prstTxWarp prst="textNoShape">
              <a:avLst/>
            </a:prstTxWarp>
          </a:bodyPr>
          <a:lstStyle>
            <a:lvl1pPr eaLnBrk="1" hangingPunct="1">
              <a:defRPr sz="1200">
                <a:latin typeface="Arial" pitchFamily="34" charset="0"/>
              </a:defRPr>
            </a:lvl1pPr>
          </a:lstStyle>
          <a:p>
            <a:endParaRPr lang="en-US" dirty="0"/>
          </a:p>
        </p:txBody>
      </p:sp>
    </p:spTree>
    <p:extLst>
      <p:ext uri="{BB962C8B-B14F-4D97-AF65-F5344CB8AC3E}">
        <p14:creationId xmlns:p14="http://schemas.microsoft.com/office/powerpoint/2010/main" val="179060162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5" y="0"/>
            <a:ext cx="3012011" cy="462038"/>
          </a:xfrm>
          <a:prstGeom prst="rect">
            <a:avLst/>
          </a:prstGeom>
          <a:noFill/>
          <a:ln w="9525">
            <a:noFill/>
            <a:miter lim="800000"/>
            <a:headEnd/>
            <a:tailEnd/>
          </a:ln>
          <a:effectLst/>
        </p:spPr>
        <p:txBody>
          <a:bodyPr vert="horz" wrap="square" lIns="92139" tIns="46069" rIns="92139" bIns="46069" numCol="1" anchor="t" anchorCtr="0" compatLnSpc="1">
            <a:prstTxWarp prst="textNoShape">
              <a:avLst/>
            </a:prstTxWarp>
          </a:bodyPr>
          <a:lstStyle>
            <a:lvl1pPr eaLnBrk="1" hangingPunct="1">
              <a:defRPr sz="1200">
                <a:latin typeface="Arial" pitchFamily="34" charset="0"/>
              </a:defRPr>
            </a:lvl1pPr>
          </a:lstStyle>
          <a:p>
            <a:endParaRPr lang="en-US" dirty="0"/>
          </a:p>
        </p:txBody>
      </p:sp>
      <p:sp>
        <p:nvSpPr>
          <p:cNvPr id="79875" name="Rectangle 3"/>
          <p:cNvSpPr>
            <a:spLocks noGrp="1" noChangeArrowheads="1"/>
          </p:cNvSpPr>
          <p:nvPr>
            <p:ph type="dt" idx="1"/>
          </p:nvPr>
        </p:nvSpPr>
        <p:spPr bwMode="auto">
          <a:xfrm>
            <a:off x="3936509" y="0"/>
            <a:ext cx="3012011" cy="462038"/>
          </a:xfrm>
          <a:prstGeom prst="rect">
            <a:avLst/>
          </a:prstGeom>
          <a:noFill/>
          <a:ln w="9525">
            <a:noFill/>
            <a:miter lim="800000"/>
            <a:headEnd/>
            <a:tailEnd/>
          </a:ln>
          <a:effectLst/>
        </p:spPr>
        <p:txBody>
          <a:bodyPr vert="horz" wrap="square" lIns="92139" tIns="46069" rIns="92139" bIns="46069" numCol="1" anchor="t" anchorCtr="0" compatLnSpc="1">
            <a:prstTxWarp prst="textNoShape">
              <a:avLst/>
            </a:prstTxWarp>
          </a:bodyPr>
          <a:lstStyle>
            <a:lvl1pPr algn="r" eaLnBrk="1" hangingPunct="1">
              <a:defRPr sz="1200">
                <a:latin typeface="Arial" pitchFamily="34" charset="0"/>
              </a:defRPr>
            </a:lvl1pPr>
          </a:lstStyle>
          <a:p>
            <a:endParaRPr lang="en-US" dirty="0"/>
          </a:p>
        </p:txBody>
      </p:sp>
      <p:sp>
        <p:nvSpPr>
          <p:cNvPr id="14340" name="Rectangle 4"/>
          <p:cNvSpPr>
            <a:spLocks noGrp="1" noRot="1" noChangeAspect="1" noChangeArrowheads="1" noTextEdit="1"/>
          </p:cNvSpPr>
          <p:nvPr>
            <p:ph type="sldImg" idx="2"/>
          </p:nvPr>
        </p:nvSpPr>
        <p:spPr bwMode="auto">
          <a:xfrm>
            <a:off x="396875" y="692150"/>
            <a:ext cx="6156325" cy="3463925"/>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695323" y="4387803"/>
            <a:ext cx="5559436" cy="4155219"/>
          </a:xfrm>
          <a:prstGeom prst="rect">
            <a:avLst/>
          </a:prstGeom>
          <a:noFill/>
          <a:ln w="9525">
            <a:noFill/>
            <a:miter lim="800000"/>
            <a:headEnd/>
            <a:tailEnd/>
          </a:ln>
          <a:effectLst/>
        </p:spPr>
        <p:txBody>
          <a:bodyPr vert="horz" wrap="square" lIns="92139" tIns="46069" rIns="92139" bIns="4606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9878" name="Rectangle 6"/>
          <p:cNvSpPr>
            <a:spLocks noGrp="1" noChangeArrowheads="1"/>
          </p:cNvSpPr>
          <p:nvPr>
            <p:ph type="ftr" sz="quarter" idx="4"/>
          </p:nvPr>
        </p:nvSpPr>
        <p:spPr bwMode="auto">
          <a:xfrm>
            <a:off x="5" y="8772476"/>
            <a:ext cx="3012011" cy="462038"/>
          </a:xfrm>
          <a:prstGeom prst="rect">
            <a:avLst/>
          </a:prstGeom>
          <a:noFill/>
          <a:ln w="9525">
            <a:noFill/>
            <a:miter lim="800000"/>
            <a:headEnd/>
            <a:tailEnd/>
          </a:ln>
          <a:effectLst/>
        </p:spPr>
        <p:txBody>
          <a:bodyPr vert="horz" wrap="square" lIns="92139" tIns="46069" rIns="92139" bIns="46069" numCol="1" anchor="b" anchorCtr="0" compatLnSpc="1">
            <a:prstTxWarp prst="textNoShape">
              <a:avLst/>
            </a:prstTxWarp>
          </a:bodyPr>
          <a:lstStyle>
            <a:lvl1pPr eaLnBrk="1" hangingPunct="1">
              <a:defRPr sz="1200">
                <a:latin typeface="Arial" pitchFamily="34" charset="0"/>
              </a:defRPr>
            </a:lvl1pPr>
          </a:lstStyle>
          <a:p>
            <a:endParaRPr lang="en-US" dirty="0"/>
          </a:p>
        </p:txBody>
      </p:sp>
      <p:sp>
        <p:nvSpPr>
          <p:cNvPr id="79879" name="Rectangle 7"/>
          <p:cNvSpPr>
            <a:spLocks noGrp="1" noChangeArrowheads="1"/>
          </p:cNvSpPr>
          <p:nvPr>
            <p:ph type="sldNum" sz="quarter" idx="5"/>
          </p:nvPr>
        </p:nvSpPr>
        <p:spPr bwMode="auto">
          <a:xfrm>
            <a:off x="3936509" y="8772476"/>
            <a:ext cx="3012011" cy="462038"/>
          </a:xfrm>
          <a:prstGeom prst="rect">
            <a:avLst/>
          </a:prstGeom>
          <a:noFill/>
          <a:ln w="9525">
            <a:noFill/>
            <a:miter lim="800000"/>
            <a:headEnd/>
            <a:tailEnd/>
          </a:ln>
          <a:effectLst/>
        </p:spPr>
        <p:txBody>
          <a:bodyPr vert="horz" wrap="square" lIns="92139" tIns="46069" rIns="92139" bIns="46069" numCol="1" anchor="b" anchorCtr="0" compatLnSpc="1">
            <a:prstTxWarp prst="textNoShape">
              <a:avLst/>
            </a:prstTxWarp>
          </a:bodyPr>
          <a:lstStyle>
            <a:lvl1pPr algn="r" eaLnBrk="1" hangingPunct="1">
              <a:defRPr sz="1200">
                <a:latin typeface="Arial" pitchFamily="34" charset="0"/>
              </a:defRPr>
            </a:lvl1pPr>
          </a:lstStyle>
          <a:p>
            <a:fld id="{CB23EB23-2744-4070-B42B-1E14BA4E6D28}" type="slidenum">
              <a:rPr lang="en-US"/>
              <a:pPr/>
              <a:t>‹#›</a:t>
            </a:fld>
            <a:endParaRPr lang="en-US" dirty="0"/>
          </a:p>
        </p:txBody>
      </p:sp>
    </p:spTree>
    <p:extLst>
      <p:ext uri="{BB962C8B-B14F-4D97-AF65-F5344CB8AC3E}">
        <p14:creationId xmlns:p14="http://schemas.microsoft.com/office/powerpoint/2010/main" val="2901179148"/>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Slide Number Placeholder 4"/>
          <p:cNvSpPr>
            <a:spLocks noGrp="1"/>
          </p:cNvSpPr>
          <p:nvPr>
            <p:ph type="sldNum" sz="quarter" idx="5"/>
          </p:nvPr>
        </p:nvSpPr>
        <p:spPr/>
        <p:txBody>
          <a:bodyPr/>
          <a:lstStyle/>
          <a:p>
            <a:fld id="{CB23EB23-2744-4070-B42B-1E14BA4E6D28}" type="slidenum">
              <a:rPr lang="en-US" smtClean="0"/>
              <a:pPr/>
              <a:t>3</a:t>
            </a:fld>
            <a:endParaRPr lang="en-US" dirty="0"/>
          </a:p>
        </p:txBody>
      </p:sp>
    </p:spTree>
    <p:extLst>
      <p:ext uri="{BB962C8B-B14F-4D97-AF65-F5344CB8AC3E}">
        <p14:creationId xmlns:p14="http://schemas.microsoft.com/office/powerpoint/2010/main" val="855821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1246877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18</a:t>
            </a:fld>
            <a:endParaRPr lang="en-US" dirty="0"/>
          </a:p>
        </p:txBody>
      </p:sp>
    </p:spTree>
    <p:extLst>
      <p:ext uri="{BB962C8B-B14F-4D97-AF65-F5344CB8AC3E}">
        <p14:creationId xmlns:p14="http://schemas.microsoft.com/office/powerpoint/2010/main" val="2554810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24</a:t>
            </a:fld>
            <a:endParaRPr lang="en-US" dirty="0"/>
          </a:p>
        </p:txBody>
      </p:sp>
    </p:spTree>
    <p:extLst>
      <p:ext uri="{BB962C8B-B14F-4D97-AF65-F5344CB8AC3E}">
        <p14:creationId xmlns:p14="http://schemas.microsoft.com/office/powerpoint/2010/main" val="3803255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B00D77-9238-4DB9-A057-F4148ED66E5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48867" name="Rectangle 2"/>
          <p:cNvSpPr>
            <a:spLocks noGrp="1" noRot="1" noChangeAspect="1" noChangeArrowheads="1" noTextEdit="1"/>
          </p:cNvSpPr>
          <p:nvPr>
            <p:ph type="sldImg"/>
          </p:nvPr>
        </p:nvSpPr>
        <p:spPr>
          <a:ln/>
        </p:spPr>
      </p:sp>
      <p:sp>
        <p:nvSpPr>
          <p:cNvPr id="548868"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213406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defTabSz="924916" fontAlgn="base">
              <a:spcBef>
                <a:spcPct val="0"/>
              </a:spcBef>
              <a:spcAft>
                <a:spcPct val="0"/>
              </a:spcAft>
              <a:defRPr/>
            </a:pPr>
            <a:endParaRPr lang="en-US" dirty="0">
              <a:solidFill>
                <a:srgbClr val="000000"/>
              </a:solidFill>
              <a:latin typeface="Arial" pitchFamily="34" charset="0"/>
              <a:ea typeface="ＭＳ Ｐゴシック" pitchFamily="-111" charset="-128"/>
            </a:endParaRPr>
          </a:p>
        </p:txBody>
      </p:sp>
      <p:sp>
        <p:nvSpPr>
          <p:cNvPr id="5" name="Slide Number Placeholder 4"/>
          <p:cNvSpPr>
            <a:spLocks noGrp="1"/>
          </p:cNvSpPr>
          <p:nvPr>
            <p:ph type="sldNum" sz="quarter" idx="11"/>
          </p:nvPr>
        </p:nvSpPr>
        <p:spPr/>
        <p:txBody>
          <a:bodyPr/>
          <a:lstStyle/>
          <a:p>
            <a:pPr defTabSz="924916" fontAlgn="base">
              <a:spcBef>
                <a:spcPct val="0"/>
              </a:spcBef>
              <a:spcAft>
                <a:spcPct val="0"/>
              </a:spcAft>
              <a:defRPr/>
            </a:pPr>
            <a:fld id="{CB23EB23-2744-4070-B42B-1E14BA4E6D28}" type="slidenum">
              <a:rPr lang="en-US">
                <a:solidFill>
                  <a:srgbClr val="000000"/>
                </a:solidFill>
                <a:latin typeface="Arial" pitchFamily="34" charset="0"/>
                <a:ea typeface="ＭＳ Ｐゴシック" pitchFamily="-111" charset="-128"/>
              </a:rPr>
              <a:pPr defTabSz="924916" fontAlgn="base">
                <a:spcBef>
                  <a:spcPct val="0"/>
                </a:spcBef>
                <a:spcAft>
                  <a:spcPct val="0"/>
                </a:spcAft>
                <a:defRPr/>
              </a:pPr>
              <a:t>27</a:t>
            </a:fld>
            <a:endParaRPr lang="en-US" dirty="0">
              <a:solidFill>
                <a:srgbClr val="000000"/>
              </a:solidFill>
              <a:latin typeface="Arial" pitchFamily="34" charset="0"/>
              <a:ea typeface="ＭＳ Ｐゴシック" pitchFamily="-111" charset="-128"/>
            </a:endParaRPr>
          </a:p>
        </p:txBody>
      </p:sp>
    </p:spTree>
    <p:extLst>
      <p:ext uri="{BB962C8B-B14F-4D97-AF65-F5344CB8AC3E}">
        <p14:creationId xmlns:p14="http://schemas.microsoft.com/office/powerpoint/2010/main" val="2302332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18239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2492" tIns="46246" rIns="92492" bIns="46246"/>
          <a:lstStyle/>
          <a:p>
            <a:r>
              <a:rPr lang="en-US" dirty="0"/>
              <a:t>SALLY</a:t>
            </a:r>
          </a:p>
        </p:txBody>
      </p:sp>
      <p:sp>
        <p:nvSpPr>
          <p:cNvPr id="4" name="Slide Number Placeholder 3"/>
          <p:cNvSpPr>
            <a:spLocks noGrp="1"/>
          </p:cNvSpPr>
          <p:nvPr>
            <p:ph type="sldNum" sz="quarter" idx="5"/>
          </p:nvPr>
        </p:nvSpPr>
        <p:spPr/>
        <p:txBody>
          <a:bodyPr/>
          <a:lstStyle/>
          <a:p>
            <a:pPr defTabSz="924916">
              <a:defRPr/>
            </a:pPr>
            <a:fld id="{E10692B3-9DE0-AA41-84C7-5C1FF854F85F}" type="slidenum">
              <a:rPr lang="en-US">
                <a:solidFill>
                  <a:prstClr val="black"/>
                </a:solidFill>
                <a:latin typeface="Calibri" panose="020F0502020204030204"/>
              </a:rPr>
              <a:pPr defTabSz="924916">
                <a:defRPr/>
              </a:pPr>
              <a:t>29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221272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35</a:t>
            </a:fld>
            <a:endParaRPr lang="en-US" dirty="0"/>
          </a:p>
        </p:txBody>
      </p:sp>
    </p:spTree>
    <p:extLst>
      <p:ext uri="{BB962C8B-B14F-4D97-AF65-F5344CB8AC3E}">
        <p14:creationId xmlns:p14="http://schemas.microsoft.com/office/powerpoint/2010/main" val="693360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C42038-5081-4AB5-B71F-BD3973CF81E5}"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6" name="Header Placeholder 5"/>
          <p:cNvSpPr>
            <a:spLocks noGrp="1"/>
          </p:cNvSpPr>
          <p:nvPr>
            <p:ph type="hd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954475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C42038-5081-4AB5-B71F-BD3973CF81E5}"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6" name="Header Placeholder 5"/>
          <p:cNvSpPr>
            <a:spLocks noGrp="1"/>
          </p:cNvSpPr>
          <p:nvPr>
            <p:ph type="hd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681798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endParaRPr lang="en-US" dirty="0"/>
          </a:p>
        </p:txBody>
      </p:sp>
    </p:spTree>
    <p:extLst>
      <p:ext uri="{BB962C8B-B14F-4D97-AF65-F5344CB8AC3E}">
        <p14:creationId xmlns:p14="http://schemas.microsoft.com/office/powerpoint/2010/main" val="1610661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C42038-5081-4AB5-B71F-BD3973CF81E5}"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6" name="Header Placeholder 5"/>
          <p:cNvSpPr>
            <a:spLocks noGrp="1"/>
          </p:cNvSpPr>
          <p:nvPr>
            <p:ph type="hd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68381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endParaRPr lang="en-US" dirty="0"/>
          </a:p>
        </p:txBody>
      </p:sp>
    </p:spTree>
    <p:extLst>
      <p:ext uri="{BB962C8B-B14F-4D97-AF65-F5344CB8AC3E}">
        <p14:creationId xmlns:p14="http://schemas.microsoft.com/office/powerpoint/2010/main" val="80666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Header Placeholder 3"/>
          <p:cNvSpPr>
            <a:spLocks noGrp="1"/>
          </p:cNvSpPr>
          <p:nvPr>
            <p:ph type="hdr" sz="quarter"/>
          </p:nvPr>
        </p:nvSpPr>
        <p:spPr/>
        <p:txBody>
          <a:bodyPr/>
          <a:lstStyle/>
          <a:p>
            <a:endParaRPr lang="en-US" dirty="0"/>
          </a:p>
        </p:txBody>
      </p:sp>
      <p:sp>
        <p:nvSpPr>
          <p:cNvPr id="5" name="Slide Number Placeholder 4"/>
          <p:cNvSpPr>
            <a:spLocks noGrp="1"/>
          </p:cNvSpPr>
          <p:nvPr>
            <p:ph type="sldNum" sz="quarter" idx="5"/>
          </p:nvPr>
        </p:nvSpPr>
        <p:spPr/>
        <p:txBody>
          <a:bodyPr/>
          <a:lstStyle/>
          <a:p>
            <a:fld id="{CB23EB23-2744-4070-B42B-1E14BA4E6D28}" type="slidenum">
              <a:rPr lang="en-US" smtClean="0"/>
              <a:pPr/>
              <a:t>9</a:t>
            </a:fld>
            <a:endParaRPr lang="en-US" dirty="0"/>
          </a:p>
        </p:txBody>
      </p:sp>
    </p:spTree>
    <p:extLst>
      <p:ext uri="{BB962C8B-B14F-4D97-AF65-F5344CB8AC3E}">
        <p14:creationId xmlns:p14="http://schemas.microsoft.com/office/powerpoint/2010/main" val="2247329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7EA1-35A1-4067-8FF6-2345D0E776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9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13</a:t>
            </a:fld>
            <a:endParaRPr lang="en-US" dirty="0"/>
          </a:p>
        </p:txBody>
      </p:sp>
    </p:spTree>
    <p:extLst>
      <p:ext uri="{BB962C8B-B14F-4D97-AF65-F5344CB8AC3E}">
        <p14:creationId xmlns:p14="http://schemas.microsoft.com/office/powerpoint/2010/main" val="2131331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75" indent="-300024"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616"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81"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945"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5123"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300"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478"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656"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FA8ED07B-D79F-5245-8473-A3AEF2DDAF28}" type="slidenum">
              <a:rPr lang="en-US" altLang="en-US" sz="1300"/>
              <a:pPr eaLnBrk="1" hangingPunct="1">
                <a:spcBef>
                  <a:spcPct val="0"/>
                </a:spcBef>
              </a:pPr>
              <a:t>14</a:t>
            </a:fld>
            <a:endParaRPr lang="en-US" altLang="en-US" sz="1300" dirty="0"/>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065263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964503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75" indent="-300024"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616"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81"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945" indent="-24128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5123"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300"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478"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656" indent="-241289"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FA8ED07B-D79F-5245-8473-A3AEF2DDAF28}" type="slidenum">
              <a:rPr lang="en-US" altLang="en-US" sz="1300"/>
              <a:pPr eaLnBrk="1" hangingPunct="1">
                <a:spcBef>
                  <a:spcPct val="0"/>
                </a:spcBef>
              </a:pPr>
              <a:t>16</a:t>
            </a:fld>
            <a:endParaRPr lang="en-US" altLang="en-US" sz="1300" dirty="0"/>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498551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hyperlink" Target="http://www.atdconference.org/attendees"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9486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573256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DD562F-7BCA-41EC-ACAF-AA585FE15779}"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435391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6985F4-E7FB-4E10-A75A-84CCFB248263}"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6981705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EDD3A16-80AE-4FF2-8C79-6D078BAD0767}" type="datetime1">
              <a:rPr lang="en-US" smtClean="0"/>
              <a:t>5/26/21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055571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38B1D74F-6B85-41F7-A9CA-2E8925F840F2}" type="datetime1">
              <a:rPr lang="en-US" smtClean="0"/>
              <a:t>5/26/21</a:t>
            </a:fld>
            <a:endParaRPr lang="en-US" dirty="0"/>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9030255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A2F3E30-EDA0-4FFD-8254-63A360EE3C9C}"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38997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10DBC0-E657-46C2-9426-AD20B9169BBE}"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3677427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A2FADE-49E4-4E4A-8402-63DF07037C68}"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981070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3955213565"/>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0604983-E883-F74E-A150-87788BB86CB9}"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7207541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52301F-9F71-134A-8E50-3D01E6F20EA3}"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3416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220855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4C6289-CDEB-064B-B1D0-8D18BDE775AB}"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0875351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F7EEBB-DA76-3C45-AD53-79B850435EBF}"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524052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4966A1-39D7-CF45-A1BA-82DA4D7AC1A5}"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8042574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7EFFE2-6A90-CB4E-8ED4-72F1DC1E10EE}"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0460960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13652D-BA9A-A747-BB68-2AD7598587A5}"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40415404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00F525-024D-1540-9B92-9CC556D22802}"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4634836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63ED7B-B132-8B44-BE45-78581932F468}"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2216531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F9E3BD-352A-BC42-ADF6-2F2516124147}"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8902296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4AF546-9764-D14B-A1AD-40730459E149}"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281736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30A58D-96B6-4344-AB48-27D3E6A6C04F}"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24895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2379730966"/>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F6AE67-0A74-DF40-80B2-585CD223B2EF}"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315727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4E6A23-7BC6-5E4B-BFF5-596FC7520050}"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7333219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2F0918-45C9-4443-8E73-58D2DCFEF7AC}"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4584257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C10332-B8C8-F54A-9591-8C08C4CBE6A9}"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7506195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C28C21-A2FB-704C-8886-290B594048E3}"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0241808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ECA8A-EFE5-3D46-B923-E885D70CAD78}"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752366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135698-3556-034D-B118-F0AC9D012CD4}"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62765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A8E5B9-A32B-474B-BE9C-F46E14B85299}"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34449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9189FB-507A-9A46-8073-148DACCBB86F}"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5573073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21E95-9384-7341-8CB4-824428A0CD6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330953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F316D1-DD24-45F9-8DB6-9470880E4CF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03004221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fld id="{D3D099B9-42DC-054D-BD63-E903D534F7B1}" type="datetime1">
              <a:rPr lang="en-US" smtClean="0"/>
              <a:t>5/26/21</a:t>
            </a:fld>
            <a:endParaRPr lang="en-US" dirty="0"/>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dirty="0"/>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dirty="0">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308599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48458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dirty="0"/>
          </a:p>
        </p:txBody>
      </p:sp>
    </p:spTree>
    <p:extLst>
      <p:ext uri="{BB962C8B-B14F-4D97-AF65-F5344CB8AC3E}">
        <p14:creationId xmlns:p14="http://schemas.microsoft.com/office/powerpoint/2010/main" val="20002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40A82-61A1-437C-AF13-69C20B6B0261}"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425199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8D42C0-46C8-4C1A-B368-257632111A0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762585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5E4E2A-44EB-49E3-9B9C-B916DFB8E6D2}"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413690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E014BD-E6E0-45BA-8D8B-D32AB5154754}"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79774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71C6CB-842B-4C64-A74D-D75BB7561DCC}"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111435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F1F15-19C0-4579-8EC9-70DFB1C27E97}"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700692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57740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F3AF7F-644E-4A55-A87F-AA31044BDD90}"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066343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7BB30C-8B22-46DD-9B34-A91D3604FF88}"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0942996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C9C277-2E1B-4391-AB36-D4BA4F617427}"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946261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B500A7-481D-4981-B754-BE46AC9B4CAD}"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995991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817789B-1F48-4331-A7AC-E240684EF6AC}"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2067722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38163"/>
            <a:ext cx="10515600" cy="1325563"/>
          </a:xfrm>
        </p:spPr>
        <p:txBody>
          <a:bodyPr>
            <a:noAutofit/>
          </a:bodyPr>
          <a:lstStyle>
            <a:lvl1pPr>
              <a:defRPr lang="en-US" sz="4400" b="1" kern="1200" dirty="0">
                <a:solidFill>
                  <a:schemeClr val="tx1">
                    <a:lumMod val="85000"/>
                    <a:lumOff val="15000"/>
                  </a:schemeClr>
                </a:solidFill>
                <a:effectLst>
                  <a:outerShdw blurRad="38100" dist="38100" dir="2700000" algn="tl">
                    <a:srgbClr val="000000">
                      <a:alpha val="43137"/>
                    </a:srgbClr>
                  </a:outerShdw>
                </a:effectLst>
                <a:latin typeface="Cambria" panose="02040503050406030204"/>
                <a:ea typeface="ＭＳ Ｐゴシック" pitchFamily="-111" charset="-128"/>
                <a:cs typeface="+mn-cs"/>
              </a:defRPr>
            </a:lvl1pPr>
          </a:lstStyle>
          <a:p>
            <a:r>
              <a:rPr lang="en-US" dirty="0"/>
              <a:t>Click to edit Master title style</a:t>
            </a:r>
          </a:p>
        </p:txBody>
      </p:sp>
      <p:sp>
        <p:nvSpPr>
          <p:cNvPr id="3" name="Content Placeholder 2"/>
          <p:cNvSpPr>
            <a:spLocks noGrp="1"/>
          </p:cNvSpPr>
          <p:nvPr>
            <p:ph idx="1"/>
          </p:nvPr>
        </p:nvSpPr>
        <p:spPr/>
        <p:txBody>
          <a:bodyPr/>
          <a:lstStyle>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400"/>
            </a:lvl2pPr>
          </a:lstStyle>
          <a:p>
            <a:pPr lvl="0"/>
            <a:r>
              <a:rPr lang="en-US" dirty="0"/>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Second</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94C648C-5228-496A-B96C-726CDAE1AF55}"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963406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6A7AA-A6C7-4D17-B6CE-89D4552D639C}"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820152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6420A5E-2A82-4329-9B21-F8D74F500F35}"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62315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6BD79A-89B5-41CF-AFCF-57A86F0FA6D0}"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037332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CEC77A-7827-4D20-B29D-19D8E28857E8}"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43459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82310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7324DD-E519-44D1-AAB6-DE3C767BA67F}"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387955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35C976-967A-4FAD-B62F-70B37F47E7FA}"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19197526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A915CA-DF06-472E-977B-49E26F7F5A45}"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2327150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F1E86E-F030-4345-B73A-B1EF78475F8E}"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188627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05DCA2-E076-4537-A9C7-C05EC6D32606}"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3575511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3132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B4242E06-5197-471E-9C04-64D4D94293A5}"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30156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585310-9BDE-41B5-8771-90B81766C4B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32749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752ECC-15C6-4729-924D-8F8126EE104D}"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376349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924746-7042-4FC6-A0AC-1AA04C4AA2CD}"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618944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10515600" cy="834796"/>
          </a:xfrm>
        </p:spPr>
        <p:txBody>
          <a:bodyPr/>
          <a:lstStyle/>
          <a:p>
            <a:r>
              <a:rPr lang="en-US"/>
              <a:t>Click to edit Master title style</a:t>
            </a:r>
          </a:p>
        </p:txBody>
      </p:sp>
      <p:sp>
        <p:nvSpPr>
          <p:cNvPr id="3" name="Text Placeholder 2"/>
          <p:cNvSpPr>
            <a:spLocks noGrp="1"/>
          </p:cNvSpPr>
          <p:nvPr>
            <p:ph type="body" idx="1"/>
          </p:nvPr>
        </p:nvSpPr>
        <p:spPr>
          <a:xfrm>
            <a:off x="839789" y="2612572"/>
            <a:ext cx="5157787"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3323771"/>
            <a:ext cx="5157787"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12572"/>
            <a:ext cx="5183188"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3323771"/>
            <a:ext cx="5183188"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DD562F-7BCA-41EC-ACAF-AA585FE15779}"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148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78029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6985F4-E7FB-4E10-A75A-84CCFB248263}"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910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6501"/>
                    </a14:imgEffect>
                  </a14:imgLayer>
                </a14:imgProps>
              </a:ext>
            </a:extLst>
          </a:blip>
          <a:stretch>
            <a:fillRect/>
          </a:stretch>
        </p:blipFill>
        <p:spPr>
          <a:xfrm>
            <a:off x="3877145" y="2753206"/>
            <a:ext cx="4340728" cy="1066892"/>
          </a:xfrm>
          <a:prstGeom prst="rect">
            <a:avLst/>
          </a:prstGeom>
          <a:noFill/>
          <a:ln>
            <a:noFill/>
          </a:ln>
        </p:spPr>
      </p:pic>
      <p:sp>
        <p:nvSpPr>
          <p:cNvPr id="6" name="TextBox 5"/>
          <p:cNvSpPr txBox="1"/>
          <p:nvPr/>
        </p:nvSpPr>
        <p:spPr>
          <a:xfrm>
            <a:off x="1797627" y="3597442"/>
            <a:ext cx="8666019" cy="1477328"/>
          </a:xfrm>
          <a:prstGeom prst="rect">
            <a:avLst/>
          </a:prstGeom>
          <a:noFill/>
        </p:spPr>
        <p:txBody>
          <a:bodyPr wrap="square" rtlCol="0">
            <a:spAutoFit/>
          </a:bodyPr>
          <a:lstStyle/>
          <a:p>
            <a:r>
              <a:rPr lang="en-US" sz="1800" dirty="0"/>
              <a:t>Your feedback helps ATD continue to provide top-notch educational programs that help you stay on top of a changing profession. </a:t>
            </a:r>
          </a:p>
          <a:p>
            <a:endParaRPr lang="en-US" sz="1800" dirty="0"/>
          </a:p>
          <a:p>
            <a:r>
              <a:rPr lang="en-US" sz="1800" dirty="0"/>
              <a:t>Evaluations forms for this session are available via the </a:t>
            </a:r>
            <a:r>
              <a:rPr lang="en-US" sz="1800" b="1" dirty="0"/>
              <a:t>mobile app </a:t>
            </a:r>
            <a:r>
              <a:rPr lang="en-US" sz="1800" dirty="0"/>
              <a:t>and at the following link: </a:t>
            </a:r>
            <a:r>
              <a:rPr lang="en-US" sz="1800" dirty="0">
                <a:hlinkClick r:id="rId4"/>
              </a:rPr>
              <a:t>http://www.atdconference.org/attendees.  </a:t>
            </a:r>
            <a:endParaRPr lang="en-US" sz="1800" dirty="0"/>
          </a:p>
        </p:txBody>
      </p:sp>
    </p:spTree>
    <p:extLst>
      <p:ext uri="{BB962C8B-B14F-4D97-AF65-F5344CB8AC3E}">
        <p14:creationId xmlns:p14="http://schemas.microsoft.com/office/powerpoint/2010/main" val="243496319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40114"/>
            <a:ext cx="3932237" cy="1331686"/>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1640114"/>
            <a:ext cx="6172200" cy="422093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91544"/>
            <a:ext cx="3932237" cy="277744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8B1D74F-6B85-41F7-A9CA-2E8925F840F2}"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20662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3932237" cy="1128486"/>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1611086"/>
            <a:ext cx="6172200" cy="424996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859314"/>
            <a:ext cx="3932237" cy="30096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2F3E30-EDA0-4FFD-8254-63A360EE3C9C}"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559017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10DBC0-E657-46C2-9426-AD20B9169BBE}"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40229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727199"/>
            <a:ext cx="2628900" cy="4449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727201"/>
            <a:ext cx="77343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A2FADE-49E4-4E4A-8402-63DF07037C68}"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05874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553201508"/>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22363"/>
            <a:ext cx="11506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457200" y="3602038"/>
            <a:ext cx="115062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056352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824C0A8D-734A-4E7B-BE61-04DFFD3BA70B}" type="datetime1">
              <a:rPr lang="en-US" smtClean="0"/>
              <a:t>5/26/21</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201255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F01584AD-148E-47AA-83B0-D68B80CB6043}" type="datetime1">
              <a:rPr lang="en-US" smtClean="0"/>
              <a:t>5/26/21</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7357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856757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79F032F2-86FF-4744-B483-8B0714B4611D}" type="datetime1">
              <a:rPr lang="en-US" smtClean="0"/>
              <a:t>5/26/21</a:t>
            </a:fld>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259826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10EBE51-2814-4E53-8F9B-C5FB2265E7FE}" type="datetime1">
              <a:rPr lang="en-US" smtClean="0"/>
              <a:t>5/26/21</a:t>
            </a:fld>
            <a:endParaRPr lang="en-US" dirty="0"/>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240241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2AC6000-4517-48DD-92B5-20EE41D60020}" type="datetime1">
              <a:rPr lang="en-US" smtClean="0"/>
              <a:t>5/26/21</a:t>
            </a:fld>
            <a:endParaRPr lang="en-US" dirty="0"/>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385277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06F47659-E76B-422E-89DB-51E5888AEDB0}" type="datetime1">
              <a:rPr lang="en-US" smtClean="0"/>
              <a:t>5/26/21</a:t>
            </a:fld>
            <a:endParaRPr lang="en-US" dirty="0"/>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388786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AAD39B2-4264-485C-A448-E567446909CC}" type="datetime1">
              <a:rPr lang="en-US" smtClean="0"/>
              <a:t>5/26/21</a:t>
            </a:fld>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776508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B6BFF920-C891-4BE1-8EC8-717356BBC5B4}" type="datetime1">
              <a:rPr lang="en-US" smtClean="0"/>
              <a:t>5/26/21</a:t>
            </a:fld>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273123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7953155-155B-4264-A0FB-8C5CCE962B71}" type="datetime1">
              <a:rPr lang="en-US" smtClean="0"/>
              <a:t>5/26/21</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7277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93CE2110-1689-4879-A17D-97B0277ED1D2}" type="datetime1">
              <a:rPr lang="en-US" smtClean="0"/>
              <a:t>5/26/21</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714514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0080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8615" y="99630"/>
            <a:ext cx="10058400" cy="1450757"/>
          </a:xfrm>
        </p:spPr>
        <p:txBody>
          <a:bodyPr/>
          <a:lstStyle/>
          <a:p>
            <a:r>
              <a:rPr lang="en-US"/>
              <a:t>Click to edit Master title style</a:t>
            </a:r>
            <a:endParaRPr lang="en-US" dirty="0"/>
          </a:p>
        </p:txBody>
      </p:sp>
      <p:sp>
        <p:nvSpPr>
          <p:cNvPr id="3" name="Content Placeholder 2"/>
          <p:cNvSpPr>
            <a:spLocks noGrp="1"/>
          </p:cNvSpPr>
          <p:nvPr>
            <p:ph idx="1"/>
          </p:nvPr>
        </p:nvSpPr>
        <p:spPr>
          <a:xfrm>
            <a:off x="1130810" y="2436427"/>
            <a:ext cx="10058401"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fld id="{AC585310-9BDE-41B5-8771-90B81766C4B4}" type="datetime1">
              <a:rPr lang="en-US" smtClean="0"/>
              <a:t>5/26/21</a:t>
            </a:fld>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710677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699430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fld id="{5D752ECC-15C6-4729-924D-8F8126EE104D}" type="datetime1">
              <a:rPr lang="en-US" smtClean="0"/>
              <a:t>5/26/21</a:t>
            </a:fld>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874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2" y="6459787"/>
            <a:ext cx="2472271" cy="365125"/>
          </a:xfrm>
          <a:prstGeom prst="rect">
            <a:avLst/>
          </a:prstGeom>
        </p:spPr>
        <p:txBody>
          <a:bodyPr/>
          <a:lstStyle/>
          <a:p>
            <a:fld id="{E1924746-7042-4FC6-A0AC-1AA04C4AA2CD}" type="datetime1">
              <a:rPr lang="en-US" smtClean="0"/>
              <a:t>5/26/21</a:t>
            </a:fld>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751218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2" y="6459787"/>
            <a:ext cx="2472271" cy="365125"/>
          </a:xfrm>
          <a:prstGeom prst="rect">
            <a:avLst/>
          </a:prstGeom>
        </p:spPr>
        <p:txBody>
          <a:bodyPr/>
          <a:lstStyle/>
          <a:p>
            <a:fld id="{39DD562F-7BCA-41EC-ACAF-AA585FE15779}" type="datetime1">
              <a:rPr lang="en-US" smtClean="0"/>
              <a:t>5/26/21</a:t>
            </a:fld>
            <a:endParaRPr lang="en-US" dirty="0"/>
          </a:p>
        </p:txBody>
      </p:sp>
      <p:sp>
        <p:nvSpPr>
          <p:cNvPr id="8" name="Footer Placeholder 7"/>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5254898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2" y="6459787"/>
            <a:ext cx="2472271" cy="365125"/>
          </a:xfrm>
          <a:prstGeom prst="rect">
            <a:avLst/>
          </a:prstGeom>
        </p:spPr>
        <p:txBody>
          <a:bodyPr/>
          <a:lstStyle/>
          <a:p>
            <a:fld id="{F06985F4-E7FB-4E10-A75A-84CCFB248263}" type="datetime1">
              <a:rPr lang="en-US" smtClean="0"/>
              <a:t>5/26/21</a:t>
            </a:fld>
            <a:endParaRPr lang="en-US" dirty="0"/>
          </a:p>
        </p:txBody>
      </p:sp>
      <p:sp>
        <p:nvSpPr>
          <p:cNvPr id="4" name="Footer Placeholder 3"/>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9445381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7" y="6553200"/>
            <a:ext cx="12188825" cy="304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1320958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27554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7"/>
            <a:ext cx="2472271" cy="365125"/>
          </a:xfrm>
          <a:prstGeom prst="rect">
            <a:avLst/>
          </a:prstGeom>
        </p:spPr>
        <p:txBody>
          <a:bodyPr/>
          <a:lstStyle/>
          <a:p>
            <a:fld id="{AA2F3E30-EDA0-4FFD-8254-63A360EE3C9C}" type="datetime1">
              <a:rPr lang="en-US" smtClean="0"/>
              <a:t>5/26/21</a:t>
            </a:fld>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307021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fld id="{B310DBC0-E657-46C2-9426-AD20B9169BBE}" type="datetime1">
              <a:rPr lang="en-US" smtClean="0"/>
              <a:t>5/26/21</a:t>
            </a:fld>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3554359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fld id="{43A2FADE-49E4-4E4A-8402-63DF07037C68}" type="datetime1">
              <a:rPr lang="en-US" smtClean="0"/>
              <a:t>5/26/21</a:t>
            </a:fld>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736099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56287630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088197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F316D1-DD24-45F9-8DB6-9470880E4CF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2779264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40A82-61A1-437C-AF13-69C20B6B0261}"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5608815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8D42C0-46C8-4C1A-B368-257632111A0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8281735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5E4E2A-44EB-49E3-9B9C-B916DFB8E6D2}"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207423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E014BD-E6E0-45BA-8D8B-D32AB5154754}" type="datetime1">
              <a:rPr lang="en-US" smtClean="0"/>
              <a:t>5/26/21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0399282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71C6CB-842B-4C64-A74D-D75BB7561DCC}" type="datetime1">
              <a:rPr lang="en-US" smtClean="0"/>
              <a:t>5/26/21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5354416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F1F15-19C0-4579-8EC9-70DFB1C27E97}" type="datetime1">
              <a:rPr lang="en-US" smtClean="0"/>
              <a:t>5/26/21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3157311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F3AF7F-644E-4A55-A87F-AA31044BDD90}"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810477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7BB30C-8B22-46DD-9B34-A91D3604FF88}"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42217293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C9C277-2E1B-4391-AB36-D4BA4F617427}"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995352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926652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B500A7-481D-4981-B754-BE46AC9B4CAD}"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187867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6281274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10708890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20782811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5635647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28399985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8405143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13937605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41974262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686528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750703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1150081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7621196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353601"/>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Standard Slide">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99534" y="1210720"/>
            <a:ext cx="10811934" cy="442808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9466160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99533" y="155229"/>
            <a:ext cx="11077479" cy="72953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0046741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358312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4242E06-5197-471E-9C04-64D4D94293A5}"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2341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585310-9BDE-41B5-8771-90B81766C4B4}"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365997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752ECC-15C6-4729-924D-8F8126EE104D}" type="datetime1">
              <a:rPr lang="en-US" smtClean="0"/>
              <a:t>5/26/21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8831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924746-7042-4FC6-A0AC-1AA04C4AA2CD}" type="datetime1">
              <a:rPr lang="en-US" smtClean="0"/>
              <a:t>5/26/21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40972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1.jp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theme" Target="../theme/theme11.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6" Type="http://schemas.openxmlformats.org/officeDocument/2006/relationships/theme" Target="../theme/theme8.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0981E-FFEB-4FF1-AE89-75323E11E059}"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521846689"/>
      </p:ext>
    </p:extLst>
  </p:cSld>
  <p:clrMap bg1="lt1" tx1="dk1" bg2="lt2" tx2="dk2" accent1="accent1" accent2="accent2" accent3="accent3" accent4="accent4" accent5="accent5" accent6="accent6" hlink="hlink" folHlink="folHlink"/>
  <p:sldLayoutIdLst>
    <p:sldLayoutId id="2147485082" r:id="rId1"/>
    <p:sldLayoutId id="2147485083" r:id="rId2"/>
    <p:sldLayoutId id="2147485084" r:id="rId3"/>
    <p:sldLayoutId id="2147485085" r:id="rId4"/>
    <p:sldLayoutId id="2147485086" r:id="rId5"/>
    <p:sldLayoutId id="2147485087" r:id="rId6"/>
    <p:sldLayoutId id="2147485088" r:id="rId7"/>
    <p:sldLayoutId id="2147485089" r:id="rId8"/>
    <p:sldLayoutId id="2147485090" r:id="rId9"/>
    <p:sldLayoutId id="2147485091" r:id="rId10"/>
    <p:sldLayoutId id="2147485092" r:id="rId11"/>
    <p:sldLayoutId id="2147485297"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89CC2-A60D-3547-A4F9-60E976F0886E}"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5DEE-7A5E-43B7-A37D-115081C92E85}" type="slidenum">
              <a:rPr lang="en-US" smtClean="0"/>
              <a:t>‹#›</a:t>
            </a:fld>
            <a:endParaRPr lang="en-US" dirty="0"/>
          </a:p>
        </p:txBody>
      </p:sp>
    </p:spTree>
    <p:extLst>
      <p:ext uri="{BB962C8B-B14F-4D97-AF65-F5344CB8AC3E}">
        <p14:creationId xmlns:p14="http://schemas.microsoft.com/office/powerpoint/2010/main" val="1239421403"/>
      </p:ext>
    </p:extLst>
  </p:cSld>
  <p:clrMap bg1="lt1" tx1="dk1" bg2="lt2" tx2="dk2" accent1="accent1" accent2="accent2" accent3="accent3" accent4="accent4" accent5="accent5" accent6="accent6" hlink="hlink" folHlink="folHlink"/>
  <p:sldLayoutIdLst>
    <p:sldLayoutId id="2147485285" r:id="rId1"/>
    <p:sldLayoutId id="2147485286" r:id="rId2"/>
    <p:sldLayoutId id="2147485287" r:id="rId3"/>
    <p:sldLayoutId id="2147485288" r:id="rId4"/>
    <p:sldLayoutId id="2147485289" r:id="rId5"/>
    <p:sldLayoutId id="2147485290" r:id="rId6"/>
    <p:sldLayoutId id="2147485291" r:id="rId7"/>
    <p:sldLayoutId id="2147485292" r:id="rId8"/>
    <p:sldLayoutId id="2147485293" r:id="rId9"/>
    <p:sldLayoutId id="2147485294" r:id="rId10"/>
    <p:sldLayoutId id="2147485295"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954C7-1E64-3342-B8BF-72EC3087A620}"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155045312"/>
      </p:ext>
    </p:extLst>
  </p:cSld>
  <p:clrMap bg1="lt1" tx1="dk1" bg2="lt2" tx2="dk2" accent1="accent1" accent2="accent2" accent3="accent3" accent4="accent4" accent5="accent5" accent6="accent6" hlink="hlink" folHlink="folHlink"/>
  <p:sldLayoutIdLst>
    <p:sldLayoutId id="2147485315" r:id="rId1"/>
    <p:sldLayoutId id="2147485316" r:id="rId2"/>
    <p:sldLayoutId id="2147485317" r:id="rId3"/>
    <p:sldLayoutId id="2147485318" r:id="rId4"/>
    <p:sldLayoutId id="2147485319" r:id="rId5"/>
    <p:sldLayoutId id="2147485320" r:id="rId6"/>
    <p:sldLayoutId id="2147485321" r:id="rId7"/>
    <p:sldLayoutId id="2147485322" r:id="rId8"/>
    <p:sldLayoutId id="2147485323" r:id="rId9"/>
    <p:sldLayoutId id="2147485324" r:id="rId10"/>
    <p:sldLayoutId id="2147485325" r:id="rId11"/>
    <p:sldLayoutId id="2147485326" r:id="rId12"/>
    <p:sldLayoutId id="2147485327" r:id="rId13"/>
    <p:sldLayoutId id="2147485328"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4BE90-9BBB-4959-B3BC-1834BE5315B4}"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5DEE-7A5E-43B7-A37D-115081C92E85}" type="slidenum">
              <a:rPr lang="en-US" smtClean="0"/>
              <a:t>‹#›</a:t>
            </a:fld>
            <a:endParaRPr lang="en-US" dirty="0"/>
          </a:p>
        </p:txBody>
      </p:sp>
    </p:spTree>
    <p:extLst>
      <p:ext uri="{BB962C8B-B14F-4D97-AF65-F5344CB8AC3E}">
        <p14:creationId xmlns:p14="http://schemas.microsoft.com/office/powerpoint/2010/main" val="821337803"/>
      </p:ext>
    </p:extLst>
  </p:cSld>
  <p:clrMap bg1="lt1" tx1="dk1" bg2="lt2" tx2="dk2" accent1="accent1" accent2="accent2" accent3="accent3" accent4="accent4" accent5="accent5" accent6="accent6" hlink="hlink" folHlink="folHlink"/>
  <p:sldLayoutIdLst>
    <p:sldLayoutId id="2147485070" r:id="rId1"/>
    <p:sldLayoutId id="2147485071" r:id="rId2"/>
    <p:sldLayoutId id="2147485072" r:id="rId3"/>
    <p:sldLayoutId id="2147485073" r:id="rId4"/>
    <p:sldLayoutId id="2147485074" r:id="rId5"/>
    <p:sldLayoutId id="2147485075" r:id="rId6"/>
    <p:sldLayoutId id="2147485076" r:id="rId7"/>
    <p:sldLayoutId id="2147485077" r:id="rId8"/>
    <p:sldLayoutId id="2147485078" r:id="rId9"/>
    <p:sldLayoutId id="2147485079" r:id="rId10"/>
    <p:sldLayoutId id="214748508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E72DE-EBFC-4F09-89B7-F5D2CEABF314}"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99B51-FC73-40F7-A89F-F081B7BA5843}" type="slidenum">
              <a:rPr lang="en-US" smtClean="0"/>
              <a:t>‹#›</a:t>
            </a:fld>
            <a:endParaRPr lang="en-US" dirty="0"/>
          </a:p>
        </p:txBody>
      </p:sp>
    </p:spTree>
    <p:extLst>
      <p:ext uri="{BB962C8B-B14F-4D97-AF65-F5344CB8AC3E}">
        <p14:creationId xmlns:p14="http://schemas.microsoft.com/office/powerpoint/2010/main" val="3517440384"/>
      </p:ext>
    </p:extLst>
  </p:cSld>
  <p:clrMap bg1="lt1" tx1="dk1" bg2="lt2" tx2="dk2" accent1="accent1" accent2="accent2" accent3="accent3" accent4="accent4" accent5="accent5" accent6="accent6" hlink="hlink" folHlink="folHlink"/>
  <p:sldLayoutIdLst>
    <p:sldLayoutId id="2147485058" r:id="rId1"/>
    <p:sldLayoutId id="2147485059" r:id="rId2"/>
    <p:sldLayoutId id="2147485060" r:id="rId3"/>
    <p:sldLayoutId id="2147485061" r:id="rId4"/>
    <p:sldLayoutId id="2147485062" r:id="rId5"/>
    <p:sldLayoutId id="2147485063" r:id="rId6"/>
    <p:sldLayoutId id="2147485064" r:id="rId7"/>
    <p:sldLayoutId id="2147485065" r:id="rId8"/>
    <p:sldLayoutId id="2147485066" r:id="rId9"/>
    <p:sldLayoutId id="2147485067" r:id="rId10"/>
    <p:sldLayoutId id="214748506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40114"/>
            <a:ext cx="10515600" cy="8801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699657"/>
            <a:ext cx="10515600" cy="34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F80981E-FFEB-4FF1-AE89-75323E11E059}" type="datetime1">
              <a:rPr lang="en-US" smtClean="0"/>
              <a:t>5/26/21</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24122045"/>
      </p:ext>
    </p:extLst>
  </p:cSld>
  <p:clrMap bg1="lt1" tx1="dk1" bg2="lt2" tx2="dk2" accent1="accent1" accent2="accent2" accent3="accent3" accent4="accent4" accent5="accent5" accent6="accent6" hlink="hlink" folHlink="folHlink"/>
  <p:sldLayoutIdLst>
    <p:sldLayoutId id="2147485196" r:id="rId1"/>
    <p:sldLayoutId id="2147485197" r:id="rId2"/>
    <p:sldLayoutId id="2147485198" r:id="rId3"/>
    <p:sldLayoutId id="2147485199" r:id="rId4"/>
    <p:sldLayoutId id="2147485200" r:id="rId5"/>
    <p:sldLayoutId id="2147485201" r:id="rId6"/>
    <p:sldLayoutId id="2147485202" r:id="rId7"/>
    <p:sldLayoutId id="2147485203" r:id="rId8"/>
    <p:sldLayoutId id="2147485204" r:id="rId9"/>
    <p:sldLayoutId id="2147485205" r:id="rId10"/>
    <p:sldLayoutId id="2147485206" r:id="rId11"/>
    <p:sldLayoutId id="2147485344"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6"/>
            <a:ext cx="11582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825625"/>
            <a:ext cx="115824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02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1616151472"/>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381001" y="286606"/>
            <a:ext cx="11599024" cy="123739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296488" y="1917478"/>
            <a:ext cx="11599024"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9232039"/>
      </p:ext>
    </p:extLst>
  </p:cSld>
  <p:clrMap bg1="lt1" tx1="dk1" bg2="lt2" tx2="dk2" accent1="accent1" accent2="accent2" accent3="accent3" accent4="accent4" accent5="accent5" accent6="accent6" hlink="hlink" folHlink="folHlink"/>
  <p:sldLayoutIdLst>
    <p:sldLayoutId id="2147485232" r:id="rId1"/>
    <p:sldLayoutId id="2147485233" r:id="rId2"/>
    <p:sldLayoutId id="2147485234" r:id="rId3"/>
    <p:sldLayoutId id="2147485235" r:id="rId4"/>
    <p:sldLayoutId id="2147485236" r:id="rId5"/>
    <p:sldLayoutId id="2147485237" r:id="rId6"/>
    <p:sldLayoutId id="2147485238" r:id="rId7"/>
    <p:sldLayoutId id="2147485239" r:id="rId8"/>
    <p:sldLayoutId id="2147485240" r:id="rId9"/>
    <p:sldLayoutId id="2147485241" r:id="rId10"/>
    <p:sldLayoutId id="2147485242" r:id="rId11"/>
    <p:sldLayoutId id="2147485243" r:id="rId12"/>
  </p:sldLayoutIdLst>
  <p:hf hdr="0" ftr="0" dt="0"/>
  <p:txStyles>
    <p:titleStyle>
      <a:lvl1pPr algn="l" defTabSz="914400" rtl="0" eaLnBrk="1" latinLnBrk="0" hangingPunct="1">
        <a:lnSpc>
          <a:spcPct val="85000"/>
        </a:lnSpc>
        <a:spcBef>
          <a:spcPct val="0"/>
        </a:spcBef>
        <a:buNone/>
        <a:defRPr sz="5400" b="1" kern="1200" spc="-50"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4BE90-9BBB-4959-B3BC-1834BE5315B4}" type="datetime1">
              <a:rPr lang="en-US" smtClean="0"/>
              <a:t>5/26/21</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5DEE-7A5E-43B7-A37D-115081C92E85}" type="slidenum">
              <a:rPr lang="en-US" smtClean="0"/>
              <a:t>‹#›</a:t>
            </a:fld>
            <a:endParaRPr lang="en-US" dirty="0"/>
          </a:p>
        </p:txBody>
      </p:sp>
    </p:spTree>
    <p:extLst>
      <p:ext uri="{BB962C8B-B14F-4D97-AF65-F5344CB8AC3E}">
        <p14:creationId xmlns:p14="http://schemas.microsoft.com/office/powerpoint/2010/main" val="604163601"/>
      </p:ext>
    </p:extLst>
  </p:cSld>
  <p:clrMap bg1="lt1" tx1="dk1" bg2="lt2" tx2="dk2" accent1="accent1" accent2="accent2" accent3="accent3" accent4="accent4" accent5="accent5" accent6="accent6" hlink="hlink" folHlink="folHlink"/>
  <p:sldLayoutIdLst>
    <p:sldLayoutId id="2147485245" r:id="rId1"/>
    <p:sldLayoutId id="2147485246" r:id="rId2"/>
    <p:sldLayoutId id="2147485247" r:id="rId3"/>
    <p:sldLayoutId id="2147485248" r:id="rId4"/>
    <p:sldLayoutId id="2147485249" r:id="rId5"/>
    <p:sldLayoutId id="2147485250" r:id="rId6"/>
    <p:sldLayoutId id="2147485251" r:id="rId7"/>
    <p:sldLayoutId id="2147485252" r:id="rId8"/>
    <p:sldLayoutId id="2147485253" r:id="rId9"/>
    <p:sldLayoutId id="2147485254" r:id="rId10"/>
    <p:sldLayoutId id="21474852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9203725" y="632923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9FB84-33A4-CF45-BAA2-BC996DBF21D7}" type="slidenum">
              <a:rPr lang="en-US" smtClean="0"/>
              <a:t>‹#›</a:t>
            </a:fld>
            <a:endParaRPr lang="en-US" dirty="0"/>
          </a:p>
        </p:txBody>
      </p:sp>
    </p:spTree>
    <p:extLst>
      <p:ext uri="{BB962C8B-B14F-4D97-AF65-F5344CB8AC3E}">
        <p14:creationId xmlns:p14="http://schemas.microsoft.com/office/powerpoint/2010/main" val="3372178807"/>
      </p:ext>
    </p:extLst>
  </p:cSld>
  <p:clrMap bg1="lt1" tx1="dk1" bg2="lt2" tx2="dk2" accent1="accent1" accent2="accent2" accent3="accent3" accent4="accent4" accent5="accent5" accent6="accent6" hlink="hlink" folHlink="folHlink"/>
  <p:sldLayoutIdLst>
    <p:sldLayoutId id="2147485257" r:id="rId1"/>
    <p:sldLayoutId id="2147485258" r:id="rId2"/>
    <p:sldLayoutId id="2147485259" r:id="rId3"/>
    <p:sldLayoutId id="2147485260" r:id="rId4"/>
    <p:sldLayoutId id="2147485261" r:id="rId5"/>
    <p:sldLayoutId id="2147485262" r:id="rId6"/>
    <p:sldLayoutId id="2147485263" r:id="rId7"/>
    <p:sldLayoutId id="2147485264" r:id="rId8"/>
    <p:sldLayoutId id="2147485265" r:id="rId9"/>
    <p:sldLayoutId id="2147485266" r:id="rId10"/>
    <p:sldLayoutId id="2147485267" r:id="rId11"/>
    <p:sldLayoutId id="2147485268" r:id="rId12"/>
    <p:sldLayoutId id="2147485269" r:id="rId13"/>
    <p:sldLayoutId id="2147485270" r:id="rId14"/>
    <p:sldLayoutId id="2147485346"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EBD9B6BE-258B-4E58-B3AD-BC7DCDC6CDCF}" type="datetime1">
              <a:rPr lang="en-US" smtClean="0"/>
              <a:t>5/26/21</a:t>
            </a:fld>
            <a:endParaRPr lang="en-US" dirty="0"/>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5A007396-4EF8-4446-A4A3-FA7862915E1A}"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903581"/>
      </p:ext>
    </p:extLst>
  </p:cSld>
  <p:clrMap bg1="lt1" tx1="dk1" bg2="lt2" tx2="dk2" accent1="accent1" accent2="accent2" accent3="accent3" accent4="accent4" accent5="accent5" accent6="accent6" hlink="hlink" folHlink="folHlink"/>
  <p:sldLayoutIdLst>
    <p:sldLayoutId id="2147485272"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 id="2147485283"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7.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3.jpeg"/><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hyperlink" Target="https://roiinstitute.net/talsuccess-roi-trainin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s://twitter.com/ROI_Institute" TargetMode="External"/><Relationship Id="rId3" Type="http://schemas.openxmlformats.org/officeDocument/2006/relationships/image" Target="../media/image47.jpe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facebook.com/ROIInstitute" TargetMode="External"/><Relationship Id="rId5" Type="http://schemas.openxmlformats.org/officeDocument/2006/relationships/image" Target="../media/image48.png"/><Relationship Id="rId4" Type="http://schemas.openxmlformats.org/officeDocument/2006/relationships/hyperlink" Target="http://www.linkedin.com/in/roiinstituteinc/" TargetMode="External"/><Relationship Id="rId9"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AA18322-67E8-B342-8DB3-5F23C6E5F785}"/>
              </a:ext>
            </a:extLst>
          </p:cNvPr>
          <p:cNvSpPr/>
          <p:nvPr/>
        </p:nvSpPr>
        <p:spPr>
          <a:xfrm rot="5400000">
            <a:off x="2492992" y="-2182330"/>
            <a:ext cx="4476080" cy="9157264"/>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638ACE-163E-40EB-A458-E794C67EA2A6}"/>
              </a:ext>
            </a:extLst>
          </p:cNvPr>
          <p:cNvSpPr>
            <a:spLocks noGrp="1"/>
          </p:cNvSpPr>
          <p:nvPr>
            <p:ph type="ctrTitle"/>
          </p:nvPr>
        </p:nvSpPr>
        <p:spPr>
          <a:xfrm>
            <a:off x="6115880" y="2421584"/>
            <a:ext cx="5555465" cy="1998016"/>
          </a:xfrm>
        </p:spPr>
        <p:txBody>
          <a:bodyPr anchor="ctr">
            <a:normAutofit/>
          </a:bodyPr>
          <a:lstStyle/>
          <a:p>
            <a:pPr algn="ctr"/>
            <a:r>
              <a:rPr lang="en-US" sz="4400" dirty="0">
                <a:solidFill>
                  <a:schemeClr val="tx1"/>
                </a:solidFill>
              </a:rPr>
              <a:t>How to Ensure </a:t>
            </a:r>
            <a:br>
              <a:rPr lang="en-US" sz="4400" dirty="0">
                <a:solidFill>
                  <a:schemeClr val="tx1"/>
                </a:solidFill>
              </a:rPr>
            </a:br>
            <a:r>
              <a:rPr lang="en-US" sz="4400" dirty="0">
                <a:solidFill>
                  <a:schemeClr val="tx1"/>
                </a:solidFill>
              </a:rPr>
              <a:t>that Your Programs Deliver Impact and ROI</a:t>
            </a:r>
          </a:p>
        </p:txBody>
      </p:sp>
      <p:sp>
        <p:nvSpPr>
          <p:cNvPr id="3" name="Subtitle 2">
            <a:extLst>
              <a:ext uri="{FF2B5EF4-FFF2-40B4-BE49-F238E27FC236}">
                <a16:creationId xmlns:a16="http://schemas.microsoft.com/office/drawing/2014/main" id="{5C9205DF-8F5E-49F7-B00E-6F58293F5130}"/>
              </a:ext>
            </a:extLst>
          </p:cNvPr>
          <p:cNvSpPr>
            <a:spLocks noGrp="1"/>
          </p:cNvSpPr>
          <p:nvPr>
            <p:ph type="subTitle" idx="1"/>
          </p:nvPr>
        </p:nvSpPr>
        <p:spPr>
          <a:xfrm>
            <a:off x="6317304" y="4392202"/>
            <a:ext cx="5333493" cy="865310"/>
          </a:xfrm>
          <a:solidFill>
            <a:schemeClr val="bg1"/>
          </a:solidFill>
        </p:spPr>
        <p:txBody>
          <a:bodyPr anchor="ctr">
            <a:normAutofit/>
          </a:bodyPr>
          <a:lstStyle/>
          <a:p>
            <a:pPr algn="ctr"/>
            <a:r>
              <a:rPr lang="en-US" spc="0" dirty="0">
                <a:solidFill>
                  <a:srgbClr val="000000"/>
                </a:solidFill>
              </a:rPr>
              <a:t>Jack J. Phillips, Ph.D.</a:t>
            </a:r>
            <a:br>
              <a:rPr lang="en-US" spc="0" dirty="0">
                <a:solidFill>
                  <a:srgbClr val="000000"/>
                </a:solidFill>
              </a:rPr>
            </a:br>
            <a:r>
              <a:rPr lang="en-US" spc="0" dirty="0">
                <a:solidFill>
                  <a:srgbClr val="000000"/>
                </a:solidFill>
              </a:rPr>
              <a:t>Chairman, ROI Institute, Inc.</a:t>
            </a:r>
          </a:p>
        </p:txBody>
      </p:sp>
      <p:pic>
        <p:nvPicPr>
          <p:cNvPr id="1026" name="Picture 2" descr="INSTITI ">
            <a:extLst>
              <a:ext uri="{FF2B5EF4-FFF2-40B4-BE49-F238E27FC236}">
                <a16:creationId xmlns:a16="http://schemas.microsoft.com/office/drawing/2014/main" id="{07F51459-82D9-41F4-9368-42BFF1A86BBA}"/>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9600" y="468412"/>
            <a:ext cx="3186546" cy="4564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Placeholder 7">
            <a:extLst>
              <a:ext uri="{FF2B5EF4-FFF2-40B4-BE49-F238E27FC236}">
                <a16:creationId xmlns:a16="http://schemas.microsoft.com/office/drawing/2014/main" id="{A9343184-37ED-5C4F-A1A1-62E39CF54802}"/>
              </a:ext>
            </a:extLst>
          </p:cNvPr>
          <p:cNvPicPr>
            <a:picLocks noGrp="1" noChangeAspect="1"/>
          </p:cNvPicPr>
          <p:nvPr>
            <p:ph type="pic" sz="quarter" idx="13"/>
          </p:nvPr>
        </p:nvPicPr>
        <p:blipFill>
          <a:blip r:embed="rId3"/>
          <a:srcRect/>
          <a:stretch/>
        </p:blipFill>
        <p:spPr>
          <a:xfrm>
            <a:off x="856536" y="1728358"/>
            <a:ext cx="5219586" cy="4364154"/>
          </a:xfr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571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0">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04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F3F647C-E8B1-4144-886D-6EF70CA4DC9C}"/>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243" y="10"/>
            <a:ext cx="12196243" cy="6857990"/>
          </a:xfrm>
          <a:prstGeom prst="rect">
            <a:avLst/>
          </a:prstGeom>
        </p:spPr>
      </p:pic>
      <p:sp>
        <p:nvSpPr>
          <p:cNvPr id="23" name="Rectangle 22">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828180"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Freeform: Shape 24">
            <a:extLst>
              <a:ext uri="{FF2B5EF4-FFF2-40B4-BE49-F238E27FC236}">
                <a16:creationId xmlns:a16="http://schemas.microsoft.com/office/drawing/2014/main" id="{A77100AA-BF68-4139-8224-79EA1F916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274247" y="753374"/>
            <a:ext cx="5353835" cy="5353836"/>
          </a:xfrm>
          <a:custGeom>
            <a:avLst/>
            <a:gdLst>
              <a:gd name="connsiteX0" fmla="*/ 5273742 w 5353835"/>
              <a:gd name="connsiteY0" fmla="*/ 690509 h 5353836"/>
              <a:gd name="connsiteX1" fmla="*/ 5353835 w 5353835"/>
              <a:gd name="connsiteY1" fmla="*/ 770602 h 5353836"/>
              <a:gd name="connsiteX2" fmla="*/ 5353835 w 5353835"/>
              <a:gd name="connsiteY2" fmla="*/ 4854514 h 5353836"/>
              <a:gd name="connsiteX3" fmla="*/ 5273742 w 5353835"/>
              <a:gd name="connsiteY3" fmla="*/ 4934608 h 5353836"/>
              <a:gd name="connsiteX4" fmla="*/ 502667 w 5353835"/>
              <a:gd name="connsiteY4" fmla="*/ 0 h 5353836"/>
              <a:gd name="connsiteX5" fmla="*/ 4583234 w 5353835"/>
              <a:gd name="connsiteY5" fmla="*/ 1 h 5353836"/>
              <a:gd name="connsiteX6" fmla="*/ 4663327 w 5353835"/>
              <a:gd name="connsiteY6" fmla="*/ 80094 h 5353836"/>
              <a:gd name="connsiteX7" fmla="*/ 422574 w 5353835"/>
              <a:gd name="connsiteY7" fmla="*/ 80094 h 5353836"/>
              <a:gd name="connsiteX8" fmla="*/ 0 w 5353835"/>
              <a:gd name="connsiteY8" fmla="*/ 502667 h 5353836"/>
              <a:gd name="connsiteX9" fmla="*/ 80093 w 5353835"/>
              <a:gd name="connsiteY9" fmla="*/ 422574 h 5353836"/>
              <a:gd name="connsiteX10" fmla="*/ 80093 w 5353835"/>
              <a:gd name="connsiteY10" fmla="*/ 5273743 h 5353836"/>
              <a:gd name="connsiteX11" fmla="*/ 4934607 w 5353835"/>
              <a:gd name="connsiteY11" fmla="*/ 5273743 h 5353836"/>
              <a:gd name="connsiteX12" fmla="*/ 4854514 w 5353835"/>
              <a:gd name="connsiteY12" fmla="*/ 5353836 h 5353836"/>
              <a:gd name="connsiteX13" fmla="*/ 0 w 5353835"/>
              <a:gd name="connsiteY13" fmla="*/ 5353836 h 535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6">
                <a:moveTo>
                  <a:pt x="5273742" y="690509"/>
                </a:moveTo>
                <a:lnTo>
                  <a:pt x="5353835" y="770602"/>
                </a:lnTo>
                <a:lnTo>
                  <a:pt x="5353835" y="4854514"/>
                </a:lnTo>
                <a:lnTo>
                  <a:pt x="5273742" y="4934608"/>
                </a:lnTo>
                <a:close/>
                <a:moveTo>
                  <a:pt x="502667" y="0"/>
                </a:moveTo>
                <a:lnTo>
                  <a:pt x="4583234" y="1"/>
                </a:lnTo>
                <a:lnTo>
                  <a:pt x="4663327" y="80094"/>
                </a:lnTo>
                <a:lnTo>
                  <a:pt x="422574" y="80094"/>
                </a:lnTo>
                <a:close/>
                <a:moveTo>
                  <a:pt x="0" y="502667"/>
                </a:moveTo>
                <a:lnTo>
                  <a:pt x="80093" y="422574"/>
                </a:lnTo>
                <a:lnTo>
                  <a:pt x="80093" y="5273743"/>
                </a:lnTo>
                <a:lnTo>
                  <a:pt x="4934607" y="5273743"/>
                </a:lnTo>
                <a:lnTo>
                  <a:pt x="4854514" y="5353836"/>
                </a:lnTo>
                <a:lnTo>
                  <a:pt x="0" y="53538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 name="Title 1">
            <a:extLst>
              <a:ext uri="{FF2B5EF4-FFF2-40B4-BE49-F238E27FC236}">
                <a16:creationId xmlns:a16="http://schemas.microsoft.com/office/drawing/2014/main" id="{5F158811-70DD-2C46-ACC5-BC84F36AC550}"/>
              </a:ext>
            </a:extLst>
          </p:cNvPr>
          <p:cNvSpPr>
            <a:spLocks noGrp="1"/>
          </p:cNvSpPr>
          <p:nvPr>
            <p:ph type="title" idx="4294967295"/>
          </p:nvPr>
        </p:nvSpPr>
        <p:spPr>
          <a:xfrm>
            <a:off x="6826981" y="2452526"/>
            <a:ext cx="4248318" cy="1952947"/>
          </a:xfrm>
          <a:noFill/>
        </p:spPr>
        <p:txBody>
          <a:bodyPr vert="horz" lIns="91440" tIns="45720" rIns="91440" bIns="45720" rtlCol="0" anchor="ctr">
            <a:normAutofit/>
          </a:bodyPr>
          <a:lstStyle/>
          <a:p>
            <a:pPr algn="ctr"/>
            <a:r>
              <a:rPr lang="en-US" b="1" dirty="0"/>
              <a:t>Scotland Yard </a:t>
            </a:r>
          </a:p>
        </p:txBody>
      </p:sp>
    </p:spTree>
    <p:extLst>
      <p:ext uri="{BB962C8B-B14F-4D97-AF65-F5344CB8AC3E}">
        <p14:creationId xmlns:p14="http://schemas.microsoft.com/office/powerpoint/2010/main" val="1127483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chor="b">
            <a:normAutofit/>
          </a:bodyPr>
          <a:lstStyle/>
          <a:p>
            <a:pPr marL="0" marR="0" lvl="0" indent="0" algn="r" defTabSz="914400" rtl="0" eaLnBrk="0" fontAlgn="base" latinLnBrk="0" hangingPunct="0">
              <a:lnSpc>
                <a:spcPct val="100000"/>
              </a:lnSpc>
              <a:spcBef>
                <a:spcPct val="0"/>
              </a:spcBef>
              <a:spcAft>
                <a:spcPts val="600"/>
              </a:spcAft>
              <a:buClrTx/>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mn-lt"/>
                <a:ea typeface="ＭＳ Ｐゴシック" pitchFamily="-111" charset="-128"/>
                <a:cs typeface="+mn-cs"/>
              </a:rPr>
              <a:t>10</a:t>
            </a:r>
          </a:p>
        </p:txBody>
      </p:sp>
      <p:pic>
        <p:nvPicPr>
          <p:cNvPr id="7" name="Picture 6">
            <a:extLst>
              <a:ext uri="{FF2B5EF4-FFF2-40B4-BE49-F238E27FC236}">
                <a16:creationId xmlns:a16="http://schemas.microsoft.com/office/drawing/2014/main" id="{2B900A9C-9261-6B45-8280-CE9B3FAF5CF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1">
            <a:extLst>
              <a:ext uri="{FF2B5EF4-FFF2-40B4-BE49-F238E27FC236}">
                <a16:creationId xmlns:a16="http://schemas.microsoft.com/office/drawing/2014/main" id="{2F817953-AE41-844D-97CD-9A4755A1C270}"/>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11</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5212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1"/>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4" name="Straight Arrow Connector 52">
            <a:extLst>
              <a:ext uri="{FF2B5EF4-FFF2-40B4-BE49-F238E27FC236}">
                <a16:creationId xmlns:a16="http://schemas.microsoft.com/office/drawing/2014/main" id="{1507E658-E9E9-496E-B9E4-84B891A3F521}"/>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p:cNvSpPr/>
          <p:nvPr/>
        </p:nvSpPr>
        <p:spPr>
          <a:xfrm flipH="1">
            <a:off x="165780" y="1180008"/>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6" name="Rectangle 5"/>
          <p:cNvSpPr/>
          <p:nvPr/>
        </p:nvSpPr>
        <p:spPr>
          <a:xfrm>
            <a:off x="113588" y="282345"/>
            <a:ext cx="10259642" cy="76944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The ROI Methodology Process Model</a:t>
            </a:r>
            <a:endParaRPr kumimoji="0" lang="ar-SA" sz="44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endParaRPr>
          </a:p>
        </p:txBody>
      </p:sp>
      <p:sp>
        <p:nvSpPr>
          <p:cNvPr id="89" name="Rectangle 88"/>
          <p:cNvSpPr/>
          <p:nvPr/>
        </p:nvSpPr>
        <p:spPr>
          <a:xfrm>
            <a:off x="168131" y="1183648"/>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Rectangle 20"/>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106826" y="2546766"/>
            <a:ext cx="2894080" cy="3385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EVALUATION PLANNING</a:t>
            </a:r>
          </a:p>
        </p:txBody>
      </p:sp>
      <p:sp>
        <p:nvSpPr>
          <p:cNvPr id="17" name="Rectangle 16"/>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DATA COLLECTION</a:t>
            </a:r>
          </a:p>
        </p:txBody>
      </p:sp>
      <p:sp>
        <p:nvSpPr>
          <p:cNvPr id="10" name="Rectangle 22"/>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DATA ANALYSIS</a:t>
            </a:r>
          </a:p>
        </p:txBody>
      </p:sp>
      <p:sp>
        <p:nvSpPr>
          <p:cNvPr id="11" name="Rectangle 29"/>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endParaRPr>
          </a:p>
        </p:txBody>
      </p:sp>
      <p:sp>
        <p:nvSpPr>
          <p:cNvPr id="21" name="Rectangle 20"/>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ROI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REACTION AND PLANNED ACTION</a:t>
            </a:r>
          </a:p>
        </p:txBody>
      </p:sp>
      <p:sp>
        <p:nvSpPr>
          <p:cNvPr id="23" name="Rectangle 22"/>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APPLICATION</a:t>
            </a:r>
          </a:p>
        </p:txBody>
      </p:sp>
      <p:sp>
        <p:nvSpPr>
          <p:cNvPr id="24" name="Rectangle 23"/>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LEARNING</a:t>
            </a:r>
          </a:p>
        </p:txBody>
      </p:sp>
      <p:sp>
        <p:nvSpPr>
          <p:cNvPr id="25" name="Rectangle 24"/>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endParaRPr>
          </a:p>
        </p:txBody>
      </p:sp>
      <p:sp>
        <p:nvSpPr>
          <p:cNvPr id="26" name="Rectangle 25"/>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INTANGIBLE BENEFITS</a:t>
            </a:r>
          </a:p>
        </p:txBody>
      </p:sp>
      <p:cxnSp>
        <p:nvCxnSpPr>
          <p:cNvPr id="27" name="Straight Arrow Connector 26"/>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5" name="Straight Arrow Connector 34"/>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6" name="Straight Arrow Connector 35"/>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2" name="Straight Arrow Connector 31"/>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7" name="Straight Arrow Connector 36"/>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8" name="Straight Arrow Connector 37"/>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0" name="Straight Arrow Connector 49"/>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3" name="Straight Arrow Connector 52"/>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4" name="Straight Arrow Connector 53"/>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5" name="Straight Arrow Connector 54"/>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Rounded Rectangle 46"/>
          <p:cNvSpPr/>
          <p:nvPr/>
        </p:nvSpPr>
        <p:spPr bwMode="auto">
          <a:xfrm>
            <a:off x="163836" y="3525024"/>
            <a:ext cx="929530" cy="1140176"/>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Start with Why</a:t>
            </a: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Business</a:t>
            </a:r>
          </a:p>
        </p:txBody>
      </p:sp>
      <p:sp>
        <p:nvSpPr>
          <p:cNvPr id="46" name="Rounded Rectangle 45"/>
          <p:cNvSpPr/>
          <p:nvPr/>
        </p:nvSpPr>
        <p:spPr bwMode="auto">
          <a:xfrm>
            <a:off x="1264544" y="3530533"/>
            <a:ext cx="1057048" cy="1134667"/>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Feasible</a:t>
            </a: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Solution</a:t>
            </a:r>
          </a:p>
        </p:txBody>
      </p:sp>
      <p:sp>
        <p:nvSpPr>
          <p:cNvPr id="52" name="Rounded Rectangle 51"/>
          <p:cNvSpPr/>
          <p:nvPr/>
        </p:nvSpPr>
        <p:spPr bwMode="auto">
          <a:xfrm>
            <a:off x="3412310" y="3543921"/>
            <a:ext cx="94998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ake it Matter:</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Learning</a:t>
            </a:r>
          </a:p>
        </p:txBody>
      </p:sp>
      <p:sp>
        <p:nvSpPr>
          <p:cNvPr id="43" name="Rounded Rectangle 42"/>
          <p:cNvSpPr/>
          <p:nvPr/>
        </p:nvSpPr>
        <p:spPr bwMode="auto">
          <a:xfrm>
            <a:off x="5692591" y="3525024"/>
            <a:ext cx="856860" cy="114017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 Credible: </a:t>
            </a:r>
            <a:endPar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Effects</a:t>
            </a:r>
          </a:p>
        </p:txBody>
      </p:sp>
      <p:sp>
        <p:nvSpPr>
          <p:cNvPr id="42" name="Rounded Rectangle 41"/>
          <p:cNvSpPr/>
          <p:nvPr/>
        </p:nvSpPr>
        <p:spPr bwMode="auto">
          <a:xfrm>
            <a:off x="6688178" y="3525024"/>
            <a:ext cx="1169668" cy="114017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Monetary Value</a:t>
            </a:r>
          </a:p>
        </p:txBody>
      </p:sp>
      <p:sp>
        <p:nvSpPr>
          <p:cNvPr id="41" name="Rounded Rectangle 40"/>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Tabulate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Program</a:t>
            </a:r>
          </a:p>
        </p:txBody>
      </p:sp>
      <p:sp>
        <p:nvSpPr>
          <p:cNvPr id="40" name="Rounded Rectangle 39"/>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Calculate ROI</a:t>
            </a:r>
          </a:p>
        </p:txBody>
      </p:sp>
      <p:sp>
        <p:nvSpPr>
          <p:cNvPr id="39" name="Rounded Rectangle 38"/>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Identify Intangibles</a:t>
            </a:r>
          </a:p>
        </p:txBody>
      </p:sp>
      <p:sp>
        <p:nvSpPr>
          <p:cNvPr id="20" name="Oval 19"/>
          <p:cNvSpPr/>
          <p:nvPr/>
        </p:nvSpPr>
        <p:spPr bwMode="auto">
          <a:xfrm>
            <a:off x="9350003" y="3432821"/>
            <a:ext cx="1247775" cy="1193854"/>
          </a:xfrm>
          <a:prstGeom prst="ellipse">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Tell the Story:</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Stakeholders</a:t>
            </a:r>
          </a:p>
        </p:txBody>
      </p:sp>
      <p:sp>
        <p:nvSpPr>
          <p:cNvPr id="72" name="Rounded Rectangle 45">
            <a:extLst>
              <a:ext uri="{FF2B5EF4-FFF2-40B4-BE49-F238E27FC236}">
                <a16:creationId xmlns:a16="http://schemas.microsoft.com/office/drawing/2014/main" id="{08B0C439-0C07-4E67-A317-276F86A66AA1}"/>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Success</a:t>
            </a: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Results</a:t>
            </a:r>
          </a:p>
        </p:txBody>
      </p:sp>
      <p:sp>
        <p:nvSpPr>
          <p:cNvPr id="75" name="Rounded Rectangle 51">
            <a:extLst>
              <a:ext uri="{FF2B5EF4-FFF2-40B4-BE49-F238E27FC236}">
                <a16:creationId xmlns:a16="http://schemas.microsoft.com/office/drawing/2014/main" id="{2280BCAC-CA1F-4B58-B1A9-2C6DB44D6A5C}"/>
              </a:ext>
            </a:extLst>
          </p:cNvPr>
          <p:cNvSpPr/>
          <p:nvPr/>
        </p:nvSpPr>
        <p:spPr bwMode="auto">
          <a:xfrm>
            <a:off x="4552450" y="3531513"/>
            <a:ext cx="949980" cy="113464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ake it Stick:</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and Impact</a:t>
            </a:r>
          </a:p>
        </p:txBody>
      </p:sp>
      <p:cxnSp>
        <p:nvCxnSpPr>
          <p:cNvPr id="76" name="Straight Arrow Connector 32">
            <a:extLst>
              <a:ext uri="{FF2B5EF4-FFF2-40B4-BE49-F238E27FC236}">
                <a16:creationId xmlns:a16="http://schemas.microsoft.com/office/drawing/2014/main" id="{59C10623-C876-402F-9D87-45DA806ABF0C}"/>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14336" name="Losange 14335">
            <a:extLst>
              <a:ext uri="{FF2B5EF4-FFF2-40B4-BE49-F238E27FC236}">
                <a16:creationId xmlns:a16="http://schemas.microsoft.com/office/drawing/2014/main" id="{F5A7412C-3F29-470D-B136-E9F7FF272E16}"/>
              </a:ext>
            </a:extLst>
          </p:cNvPr>
          <p:cNvSpPr/>
          <p:nvPr/>
        </p:nvSpPr>
        <p:spPr>
          <a:xfrm>
            <a:off x="10755130" y="3358171"/>
            <a:ext cx="1284652" cy="1347484"/>
          </a:xfrm>
          <a:prstGeom prst="diamond">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Results:</a:t>
            </a:r>
            <a:endPar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 Increase Funding</a:t>
            </a:r>
          </a:p>
        </p:txBody>
      </p:sp>
      <p:sp>
        <p:nvSpPr>
          <p:cNvPr id="45" name="Rectangle 44">
            <a:extLst>
              <a:ext uri="{FF2B5EF4-FFF2-40B4-BE49-F238E27FC236}">
                <a16:creationId xmlns:a16="http://schemas.microsoft.com/office/drawing/2014/main" id="{BC7A6874-2B40-4A8A-8FDA-BBDBD075FD0E}"/>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endParaRPr>
          </a:p>
        </p:txBody>
      </p:sp>
      <p:sp>
        <p:nvSpPr>
          <p:cNvPr id="51" name="TextBox 50">
            <a:extLst>
              <a:ext uri="{FF2B5EF4-FFF2-40B4-BE49-F238E27FC236}">
                <a16:creationId xmlns:a16="http://schemas.microsoft.com/office/drawing/2014/main" id="{8FEB5521-56AE-A540-B620-877487D9D7B7}"/>
              </a:ext>
            </a:extLst>
          </p:cNvPr>
          <p:cNvSpPr txBox="1"/>
          <p:nvPr/>
        </p:nvSpPr>
        <p:spPr>
          <a:xfrm>
            <a:off x="152400" y="6553200"/>
            <a:ext cx="8301868" cy="215444"/>
          </a:xfrm>
          <a:prstGeom prst="rect">
            <a:avLst/>
          </a:prstGeom>
          <a:noFill/>
        </p:spPr>
        <p:txBody>
          <a:bodyPr wrap="square" rtlCol="0">
            <a:spAutoFit/>
          </a:bodyPr>
          <a:lstStyle/>
          <a:p>
            <a:r>
              <a:rPr lang="en-US" sz="800" b="1" dirty="0">
                <a:latin typeface="Calibri" panose="020F0502020204030204" pitchFamily="34" charset="0"/>
                <a:cs typeface="Calibri" panose="020F0502020204030204" pitchFamily="34" charset="0"/>
              </a:rPr>
              <a:t>©2021 ROI Institute Inc. </a:t>
            </a:r>
            <a:r>
              <a:rPr lang="en-US" sz="800" dirty="0">
                <a:latin typeface="Calibri" panose="020F0502020204030204" pitchFamily="34" charset="0"/>
                <a:cs typeface="Calibri" panose="020F0502020204030204" pitchFamily="34" charset="0"/>
              </a:rPr>
              <a:t>– No part of this document can be reproduced, stored in a retrieval system, or transmitted in any form without written permission from ROI Institute, Inc. </a:t>
            </a:r>
          </a:p>
        </p:txBody>
      </p:sp>
      <p:pic>
        <p:nvPicPr>
          <p:cNvPr id="48" name="Picture 2" descr="INSTITI ">
            <a:extLst>
              <a:ext uri="{FF2B5EF4-FFF2-40B4-BE49-F238E27FC236}">
                <a16:creationId xmlns:a16="http://schemas.microsoft.com/office/drawing/2014/main" id="{3D89F181-0797-AD45-8CF6-3884D0073C7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275962" y="6377115"/>
            <a:ext cx="2458787" cy="352170"/>
          </a:xfrm>
          <a:prstGeom prst="rect">
            <a:avLst/>
          </a:prstGeom>
          <a:noFill/>
          <a:extLst>
            <a:ext uri="{909E8E84-426E-40DD-AFC4-6F175D3DCCD1}">
              <a14:hiddenFill xmlns:a14="http://schemas.microsoft.com/office/drawing/2010/main">
                <a:solidFill>
                  <a:srgbClr val="FFFFFF"/>
                </a:solidFill>
              </a14:hiddenFill>
            </a:ext>
          </a:extLst>
        </p:spPr>
      </p:pic>
      <p:sp>
        <p:nvSpPr>
          <p:cNvPr id="49" name="Slide Number Placeholder 1">
            <a:extLst>
              <a:ext uri="{FF2B5EF4-FFF2-40B4-BE49-F238E27FC236}">
                <a16:creationId xmlns:a16="http://schemas.microsoft.com/office/drawing/2014/main" id="{7E0FB84D-0BB3-1548-952E-8C33302B70A8}"/>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12</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0778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038DFB-172F-4F1D-AD98-8C6747DEFDB0}"/>
              </a:ext>
            </a:extLst>
          </p:cNvPr>
          <p:cNvSpPr txBox="1"/>
          <p:nvPr/>
        </p:nvSpPr>
        <p:spPr>
          <a:xfrm>
            <a:off x="228600" y="1459230"/>
            <a:ext cx="6477000" cy="3939540"/>
          </a:xfrm>
          <a:prstGeom prst="rect">
            <a:avLst/>
          </a:prstGeom>
          <a:noFill/>
        </p:spPr>
        <p:txBody>
          <a:bodyPr wrap="square" rtlCol="0">
            <a:spAutoFit/>
          </a:bodyPr>
          <a:lstStyle/>
          <a:p>
            <a:pPr algn="ctr">
              <a:defRPr/>
            </a:pPr>
            <a:r>
              <a:rPr lang="en-US" sz="5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Start with Why</a:t>
            </a:r>
            <a:endParaRPr lang="en-US" sz="2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r>
              <a:rPr lang="en-US" sz="36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Align Programs with the Business</a:t>
            </a:r>
          </a:p>
          <a:p>
            <a:pPr algn="ctr">
              <a:defRPr/>
            </a:pPr>
            <a:endParaRPr lang="en-US" sz="36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endParaRPr lang="en-US" sz="2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r>
              <a:rPr lang="en-US" sz="36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Design Thinking Principle 1</a:t>
            </a:r>
            <a:br>
              <a:rPr lang="en-US" sz="36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problem-solving approach to handle problems on a systems levels</a:t>
            </a:r>
            <a:endParaRPr lang="en-US" sz="32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Slide Number Placeholder 1">
            <a:extLst>
              <a:ext uri="{FF2B5EF4-FFF2-40B4-BE49-F238E27FC236}">
                <a16:creationId xmlns:a16="http://schemas.microsoft.com/office/drawing/2014/main" id="{E9BF13CD-64E6-C342-B1DB-49982DF4048F}"/>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13</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4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1563433" y="200161"/>
            <a:ext cx="9144000" cy="6466257"/>
            <a:chOff x="10175" y="163142"/>
            <a:chExt cx="9144000" cy="646616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endParaRPr lang="en-US" altLang="en-US" sz="1400" dirty="0">
                <a:latin typeface="Calibri" panose="020F0502020204030204" pitchFamily="34" charset="0"/>
                <a:cs typeface="Calibri" panose="020F0502020204030204" pitchFamily="34" charset="0"/>
              </a:endParaRPr>
            </a:p>
            <a:p>
              <a:pPr algn="ctr" eaLnBrk="1" hangingPunct="1">
                <a:spcBef>
                  <a:spcPct val="0"/>
                </a:spcBef>
                <a:buClrTx/>
                <a:buSzTx/>
                <a:buFontTx/>
                <a:buNone/>
              </a:pPr>
              <a:r>
                <a:rPr lang="en-US" altLang="en-US" sz="1600" dirty="0">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Alignment and Forecasting</a:t>
              </a:r>
              <a:endParaRPr lang="en-US" altLang="en-US" sz="2400" dirty="0">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The ROI Process Model</a:t>
              </a:r>
              <a:endParaRPr lang="en-US" altLang="en-US" sz="2400" dirty="0">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10175" y="16314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4400" b="1" dirty="0">
                  <a:latin typeface="+mj-lt"/>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Needs</a:t>
              </a:r>
              <a:endParaRPr lang="en-US" altLang="en-US" sz="2400" dirty="0">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Preference Needs</a:t>
              </a:r>
              <a:endParaRPr lang="en-US" altLang="en-US" sz="2400" dirty="0">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a:t>
              </a:r>
              <a:endParaRPr lang="en-US" altLang="en-US" sz="2400" dirty="0">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a:t>
              </a:r>
              <a:endParaRPr lang="en-US" altLang="en-US" sz="2400" dirty="0">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a:t>
              </a:r>
              <a:endParaRPr lang="en-US" altLang="en-US" sz="2400" dirty="0">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a:t>
              </a:r>
              <a:endParaRPr lang="en-US" altLang="en-US" sz="2400" dirty="0">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a:t>
              </a:r>
              <a:endParaRPr lang="en-US" altLang="en-US" sz="2400" dirty="0">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 Objectives</a:t>
              </a:r>
              <a:endParaRPr lang="en-US" altLang="en-US" sz="2400" dirty="0">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Objectives</a:t>
              </a:r>
              <a:endParaRPr lang="en-US" altLang="en-US" sz="2400" dirty="0">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 Objectives</a:t>
              </a:r>
              <a:endParaRPr lang="en-US" altLang="en-US" sz="2400" dirty="0">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 Performance Needs</a:t>
              </a:r>
              <a:endParaRPr lang="en-US" altLang="en-US" sz="2400" dirty="0">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 Objectives</a:t>
              </a:r>
              <a:endParaRPr lang="en-US" altLang="en-US" sz="2400" dirty="0">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Business Needs</a:t>
              </a:r>
              <a:endParaRPr lang="en-US" altLang="en-US" sz="2400" dirty="0">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Payoff Needs</a:t>
              </a:r>
              <a:endParaRPr lang="en-US" altLang="en-US" sz="2400" dirty="0">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 Objectives</a:t>
              </a:r>
              <a:endParaRPr lang="en-US" altLang="en-US" sz="2400" dirty="0">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End Here</a:t>
              </a:r>
              <a:endParaRPr lang="en-US" altLang="en-US" sz="2400" b="1" dirty="0">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Start Here</a:t>
              </a:r>
              <a:endParaRPr lang="en-US" altLang="en-US" sz="2400" b="1" dirty="0">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grpSp>
      <p:sp>
        <p:nvSpPr>
          <p:cNvPr id="20483" name="Text Box 43">
            <a:extLst>
              <a:ext uri="{FF2B5EF4-FFF2-40B4-BE49-F238E27FC236}">
                <a16:creationId xmlns:a16="http://schemas.microsoft.com/office/drawing/2014/main" id="{35A02082-5F14-9C44-A87B-6F9614D7EE87}"/>
              </a:ext>
            </a:extLst>
          </p:cNvPr>
          <p:cNvSpPr txBox="1">
            <a:spLocks noChangeArrowheads="1"/>
          </p:cNvSpPr>
          <p:nvPr/>
        </p:nvSpPr>
        <p:spPr bwMode="auto">
          <a:xfrm>
            <a:off x="1384029" y="4343400"/>
            <a:ext cx="198305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Initial </a:t>
            </a:r>
          </a:p>
          <a:p>
            <a:pP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Analysis</a:t>
            </a:r>
          </a:p>
        </p:txBody>
      </p:sp>
      <p:sp>
        <p:nvSpPr>
          <p:cNvPr id="20484" name="Text Box 43">
            <a:extLst>
              <a:ext uri="{FF2B5EF4-FFF2-40B4-BE49-F238E27FC236}">
                <a16:creationId xmlns:a16="http://schemas.microsoft.com/office/drawing/2014/main" id="{7ED7E971-2455-694F-83C7-3FFBE148BD86}"/>
              </a:ext>
            </a:extLst>
          </p:cNvPr>
          <p:cNvSpPr txBox="1">
            <a:spLocks noChangeArrowheads="1"/>
          </p:cNvSpPr>
          <p:nvPr/>
        </p:nvSpPr>
        <p:spPr bwMode="auto">
          <a:xfrm>
            <a:off x="9019739" y="4343400"/>
            <a:ext cx="16144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Measurement and Evaluation</a:t>
            </a:r>
          </a:p>
        </p:txBody>
      </p:sp>
      <p:sp>
        <p:nvSpPr>
          <p:cNvPr id="20486" name="Text Box 10">
            <a:extLst>
              <a:ext uri="{FF2B5EF4-FFF2-40B4-BE49-F238E27FC236}">
                <a16:creationId xmlns:a16="http://schemas.microsoft.com/office/drawing/2014/main" id="{2E6F9D7A-A7F4-0441-890F-58567731F385}"/>
              </a:ext>
            </a:extLst>
          </p:cNvPr>
          <p:cNvSpPr txBox="1">
            <a:spLocks noChangeArrowheads="1"/>
          </p:cNvSpPr>
          <p:nvPr/>
        </p:nvSpPr>
        <p:spPr bwMode="auto">
          <a:xfrm>
            <a:off x="2057400" y="5181600"/>
            <a:ext cx="24892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 Needs</a:t>
            </a:r>
            <a:endParaRPr lang="en-US" altLang="en-US" sz="2400" dirty="0">
              <a:latin typeface="Calibri" panose="020F0502020204030204" pitchFamily="34" charset="0"/>
              <a:cs typeface="Calibri" panose="020F0502020204030204" pitchFamily="34" charset="0"/>
            </a:endParaRPr>
          </a:p>
        </p:txBody>
      </p:sp>
      <p:sp>
        <p:nvSpPr>
          <p:cNvPr id="20487" name="Text Box 10">
            <a:extLst>
              <a:ext uri="{FF2B5EF4-FFF2-40B4-BE49-F238E27FC236}">
                <a16:creationId xmlns:a16="http://schemas.microsoft.com/office/drawing/2014/main" id="{209628BE-7719-AF49-9DFE-0F5960D039BB}"/>
              </a:ext>
            </a:extLst>
          </p:cNvPr>
          <p:cNvSpPr txBox="1">
            <a:spLocks noChangeArrowheads="1"/>
          </p:cNvSpPr>
          <p:nvPr/>
        </p:nvSpPr>
        <p:spPr bwMode="auto">
          <a:xfrm>
            <a:off x="5029200" y="5181600"/>
            <a:ext cx="22860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 Objectives</a:t>
            </a:r>
            <a:endParaRPr lang="en-US" altLang="en-US" sz="2400" dirty="0">
              <a:latin typeface="Calibri" panose="020F0502020204030204" pitchFamily="34" charset="0"/>
              <a:cs typeface="Calibri" panose="020F0502020204030204" pitchFamily="34" charset="0"/>
            </a:endParaRPr>
          </a:p>
        </p:txBody>
      </p:sp>
      <p:sp>
        <p:nvSpPr>
          <p:cNvPr id="20488" name="Text Box 10">
            <a:extLst>
              <a:ext uri="{FF2B5EF4-FFF2-40B4-BE49-F238E27FC236}">
                <a16:creationId xmlns:a16="http://schemas.microsoft.com/office/drawing/2014/main" id="{FCC64BB4-66E8-4042-9127-17B09020537F}"/>
              </a:ext>
            </a:extLst>
          </p:cNvPr>
          <p:cNvSpPr txBox="1">
            <a:spLocks noChangeArrowheads="1"/>
          </p:cNvSpPr>
          <p:nvPr/>
        </p:nvSpPr>
        <p:spPr bwMode="auto">
          <a:xfrm>
            <a:off x="7772400" y="5181600"/>
            <a:ext cx="24892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a:t>
            </a:r>
            <a:endParaRPr lang="en-US" altLang="en-US" sz="2400" dirty="0">
              <a:latin typeface="Calibri" panose="020F0502020204030204" pitchFamily="34" charset="0"/>
              <a:cs typeface="Calibri" panose="020F0502020204030204" pitchFamily="34" charset="0"/>
            </a:endParaRPr>
          </a:p>
        </p:txBody>
      </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45720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70866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4984779" y="5334000"/>
            <a:ext cx="282547"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6882641" y="5334000"/>
            <a:ext cx="289685"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1905000" y="5105400"/>
            <a:ext cx="8382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3838" y="158764"/>
            <a:ext cx="2311685" cy="331101"/>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306155" y="1370763"/>
            <a:ext cx="344233" cy="87717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DC6AA24A-764C-8D4E-A43D-35441E5DFEA9}"/>
              </a:ext>
            </a:extLst>
          </p:cNvPr>
          <p:cNvSpPr txBox="1"/>
          <p:nvPr/>
        </p:nvSpPr>
        <p:spPr>
          <a:xfrm>
            <a:off x="418770" y="1529564"/>
            <a:ext cx="965096" cy="461665"/>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Why?</a:t>
            </a:r>
          </a:p>
        </p:txBody>
      </p:sp>
      <p:sp>
        <p:nvSpPr>
          <p:cNvPr id="59" name="Slide Number Placeholder 1">
            <a:extLst>
              <a:ext uri="{FF2B5EF4-FFF2-40B4-BE49-F238E27FC236}">
                <a16:creationId xmlns:a16="http://schemas.microsoft.com/office/drawing/2014/main" id="{CEC7CED5-4978-4E48-B576-22410350D1C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14</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00548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or, orange, cat, yellow&#10;&#10;Description automatically generated">
            <a:extLst>
              <a:ext uri="{FF2B5EF4-FFF2-40B4-BE49-F238E27FC236}">
                <a16:creationId xmlns:a16="http://schemas.microsoft.com/office/drawing/2014/main" id="{3B9ABF12-F850-B146-BEEA-C7035AAAEEA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28" y="-381000"/>
            <a:ext cx="12236276" cy="7238990"/>
          </a:xfrm>
          <a:prstGeom prst="rect">
            <a:avLst/>
          </a:prstGeom>
        </p:spPr>
      </p:pic>
      <p:sp>
        <p:nvSpPr>
          <p:cNvPr id="4" name="TextBox 3"/>
          <p:cNvSpPr txBox="1"/>
          <p:nvPr/>
        </p:nvSpPr>
        <p:spPr>
          <a:xfrm>
            <a:off x="1371600" y="152400"/>
            <a:ext cx="9448800" cy="3200876"/>
          </a:xfrm>
          <a:prstGeom prst="rect">
            <a:avLst/>
          </a:prstGeom>
          <a:noFill/>
        </p:spPr>
        <p:txBody>
          <a:bodyPr wrap="square" rtlCol="0">
            <a:spAutoFit/>
          </a:bodyPr>
          <a:lstStyle/>
          <a:p>
            <a:pPr algn="ctr">
              <a:defRPr/>
            </a:pPr>
            <a:r>
              <a:rPr lang="en-US" sz="5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Make it Feasible</a:t>
            </a:r>
          </a:p>
          <a:p>
            <a:pPr algn="ctr">
              <a:defRPr/>
            </a:pPr>
            <a:r>
              <a:rPr lang="en-US" sz="3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Select the Right Solution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algn="ctr">
              <a:defRPr/>
            </a:pPr>
            <a:r>
              <a:rPr lang="en-US"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Design Thinking Principle 2</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mind-set for curiosity and inquiry</a:t>
            </a:r>
            <a:endPar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5" name="Slide Number Placeholder 1">
            <a:extLst>
              <a:ext uri="{FF2B5EF4-FFF2-40B4-BE49-F238E27FC236}">
                <a16:creationId xmlns:a16="http://schemas.microsoft.com/office/drawing/2014/main" id="{988EED82-8D6A-8D40-8001-0E86C82AF0DE}"/>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15</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952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1563433" y="209419"/>
            <a:ext cx="9155961" cy="6456999"/>
            <a:chOff x="10175" y="172400"/>
            <a:chExt cx="9155961" cy="6456904"/>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endParaRPr lang="en-US" altLang="en-US" sz="1400" dirty="0">
                <a:latin typeface="Calibri" panose="020F0502020204030204" pitchFamily="34" charset="0"/>
                <a:cs typeface="Calibri" panose="020F0502020204030204" pitchFamily="34" charset="0"/>
              </a:endParaRPr>
            </a:p>
            <a:p>
              <a:pPr algn="ctr" eaLnBrk="1" hangingPunct="1">
                <a:spcBef>
                  <a:spcPct val="0"/>
                </a:spcBef>
                <a:buClrTx/>
                <a:buSzTx/>
                <a:buFontTx/>
                <a:buNone/>
              </a:pPr>
              <a:r>
                <a:rPr lang="en-US" altLang="en-US" sz="1600" dirty="0">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Alignment and Forecasting</a:t>
              </a:r>
              <a:endParaRPr lang="en-US" altLang="en-US" sz="2400" dirty="0">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The ROI Process Model</a:t>
              </a:r>
              <a:endParaRPr lang="en-US" altLang="en-US" sz="2400" dirty="0">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22136" y="172400"/>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4400" b="1" dirty="0">
                  <a:latin typeface="+mj-lt"/>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Needs</a:t>
              </a:r>
              <a:endParaRPr lang="en-US" altLang="en-US" sz="2400" dirty="0">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Preference Needs</a:t>
              </a:r>
              <a:endParaRPr lang="en-US" altLang="en-US" sz="2400" dirty="0">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a:t>
              </a:r>
              <a:endParaRPr lang="en-US" altLang="en-US" sz="2400" dirty="0">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a:t>
              </a:r>
              <a:endParaRPr lang="en-US" altLang="en-US" sz="2400" dirty="0">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a:t>
              </a:r>
              <a:endParaRPr lang="en-US" altLang="en-US" sz="2400" dirty="0">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a:t>
              </a:r>
              <a:endParaRPr lang="en-US" altLang="en-US" sz="2400" dirty="0">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a:t>
              </a:r>
              <a:endParaRPr lang="en-US" altLang="en-US" sz="2400" dirty="0">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 Objectives</a:t>
              </a:r>
              <a:endParaRPr lang="en-US" altLang="en-US" sz="2400" dirty="0">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Objectives</a:t>
              </a:r>
              <a:endParaRPr lang="en-US" altLang="en-US" sz="2400" dirty="0">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 Objectives</a:t>
              </a:r>
              <a:endParaRPr lang="en-US" altLang="en-US" sz="2400" dirty="0">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 Performance Needs</a:t>
              </a:r>
              <a:endParaRPr lang="en-US" altLang="en-US" sz="2400" dirty="0">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 Objectives</a:t>
              </a:r>
              <a:endParaRPr lang="en-US" altLang="en-US" sz="2400" dirty="0">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Business Needs</a:t>
              </a:r>
              <a:endParaRPr lang="en-US" altLang="en-US" sz="2400" dirty="0">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Payoff Needs</a:t>
              </a:r>
              <a:endParaRPr lang="en-US" altLang="en-US" sz="2400" dirty="0">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 Objectives</a:t>
              </a:r>
              <a:endParaRPr lang="en-US" altLang="en-US" sz="2400" dirty="0">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End Here</a:t>
              </a:r>
              <a:endParaRPr lang="en-US" altLang="en-US" sz="2400" b="1" dirty="0">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Start Here</a:t>
              </a:r>
              <a:endParaRPr lang="en-US" altLang="en-US" sz="2400" b="1" dirty="0">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45720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70866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4984779" y="5334000"/>
            <a:ext cx="282547"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6882641" y="5334000"/>
            <a:ext cx="289685"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1905000" y="5105400"/>
            <a:ext cx="8382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3838" y="158764"/>
            <a:ext cx="2311685" cy="331101"/>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400088" y="2913892"/>
            <a:ext cx="381000" cy="21336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DC6AA24A-764C-8D4E-A43D-35441E5DFEA9}"/>
              </a:ext>
            </a:extLst>
          </p:cNvPr>
          <p:cNvSpPr txBox="1"/>
          <p:nvPr/>
        </p:nvSpPr>
        <p:spPr>
          <a:xfrm>
            <a:off x="165828" y="3614233"/>
            <a:ext cx="1290145" cy="830997"/>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Feasible Solution</a:t>
            </a:r>
          </a:p>
        </p:txBody>
      </p:sp>
      <p:sp>
        <p:nvSpPr>
          <p:cNvPr id="60" name="Left Brace 59">
            <a:extLst>
              <a:ext uri="{FF2B5EF4-FFF2-40B4-BE49-F238E27FC236}">
                <a16:creationId xmlns:a16="http://schemas.microsoft.com/office/drawing/2014/main" id="{B7DD8522-62D1-8B49-A7C8-3F82A7B33669}"/>
              </a:ext>
            </a:extLst>
          </p:cNvPr>
          <p:cNvSpPr/>
          <p:nvPr/>
        </p:nvSpPr>
        <p:spPr>
          <a:xfrm>
            <a:off x="1306155" y="1370763"/>
            <a:ext cx="344233" cy="87717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2" name="TextBox 61">
            <a:extLst>
              <a:ext uri="{FF2B5EF4-FFF2-40B4-BE49-F238E27FC236}">
                <a16:creationId xmlns:a16="http://schemas.microsoft.com/office/drawing/2014/main" id="{ACDC13EB-7A24-8743-95AB-8260A1B5A49E}"/>
              </a:ext>
            </a:extLst>
          </p:cNvPr>
          <p:cNvSpPr txBox="1"/>
          <p:nvPr/>
        </p:nvSpPr>
        <p:spPr>
          <a:xfrm>
            <a:off x="219279" y="1605372"/>
            <a:ext cx="1095034" cy="461665"/>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Why?</a:t>
            </a:r>
          </a:p>
        </p:txBody>
      </p:sp>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a:stretch>
            <a:fillRect/>
          </a:stretch>
        </p:blipFill>
        <p:spPr>
          <a:xfrm>
            <a:off x="1972456" y="5164796"/>
            <a:ext cx="8212024" cy="432854"/>
          </a:xfrm>
          <a:prstGeom prst="rect">
            <a:avLst/>
          </a:prstGeom>
        </p:spPr>
      </p:pic>
      <p:sp>
        <p:nvSpPr>
          <p:cNvPr id="57" name="Slide Number Placeholder 1">
            <a:extLst>
              <a:ext uri="{FF2B5EF4-FFF2-40B4-BE49-F238E27FC236}">
                <a16:creationId xmlns:a16="http://schemas.microsoft.com/office/drawing/2014/main" id="{57AF82D0-C771-E145-9802-D087BB688AD5}"/>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16</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235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5D80F8-2C9E-664F-B466-F2D71DB894C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52800" y="5128591"/>
            <a:ext cx="5486400" cy="1729409"/>
          </a:xfrm>
          <a:prstGeom prst="rect">
            <a:avLst/>
          </a:prstGeom>
        </p:spPr>
      </p:pic>
      <p:sp>
        <p:nvSpPr>
          <p:cNvPr id="3" name="Slide Number Placeholder 2">
            <a:extLst>
              <a:ext uri="{FF2B5EF4-FFF2-40B4-BE49-F238E27FC236}">
                <a16:creationId xmlns:a16="http://schemas.microsoft.com/office/drawing/2014/main" id="{815D11F3-1B49-5645-925B-2EED3751B02C}"/>
              </a:ext>
            </a:extLst>
          </p:cNvPr>
          <p:cNvSpPr>
            <a:spLocks noGrp="1"/>
          </p:cNvSpPr>
          <p:nvPr>
            <p:ph type="sldNum" sz="quarter" idx="12"/>
          </p:nvPr>
        </p:nvSpPr>
        <p:spPr>
          <a:xfrm>
            <a:off x="7425344" y="6459786"/>
            <a:ext cx="984019"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50" kern="1200">
                <a:solidFill>
                  <a:srgbClr val="FFFFFF"/>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A007396-4EF8-4446-A4A3-FA7862915E1A}" type="slidenum">
              <a:rPr kumimoji="0" lang="en-US" sz="1050" b="0" i="0" u="none" strike="noStrike" kern="1200" cap="none" spc="0" normalizeH="0" baseline="0" noProof="0" smtClean="0">
                <a:ln>
                  <a:noFill/>
                </a:ln>
                <a:solidFill>
                  <a:srgbClr val="FFFFFF"/>
                </a:solidFill>
                <a:effectLst/>
                <a:uLnTx/>
                <a:uFillTx/>
                <a:latin typeface="Verdana" pitchFamily="34" charset="0"/>
                <a:ea typeface="ＭＳ Ｐゴシック" pitchFamily="-11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050" b="0" i="0" u="none" strike="noStrike" kern="1200" cap="none" spc="0" normalizeH="0" baseline="0" noProof="0" dirty="0">
              <a:ln>
                <a:noFill/>
              </a:ln>
              <a:solidFill>
                <a:srgbClr val="FFFFFF"/>
              </a:solidFill>
              <a:effectLst/>
              <a:uLnTx/>
              <a:uFillTx/>
              <a:latin typeface="Verdana" pitchFamily="34" charset="0"/>
              <a:ea typeface="ＭＳ Ｐゴシック" pitchFamily="-111" charset="-128"/>
              <a:cs typeface="+mn-cs"/>
            </a:endParaRPr>
          </a:p>
        </p:txBody>
      </p:sp>
      <p:graphicFrame>
        <p:nvGraphicFramePr>
          <p:cNvPr id="4" name="Table 3">
            <a:extLst>
              <a:ext uri="{FF2B5EF4-FFF2-40B4-BE49-F238E27FC236}">
                <a16:creationId xmlns:a16="http://schemas.microsoft.com/office/drawing/2014/main" id="{36CE128D-8281-5949-A8E2-C8316DDF1AD1}"/>
              </a:ext>
            </a:extLst>
          </p:cNvPr>
          <p:cNvGraphicFramePr>
            <a:graphicFrameLocks noGrp="1"/>
          </p:cNvGraphicFramePr>
          <p:nvPr>
            <p:extLst>
              <p:ext uri="{D42A27DB-BD31-4B8C-83A1-F6EECF244321}">
                <p14:modId xmlns:p14="http://schemas.microsoft.com/office/powerpoint/2010/main" val="1804776670"/>
              </p:ext>
            </p:extLst>
          </p:nvPr>
        </p:nvGraphicFramePr>
        <p:xfrm>
          <a:off x="1676400" y="2073130"/>
          <a:ext cx="8839200" cy="4635014"/>
        </p:xfrm>
        <a:graphic>
          <a:graphicData uri="http://schemas.openxmlformats.org/drawingml/2006/table">
            <a:tbl>
              <a:tblPr firstRow="1" firstCol="1" bandRow="1">
                <a:tableStyleId>{5C22544A-7EE6-4342-B048-85BDC9FD1C3A}</a:tableStyleId>
              </a:tblPr>
              <a:tblGrid>
                <a:gridCol w="4419600">
                  <a:extLst>
                    <a:ext uri="{9D8B030D-6E8A-4147-A177-3AD203B41FA5}">
                      <a16:colId xmlns:a16="http://schemas.microsoft.com/office/drawing/2014/main" val="448217628"/>
                    </a:ext>
                  </a:extLst>
                </a:gridCol>
                <a:gridCol w="4419600">
                  <a:extLst>
                    <a:ext uri="{9D8B030D-6E8A-4147-A177-3AD203B41FA5}">
                      <a16:colId xmlns:a16="http://schemas.microsoft.com/office/drawing/2014/main" val="3335773997"/>
                    </a:ext>
                  </a:extLst>
                </a:gridCol>
              </a:tblGrid>
              <a:tr h="4635014">
                <a:tc>
                  <a:txBody>
                    <a:bodyPr/>
                    <a:lstStyle/>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Statistical process control</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Brainstorming</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Problem analysis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Cause-and-effect diagram</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Force-field analysis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Mind mapping</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Affinity diagrams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Simulations</a:t>
                      </a:r>
                    </a:p>
                    <a:p>
                      <a:pPr marL="0" marR="0">
                        <a:lnSpc>
                          <a:spcPct val="115000"/>
                        </a:lnSpc>
                        <a:spcBef>
                          <a:spcPts val="0"/>
                        </a:spcBef>
                        <a:spcAft>
                          <a:spcPts val="0"/>
                        </a:spcAft>
                      </a:pPr>
                      <a:r>
                        <a:rPr lang="en-US" sz="2000" b="0" dirty="0">
                          <a:solidFill>
                            <a:schemeClr val="tx1"/>
                          </a:solidFill>
                          <a:effectLst/>
                          <a:latin typeface="+mn-lt"/>
                          <a:cs typeface="Arial" panose="020B0604020202020204" pitchFamily="34" charset="0"/>
                        </a:rPr>
                        <a:t> </a:t>
                      </a:r>
                      <a:endParaRPr lang="en-US" sz="2000" b="0" dirty="0">
                        <a:solidFill>
                          <a:schemeClr val="tx1"/>
                        </a:solidFill>
                        <a:effectLst/>
                        <a:latin typeface="+mn-lt"/>
                        <a:ea typeface="Calibri" panose="020F0502020204030204" pitchFamily="34" charset="0"/>
                        <a:cs typeface="Arial" panose="020B0604020202020204" pitchFamily="34" charset="0"/>
                      </a:endParaRPr>
                    </a:p>
                  </a:txBody>
                  <a:tcPr marL="68580" marR="68580" marT="0" marB="0">
                    <a:noFill/>
                  </a:tcPr>
                </a:tc>
                <a:tc>
                  <a:txBody>
                    <a:bodyPr/>
                    <a:lstStyle/>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Diagnostic instruments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Focus groups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Probing interviews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Job satisfaction surveys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Engagement surveys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Exit interviews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Exit surveys</a:t>
                      </a:r>
                    </a:p>
                    <a:p>
                      <a:pPr marL="342900" marR="0" lvl="0" indent="-342900">
                        <a:lnSpc>
                          <a:spcPct val="115000"/>
                        </a:lnSpc>
                        <a:spcBef>
                          <a:spcPts val="0"/>
                        </a:spcBef>
                        <a:spcAft>
                          <a:spcPts val="0"/>
                        </a:spcAft>
                        <a:buFont typeface="Symbol" pitchFamily="2" charset="2"/>
                        <a:buChar char=""/>
                      </a:pPr>
                      <a:r>
                        <a:rPr lang="en-US" sz="2000" b="0" dirty="0">
                          <a:solidFill>
                            <a:schemeClr val="tx1"/>
                          </a:solidFill>
                          <a:effectLst/>
                          <a:latin typeface="+mn-lt"/>
                          <a:cs typeface="Arial" panose="020B0604020202020204" pitchFamily="34" charset="0"/>
                        </a:rPr>
                        <a:t>Nominal group technique</a:t>
                      </a:r>
                    </a:p>
                    <a:p>
                      <a:pPr marL="0" marR="0">
                        <a:lnSpc>
                          <a:spcPct val="115000"/>
                        </a:lnSpc>
                        <a:spcBef>
                          <a:spcPts val="0"/>
                        </a:spcBef>
                        <a:spcAft>
                          <a:spcPts val="0"/>
                        </a:spcAft>
                      </a:pPr>
                      <a:r>
                        <a:rPr lang="en-US" sz="2000" b="0" dirty="0">
                          <a:solidFill>
                            <a:schemeClr val="tx1"/>
                          </a:solidFill>
                          <a:effectLst/>
                          <a:latin typeface="+mn-lt"/>
                          <a:cs typeface="Arial" panose="020B0604020202020204" pitchFamily="34" charset="0"/>
                        </a:rPr>
                        <a:t> </a:t>
                      </a:r>
                      <a:endParaRPr lang="en-US" sz="2000" b="0" dirty="0">
                        <a:solidFill>
                          <a:schemeClr val="tx1"/>
                        </a:solidFill>
                        <a:effectLst/>
                        <a:latin typeface="+mn-lt"/>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3746144475"/>
                  </a:ext>
                </a:extLst>
              </a:tr>
            </a:tbl>
          </a:graphicData>
        </a:graphic>
      </p:graphicFrame>
      <p:sp>
        <p:nvSpPr>
          <p:cNvPr id="7" name="Subtitle 2">
            <a:extLst>
              <a:ext uri="{FF2B5EF4-FFF2-40B4-BE49-F238E27FC236}">
                <a16:creationId xmlns:a16="http://schemas.microsoft.com/office/drawing/2014/main" id="{0BBCCC60-6A5C-3149-96A7-100FF133B1F1}"/>
              </a:ext>
            </a:extLst>
          </p:cNvPr>
          <p:cNvSpPr txBox="1">
            <a:spLocks/>
          </p:cNvSpPr>
          <p:nvPr/>
        </p:nvSpPr>
        <p:spPr>
          <a:xfrm>
            <a:off x="762000" y="634815"/>
            <a:ext cx="10668000" cy="7983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4400" b="1" i="0" u="none" strike="noStrike" kern="1200" cap="none" spc="-150" normalizeH="0" baseline="0" noProof="0" dirty="0">
                <a:ln>
                  <a:noFill/>
                </a:ln>
                <a:solidFill>
                  <a:prstClr val="black"/>
                </a:solidFill>
                <a:effectLst/>
                <a:uLnTx/>
                <a:uFillTx/>
                <a:latin typeface="+mj-lt"/>
                <a:ea typeface="Arial Narrow" charset="0"/>
                <a:cs typeface="Calibri" panose="020F0502020204030204" pitchFamily="34" charset="0"/>
              </a:rPr>
              <a:t>Have a Discussion and Use Diagnostic Tools</a:t>
            </a:r>
          </a:p>
        </p:txBody>
      </p:sp>
      <p:sp>
        <p:nvSpPr>
          <p:cNvPr id="8" name="Rectangle 7">
            <a:extLst>
              <a:ext uri="{FF2B5EF4-FFF2-40B4-BE49-F238E27FC236}">
                <a16:creationId xmlns:a16="http://schemas.microsoft.com/office/drawing/2014/main" id="{246634F1-7F09-3D46-AA7D-EBE33185AFF4}"/>
              </a:ext>
            </a:extLst>
          </p:cNvPr>
          <p:cNvSpPr/>
          <p:nvPr/>
        </p:nvSpPr>
        <p:spPr>
          <a:xfrm>
            <a:off x="800100" y="1433143"/>
            <a:ext cx="10668000" cy="5232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Arial Narrow" charset="0"/>
                <a:cs typeface="Calibri" panose="020F0502020204030204" pitchFamily="34" charset="0"/>
              </a:rPr>
              <a:t>Feasible solutions evolve </a:t>
            </a: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Arial Narrow" charset="0"/>
                <a:cs typeface="Calibri" panose="020F0502020204030204" pitchFamily="34" charset="0"/>
              </a:rPr>
              <a:t>through the understanding of context, empathizing with the target audience, and identifying performance gaps. The next step is to identify learning needs and how best to deliver relevant information. Forecasting outcomes based on inputs is sometimes helpful. </a:t>
            </a:r>
            <a:endParaRPr kumimoji="0" lang="en-US" sz="1400" b="0" i="0" u="none" strike="noStrike" kern="1200" cap="none" spc="0" normalizeH="0" baseline="0" noProof="0" dirty="0">
              <a:ln>
                <a:noFill/>
              </a:ln>
              <a:solidFill>
                <a:srgbClr val="595A5C"/>
              </a:solidFill>
              <a:effectLst/>
              <a:uLnTx/>
              <a:uFillTx/>
              <a:latin typeface="Calibri" panose="020F0502020204030204" pitchFamily="34" charset="0"/>
              <a:ea typeface="Arial Narrow" charset="0"/>
              <a:cs typeface="Calibri" panose="020F0502020204030204" pitchFamily="34" charset="0"/>
            </a:endParaRPr>
          </a:p>
        </p:txBody>
      </p:sp>
      <p:sp>
        <p:nvSpPr>
          <p:cNvPr id="2" name="Rectangle 1">
            <a:extLst>
              <a:ext uri="{FF2B5EF4-FFF2-40B4-BE49-F238E27FC236}">
                <a16:creationId xmlns:a16="http://schemas.microsoft.com/office/drawing/2014/main" id="{A026D5B5-4075-452B-80F4-547818B7DDD5}"/>
              </a:ext>
            </a:extLst>
          </p:cNvPr>
          <p:cNvSpPr/>
          <p:nvPr/>
        </p:nvSpPr>
        <p:spPr>
          <a:xfrm>
            <a:off x="228600" y="351507"/>
            <a:ext cx="11734800" cy="61549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
            <a:extLst>
              <a:ext uri="{FF2B5EF4-FFF2-40B4-BE49-F238E27FC236}">
                <a16:creationId xmlns:a16="http://schemas.microsoft.com/office/drawing/2014/main" id="{636659A5-91A9-F040-A860-6D9414AE7A3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17</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627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43000" y="304800"/>
            <a:ext cx="8610600" cy="2985433"/>
          </a:xfrm>
          <a:prstGeom prst="rect">
            <a:avLst/>
          </a:prstGeom>
        </p:spPr>
        <p:txBody>
          <a:bodyPr wrap="square">
            <a:spAutoFit/>
          </a:bodyPr>
          <a:lstStyle/>
          <a:p>
            <a:pPr algn="ctr">
              <a:defRPr/>
            </a:pPr>
            <a:r>
              <a:rPr lang="en-US" sz="4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Expect Success</a:t>
            </a:r>
          </a:p>
          <a:p>
            <a:pPr algn="ctr">
              <a:defRPr/>
            </a:pP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for Results</a:t>
            </a:r>
          </a:p>
          <a:p>
            <a:pPr algn="ctr">
              <a:defRPr/>
            </a:pPr>
            <a:endParaRPr lang="en-US" sz="32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28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3</a:t>
            </a:r>
          </a:p>
          <a:p>
            <a:pPr algn="ctr">
              <a:defRPr/>
            </a:pP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framework to balance </a:t>
            </a:r>
            <a:b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needs and feasibility</a:t>
            </a:r>
          </a:p>
        </p:txBody>
      </p:sp>
      <p:sp>
        <p:nvSpPr>
          <p:cNvPr id="3" name="Slide Number Placeholder 1">
            <a:extLst>
              <a:ext uri="{FF2B5EF4-FFF2-40B4-BE49-F238E27FC236}">
                <a16:creationId xmlns:a16="http://schemas.microsoft.com/office/drawing/2014/main" id="{DE044FAF-475C-6E4E-A993-7D58D786F67A}"/>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18</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2739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B6FFCF2-11D7-E441-BCAD-282EF5ED82CA}"/>
              </a:ext>
            </a:extLst>
          </p:cNvPr>
          <p:cNvGraphicFramePr>
            <a:graphicFrameLocks noGrp="1"/>
          </p:cNvGraphicFramePr>
          <p:nvPr>
            <p:extLst>
              <p:ext uri="{D42A27DB-BD31-4B8C-83A1-F6EECF244321}">
                <p14:modId xmlns:p14="http://schemas.microsoft.com/office/powerpoint/2010/main" val="346854295"/>
              </p:ext>
            </p:extLst>
          </p:nvPr>
        </p:nvGraphicFramePr>
        <p:xfrm>
          <a:off x="878714" y="1330294"/>
          <a:ext cx="10434569" cy="5132732"/>
        </p:xfrm>
        <a:graphic>
          <a:graphicData uri="http://schemas.openxmlformats.org/drawingml/2006/table">
            <a:tbl>
              <a:tblPr firstRow="1" firstCol="1" bandRow="1">
                <a:tableStyleId>{8799B23B-EC83-4686-B30A-512413B5E67A}</a:tableStyleId>
              </a:tblPr>
              <a:tblGrid>
                <a:gridCol w="2344166">
                  <a:extLst>
                    <a:ext uri="{9D8B030D-6E8A-4147-A177-3AD203B41FA5}">
                      <a16:colId xmlns:a16="http://schemas.microsoft.com/office/drawing/2014/main" val="3741499424"/>
                    </a:ext>
                  </a:extLst>
                </a:gridCol>
                <a:gridCol w="8090403">
                  <a:extLst>
                    <a:ext uri="{9D8B030D-6E8A-4147-A177-3AD203B41FA5}">
                      <a16:colId xmlns:a16="http://schemas.microsoft.com/office/drawing/2014/main" val="1159159981"/>
                    </a:ext>
                  </a:extLst>
                </a:gridCol>
              </a:tblGrid>
              <a:tr h="442985">
                <a:tc>
                  <a:txBody>
                    <a:bodyPr/>
                    <a:lstStyle/>
                    <a:p>
                      <a:pPr marL="0" marR="0" algn="ctr">
                        <a:spcBef>
                          <a:spcPts val="600"/>
                        </a:spcBef>
                        <a:spcAft>
                          <a:spcPts val="600"/>
                        </a:spcAft>
                      </a:pPr>
                      <a:r>
                        <a:rPr lang="en-US" sz="2000" dirty="0">
                          <a:solidFill>
                            <a:schemeClr val="bg1"/>
                          </a:solidFill>
                          <a:effectLst/>
                          <a:latin typeface="Calibri" panose="020F0502020204030204" pitchFamily="34" charset="0"/>
                          <a:cs typeface="Calibri" panose="020F0502020204030204" pitchFamily="34" charset="0"/>
                        </a:rPr>
                        <a:t>Levels</a:t>
                      </a:r>
                      <a:endParaRPr lang="en-U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E2E"/>
                    </a:solidFill>
                  </a:tcPr>
                </a:tc>
                <a:tc>
                  <a:txBody>
                    <a:bodyPr/>
                    <a:lstStyle/>
                    <a:p>
                      <a:pPr marL="0" marR="0" algn="ctr">
                        <a:spcBef>
                          <a:spcPts val="600"/>
                        </a:spcBef>
                        <a:spcAft>
                          <a:spcPts val="600"/>
                        </a:spcAft>
                      </a:pPr>
                      <a:r>
                        <a:rPr lang="en-US" sz="2000" dirty="0">
                          <a:solidFill>
                            <a:schemeClr val="bg1"/>
                          </a:solidFill>
                          <a:effectLst/>
                          <a:latin typeface="Calibri" panose="020F0502020204030204" pitchFamily="34" charset="0"/>
                          <a:cs typeface="Calibri" panose="020F0502020204030204" pitchFamily="34" charset="0"/>
                        </a:rPr>
                        <a:t>Focus</a:t>
                      </a:r>
                      <a:endParaRPr lang="en-U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2133805475"/>
                  </a:ext>
                </a:extLst>
              </a:tr>
              <a:tr h="86842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1, Reaction</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expected reaction to the program as it is revealed and communicated to the stakeholders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285412057"/>
                  </a:ext>
                </a:extLst>
              </a:tr>
              <a:tr h="1111616">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2, Learning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improvement in knowledge, information, contacts, and skills as the participants and other stakeholders learn how to make the program successful</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5798279"/>
                  </a:ext>
                </a:extLst>
              </a:tr>
              <a:tr h="82319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3, Application</a:t>
                      </a: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actions taken that define success with application and implementation of program</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024034087"/>
                  </a:ext>
                </a:extLst>
              </a:tr>
              <a:tr h="1018086">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4, Impact</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the specific impact measures that will change or improve as a consequence of the program’s implementation</a:t>
                      </a: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17923729"/>
                  </a:ext>
                </a:extLst>
              </a:tr>
              <a:tr h="86842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5, ROI</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the minimum return on investment from the program, comparing program costs with monetary benefits from the program</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53958967"/>
                  </a:ext>
                </a:extLst>
              </a:tr>
            </a:tbl>
          </a:graphicData>
        </a:graphic>
      </p:graphicFrame>
      <p:sp>
        <p:nvSpPr>
          <p:cNvPr id="3" name="TextBox 2">
            <a:extLst>
              <a:ext uri="{FF2B5EF4-FFF2-40B4-BE49-F238E27FC236}">
                <a16:creationId xmlns:a16="http://schemas.microsoft.com/office/drawing/2014/main" id="{C4BC8FE7-431A-4620-963D-194BC33F609C}"/>
              </a:ext>
            </a:extLst>
          </p:cNvPr>
          <p:cNvSpPr txBox="1"/>
          <p:nvPr/>
        </p:nvSpPr>
        <p:spPr>
          <a:xfrm>
            <a:off x="1096780" y="346260"/>
            <a:ext cx="999843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latin typeface="+mj-lt"/>
              </a:rPr>
              <a:t>Developing Objectives for Each Level</a:t>
            </a:r>
          </a:p>
        </p:txBody>
      </p:sp>
      <p:sp>
        <p:nvSpPr>
          <p:cNvPr id="4" name="Slide Number Placeholder 1">
            <a:extLst>
              <a:ext uri="{FF2B5EF4-FFF2-40B4-BE49-F238E27FC236}">
                <a16:creationId xmlns:a16="http://schemas.microsoft.com/office/drawing/2014/main" id="{BD40A6A7-A3AC-374C-8892-4C57046726F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19</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903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book, indoor, table, text&#10;&#10;Description automatically generated">
            <a:extLst>
              <a:ext uri="{FF2B5EF4-FFF2-40B4-BE49-F238E27FC236}">
                <a16:creationId xmlns:a16="http://schemas.microsoft.com/office/drawing/2014/main" id="{A2241832-7424-AE42-A6A5-4D4F91DEB0A7}"/>
              </a:ext>
            </a:extLst>
          </p:cNvPr>
          <p:cNvPicPr>
            <a:picLocks noChangeAspect="1"/>
          </p:cNvPicPr>
          <p:nvPr/>
        </p:nvPicPr>
        <p:blipFill rotWithShape="1">
          <a:blip r:embed="rId2">
            <a:duotone>
              <a:prstClr val="black"/>
              <a:srgbClr val="EEECE1">
                <a:tint val="45000"/>
                <a:satMod val="400000"/>
              </a:srgbClr>
            </a:duotone>
            <a:alphaModFix amt="35000"/>
            <a:extLst>
              <a:ext uri="{28A0092B-C50C-407E-A947-70E740481C1C}">
                <a14:useLocalDpi xmlns:a14="http://schemas.microsoft.com/office/drawing/2010/main"/>
              </a:ext>
            </a:extLst>
          </a:blip>
          <a:srcRect r="-1"/>
          <a:stretch/>
        </p:blipFill>
        <p:spPr>
          <a:xfrm>
            <a:off x="3048" y="10"/>
            <a:ext cx="12188952" cy="6857990"/>
          </a:xfrm>
          <a:prstGeom prst="rect">
            <a:avLst/>
          </a:prstGeom>
        </p:spPr>
      </p:pic>
      <p:sp>
        <p:nvSpPr>
          <p:cNvPr id="2" name="Title 1">
            <a:extLst>
              <a:ext uri="{FF2B5EF4-FFF2-40B4-BE49-F238E27FC236}">
                <a16:creationId xmlns:a16="http://schemas.microsoft.com/office/drawing/2014/main" id="{C51281E7-C2ED-D542-9CA2-6D7AB16BAE91}"/>
              </a:ext>
            </a:extLst>
          </p:cNvPr>
          <p:cNvSpPr>
            <a:spLocks noGrp="1"/>
          </p:cNvSpPr>
          <p:nvPr>
            <p:ph type="title" idx="4294967295"/>
          </p:nvPr>
        </p:nvSpPr>
        <p:spPr>
          <a:xfrm>
            <a:off x="819390" y="478606"/>
            <a:ext cx="10114953" cy="816794"/>
          </a:xfrm>
          <a:prstGeom prst="rect">
            <a:avLst/>
          </a:prstGeom>
        </p:spPr>
        <p:txBody>
          <a:bodyPr>
            <a:normAutofit/>
          </a:bodyPr>
          <a:lstStyle/>
          <a:p>
            <a:pPr algn="r"/>
            <a:r>
              <a:rPr lang="en-US" b="1" dirty="0">
                <a:cs typeface="Calibri" panose="020F0502020204030204" pitchFamily="34" charset="0"/>
              </a:rPr>
              <a:t>Resources</a:t>
            </a:r>
          </a:p>
        </p:txBody>
      </p:sp>
      <p:pic>
        <p:nvPicPr>
          <p:cNvPr id="4" name="Picture 3">
            <a:extLst>
              <a:ext uri="{FF2B5EF4-FFF2-40B4-BE49-F238E27FC236}">
                <a16:creationId xmlns:a16="http://schemas.microsoft.com/office/drawing/2014/main" id="{639AAD7B-B989-A144-AFE0-2259F9309B6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8817" y="498136"/>
            <a:ext cx="4406085" cy="2485866"/>
          </a:xfrm>
          <a:prstGeom prst="rect">
            <a:avLst/>
          </a:prstGeom>
          <a:ln>
            <a:solidFill>
              <a:schemeClr val="bg1">
                <a:lumMod val="95000"/>
              </a:schemeClr>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223176DE-B960-974B-88FB-B3C2DCAD75A3}"/>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296664" y="1199006"/>
            <a:ext cx="2693044" cy="3523050"/>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E962EBE2-E284-8147-A145-EEF622AE5BCF}"/>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478838" y="2156791"/>
            <a:ext cx="2714267" cy="354034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B5A5A85D-625C-204B-907A-455E853BEB1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27324" y="3035482"/>
            <a:ext cx="2556000" cy="352304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05022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192965-7B37-4AC2-ACA8-2898C3992278}"/>
              </a:ext>
            </a:extLst>
          </p:cNvPr>
          <p:cNvSpPr>
            <a:spLocks noGrp="1"/>
          </p:cNvSpPr>
          <p:nvPr>
            <p:ph type="title"/>
          </p:nvPr>
        </p:nvSpPr>
        <p:spPr>
          <a:xfrm>
            <a:off x="2891848" y="533400"/>
            <a:ext cx="9050745" cy="1143000"/>
          </a:xfrm>
        </p:spPr>
        <p:txBody>
          <a:bodyPr anchor="ctr">
            <a:normAutofit/>
          </a:bodyPr>
          <a:lstStyle/>
          <a:p>
            <a:pPr algn="ctr"/>
            <a:r>
              <a:rPr lang="en-US" b="1" dirty="0"/>
              <a:t>Rules for Objectives </a:t>
            </a:r>
          </a:p>
        </p:txBody>
      </p:sp>
      <p:pic>
        <p:nvPicPr>
          <p:cNvPr id="3" name="Picture 2" descr="A picture containing text, sitting, laptop, open&#10;&#10;Description automatically generated">
            <a:extLst>
              <a:ext uri="{FF2B5EF4-FFF2-40B4-BE49-F238E27FC236}">
                <a16:creationId xmlns:a16="http://schemas.microsoft.com/office/drawing/2014/main" id="{24A59F1A-1230-2D45-ACAA-860030562391}"/>
              </a:ext>
            </a:extLst>
          </p:cNvPr>
          <p:cNvPicPr>
            <a:picLocks noChangeAspect="1"/>
          </p:cNvPicPr>
          <p:nvPr/>
        </p:nvPicPr>
        <p:blipFill rotWithShape="1">
          <a:blip r:embed="rId2">
            <a:extLst>
              <a:ext uri="{28A0092B-C50C-407E-A947-70E740481C1C}">
                <a14:useLocalDpi xmlns:a14="http://schemas.microsoft.com/office/drawing/2010/main"/>
              </a:ext>
            </a:extLst>
          </a:blip>
          <a:srcRect t="-23"/>
          <a:stretch/>
        </p:blipFill>
        <p:spPr>
          <a:xfrm>
            <a:off x="20" y="-1"/>
            <a:ext cx="2743200" cy="6856413"/>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p:spPr>
      </p:pic>
      <p:sp>
        <p:nvSpPr>
          <p:cNvPr id="5" name="Content Placeholder 2">
            <a:extLst>
              <a:ext uri="{FF2B5EF4-FFF2-40B4-BE49-F238E27FC236}">
                <a16:creationId xmlns:a16="http://schemas.microsoft.com/office/drawing/2014/main" id="{B24B2299-E92E-4639-ACA5-4E5B0228E108}"/>
              </a:ext>
            </a:extLst>
          </p:cNvPr>
          <p:cNvSpPr>
            <a:spLocks noGrp="1"/>
          </p:cNvSpPr>
          <p:nvPr>
            <p:ph idx="1"/>
          </p:nvPr>
        </p:nvSpPr>
        <p:spPr>
          <a:xfrm>
            <a:off x="2899954" y="1168399"/>
            <a:ext cx="9198685" cy="5594349"/>
          </a:xfrm>
        </p:spPr>
        <p:txBody>
          <a:bodyPr anchor="ctr">
            <a:noAutofit/>
          </a:bodyPr>
          <a:lstStyle/>
          <a:p>
            <a:pPr marL="514350" lvl="0" indent="-514350">
              <a:lnSpc>
                <a:spcPct val="100000"/>
              </a:lnSpc>
              <a:buFont typeface="+mj-lt"/>
              <a:buAutoNum type="arabicPeriod"/>
            </a:pPr>
            <a:r>
              <a:rPr lang="en-US" sz="2000" dirty="0"/>
              <a:t>Must be measurable and represent minimum acceptable performance.</a:t>
            </a:r>
          </a:p>
          <a:p>
            <a:pPr marL="514350" lvl="0" indent="-514350">
              <a:lnSpc>
                <a:spcPct val="100000"/>
              </a:lnSpc>
              <a:buFont typeface="+mj-lt"/>
              <a:buAutoNum type="arabicPeriod"/>
            </a:pPr>
            <a:r>
              <a:rPr lang="en-US" sz="2000" dirty="0"/>
              <a:t>Fewer objectives are better than many objectives.</a:t>
            </a:r>
          </a:p>
          <a:p>
            <a:pPr marL="514350" lvl="0" indent="-514350">
              <a:lnSpc>
                <a:spcPct val="100000"/>
              </a:lnSpc>
              <a:buFont typeface="+mj-lt"/>
              <a:buAutoNum type="arabicPeriod"/>
            </a:pPr>
            <a:r>
              <a:rPr lang="en-US" sz="2000" dirty="0"/>
              <a:t>Involve subject-matter experts and key stakeholders. </a:t>
            </a:r>
          </a:p>
          <a:p>
            <a:pPr marL="514350" lvl="0" indent="-514350">
              <a:lnSpc>
                <a:spcPct val="100000"/>
              </a:lnSpc>
              <a:buFont typeface="+mj-lt"/>
              <a:buAutoNum type="arabicPeriod"/>
            </a:pPr>
            <a:r>
              <a:rPr lang="en-US" sz="2000" dirty="0"/>
              <a:t>Keep them relevant to the situation, program, and key stakeholders.</a:t>
            </a:r>
          </a:p>
          <a:p>
            <a:pPr marL="514350" lvl="0" indent="-514350">
              <a:lnSpc>
                <a:spcPct val="100000"/>
              </a:lnSpc>
              <a:buFont typeface="+mj-lt"/>
              <a:buAutoNum type="arabicPeriod"/>
            </a:pPr>
            <a:r>
              <a:rPr lang="en-US" sz="2000" dirty="0"/>
              <a:t>Create stretch objectives, but make sure they are achievable.</a:t>
            </a:r>
          </a:p>
          <a:p>
            <a:pPr marL="514350" lvl="0" indent="-514350">
              <a:lnSpc>
                <a:spcPct val="100000"/>
              </a:lnSpc>
              <a:buFont typeface="+mj-lt"/>
              <a:buAutoNum type="arabicPeriod" startAt="6"/>
            </a:pPr>
            <a:r>
              <a:rPr lang="en-US" sz="2000" dirty="0"/>
              <a:t>Allow for the flexibility to change as conditions change.</a:t>
            </a:r>
          </a:p>
          <a:p>
            <a:pPr marL="514350" lvl="0" indent="-514350">
              <a:lnSpc>
                <a:spcPct val="100000"/>
              </a:lnSpc>
              <a:buFont typeface="+mj-lt"/>
              <a:buAutoNum type="arabicPeriod" startAt="6"/>
            </a:pPr>
            <a:r>
              <a:rPr lang="en-US" sz="2000" dirty="0"/>
              <a:t>Failure is OK; process improvement is the key.</a:t>
            </a:r>
          </a:p>
          <a:p>
            <a:pPr marL="514350" lvl="0" indent="-514350">
              <a:lnSpc>
                <a:spcPct val="100000"/>
              </a:lnSpc>
              <a:buFont typeface="+mj-lt"/>
              <a:buAutoNum type="arabicPeriod" startAt="6"/>
            </a:pPr>
            <a:r>
              <a:rPr lang="en-US" sz="2000" dirty="0"/>
              <a:t>Objectives are tools for progress, not weapons for performance review.</a:t>
            </a:r>
          </a:p>
          <a:p>
            <a:pPr marL="514350" lvl="0" indent="-514350">
              <a:lnSpc>
                <a:spcPct val="100000"/>
              </a:lnSpc>
              <a:buFont typeface="+mj-lt"/>
              <a:buAutoNum type="arabicPeriod" startAt="6"/>
            </a:pPr>
            <a:r>
              <a:rPr lang="en-US" sz="2000" dirty="0"/>
              <a:t>Most objectives should be time-bound.</a:t>
            </a:r>
          </a:p>
          <a:p>
            <a:pPr marL="514350" lvl="0" indent="-514350">
              <a:lnSpc>
                <a:spcPct val="100000"/>
              </a:lnSpc>
              <a:buFont typeface="+mj-lt"/>
              <a:buAutoNum type="arabicPeriod" startAt="6"/>
            </a:pPr>
            <a:r>
              <a:rPr lang="en-US" sz="2000" dirty="0"/>
              <a:t>Objectives provide the focus for design, development, implementation, and evaluation.</a:t>
            </a:r>
          </a:p>
        </p:txBody>
      </p:sp>
      <p:sp>
        <p:nvSpPr>
          <p:cNvPr id="7" name="Slide Number Placeholder 1">
            <a:extLst>
              <a:ext uri="{FF2B5EF4-FFF2-40B4-BE49-F238E27FC236}">
                <a16:creationId xmlns:a16="http://schemas.microsoft.com/office/drawing/2014/main" id="{F48B57AE-5B16-D44D-87C5-17A3A3D0AC51}"/>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20</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5116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152552-1672-4E76-B057-6C019B1F5269}"/>
              </a:ext>
            </a:extLst>
          </p:cNvPr>
          <p:cNvSpPr>
            <a:spLocks noGrp="1"/>
          </p:cNvSpPr>
          <p:nvPr>
            <p:ph type="ctrTitle"/>
          </p:nvPr>
        </p:nvSpPr>
        <p:spPr>
          <a:xfrm>
            <a:off x="428090" y="762000"/>
            <a:ext cx="11390284" cy="762113"/>
          </a:xfrm>
          <a:solidFill>
            <a:schemeClr val="bg1">
              <a:lumMod val="75000"/>
            </a:schemeClr>
          </a:solidFill>
        </p:spPr>
        <p:txBody>
          <a:bodyPr anchor="ctr" anchorCtr="0">
            <a:noAutofit/>
          </a:bodyPr>
          <a:lstStyle/>
          <a:p>
            <a:r>
              <a:rPr lang="en-US" sz="4400" dirty="0"/>
              <a:t>Evaluation Levels with Objectives</a:t>
            </a:r>
          </a:p>
        </p:txBody>
      </p:sp>
      <p:sp>
        <p:nvSpPr>
          <p:cNvPr id="2" name="Rectangle 1">
            <a:extLst>
              <a:ext uri="{FF2B5EF4-FFF2-40B4-BE49-F238E27FC236}">
                <a16:creationId xmlns:a16="http://schemas.microsoft.com/office/drawing/2014/main" id="{DDF86BC7-C610-2C46-90E1-FAF03ED17C86}"/>
              </a:ext>
            </a:extLst>
          </p:cNvPr>
          <p:cNvSpPr/>
          <p:nvPr/>
        </p:nvSpPr>
        <p:spPr>
          <a:xfrm>
            <a:off x="533400" y="2082943"/>
            <a:ext cx="9325510" cy="400110"/>
          </a:xfrm>
          <a:prstGeom prst="rect">
            <a:avLst/>
          </a:prstGeom>
        </p:spPr>
        <p:txBody>
          <a:bodyPr wrap="square">
            <a:spAutoFit/>
          </a:bodyPr>
          <a:lstStyle/>
          <a:p>
            <a:pPr marL="0" marR="0">
              <a:lnSpc>
                <a:spcPct val="100000"/>
              </a:lnSpc>
              <a:spcBef>
                <a:spcPts val="0"/>
              </a:spcBef>
              <a:spcAft>
                <a:spcPts val="0"/>
              </a:spcAft>
            </a:pPr>
            <a:r>
              <a:rPr lang="en-US" sz="2000" b="1" dirty="0">
                <a:latin typeface="Calibri" panose="020F0502020204030204" pitchFamily="34" charset="0"/>
                <a:cs typeface="Calibri" panose="020F0502020204030204" pitchFamily="34" charset="0"/>
              </a:rPr>
              <a:t>After completing this program or project, participants should be able to:</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586D5DE-3B03-6348-957D-B973F149B2F9}"/>
              </a:ext>
            </a:extLst>
          </p:cNvPr>
          <p:cNvSpPr txBox="1"/>
          <p:nvPr/>
        </p:nvSpPr>
        <p:spPr>
          <a:xfrm>
            <a:off x="609599" y="5726668"/>
            <a:ext cx="10972801" cy="369332"/>
          </a:xfrm>
          <a:prstGeom prst="rect">
            <a:avLst/>
          </a:prstGeom>
          <a:noFill/>
        </p:spPr>
        <p:txBody>
          <a:bodyPr wrap="square" rtlCol="0">
            <a:spAutoFit/>
          </a:bodyPr>
          <a:lstStyle/>
          <a:p>
            <a:pPr algn="ctr"/>
            <a:r>
              <a:rPr lang="en-US" b="1" dirty="0">
                <a:solidFill>
                  <a:srgbClr val="820E2E"/>
                </a:solidFill>
              </a:rPr>
              <a:t>1 = Reaction         2 = Learning         3 = Application         4 = Impact         5 = ROI</a:t>
            </a:r>
          </a:p>
        </p:txBody>
      </p:sp>
      <p:graphicFrame>
        <p:nvGraphicFramePr>
          <p:cNvPr id="8" name="Table 7">
            <a:extLst>
              <a:ext uri="{FF2B5EF4-FFF2-40B4-BE49-F238E27FC236}">
                <a16:creationId xmlns:a16="http://schemas.microsoft.com/office/drawing/2014/main" id="{DDE7B7D2-2B2B-F84F-B9BA-B1856F74BE25}"/>
              </a:ext>
            </a:extLst>
          </p:cNvPr>
          <p:cNvGraphicFramePr>
            <a:graphicFrameLocks noGrp="1"/>
          </p:cNvGraphicFramePr>
          <p:nvPr>
            <p:extLst>
              <p:ext uri="{D42A27DB-BD31-4B8C-83A1-F6EECF244321}">
                <p14:modId xmlns:p14="http://schemas.microsoft.com/office/powerpoint/2010/main" val="4019690817"/>
              </p:ext>
            </p:extLst>
          </p:nvPr>
        </p:nvGraphicFramePr>
        <p:xfrm>
          <a:off x="609600" y="2512870"/>
          <a:ext cx="10972800" cy="2225040"/>
        </p:xfrm>
        <a:graphic>
          <a:graphicData uri="http://schemas.openxmlformats.org/drawingml/2006/table">
            <a:tbl>
              <a:tblPr bandRow="1">
                <a:effectLst>
                  <a:outerShdw blurRad="50800" dist="38100" dir="8100000" algn="tr" rotWithShape="0">
                    <a:prstClr val="black">
                      <a:alpha val="40000"/>
                    </a:prstClr>
                  </a:outerShdw>
                </a:effectLst>
                <a:tableStyleId>{5C22544A-7EE6-4342-B048-85BDC9FD1C3A}</a:tableStyleId>
              </a:tblPr>
              <a:tblGrid>
                <a:gridCol w="625642">
                  <a:extLst>
                    <a:ext uri="{9D8B030D-6E8A-4147-A177-3AD203B41FA5}">
                      <a16:colId xmlns:a16="http://schemas.microsoft.com/office/drawing/2014/main" val="2347065706"/>
                    </a:ext>
                  </a:extLst>
                </a:gridCol>
                <a:gridCol w="9633285">
                  <a:extLst>
                    <a:ext uri="{9D8B030D-6E8A-4147-A177-3AD203B41FA5}">
                      <a16:colId xmlns:a16="http://schemas.microsoft.com/office/drawing/2014/main" val="475469835"/>
                    </a:ext>
                  </a:extLst>
                </a:gridCol>
                <a:gridCol w="713873">
                  <a:extLst>
                    <a:ext uri="{9D8B030D-6E8A-4147-A177-3AD203B41FA5}">
                      <a16:colId xmlns:a16="http://schemas.microsoft.com/office/drawing/2014/main" val="3915000920"/>
                    </a:ext>
                  </a:extLst>
                </a:gridCol>
              </a:tblGrid>
              <a:tr h="370840">
                <a:tc>
                  <a:txBody>
                    <a:bodyPr/>
                    <a:lstStyle/>
                    <a:p>
                      <a:r>
                        <a:rPr lang="en-US" sz="1800" dirty="0"/>
                        <a:t>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Decrease citizen complaints by 20% in one year. </a:t>
                      </a:r>
                    </a:p>
                  </a:txBody>
                  <a:tcP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ctr"/>
                      <a:endParaRPr lang="en-US" sz="1800" b="1" dirty="0">
                        <a:solidFill>
                          <a:srgbClr val="820E2E"/>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4217052065"/>
                  </a:ext>
                </a:extLst>
              </a:tr>
              <a:tr h="370840">
                <a:tc>
                  <a:txBody>
                    <a:bodyPr/>
                    <a:lstStyle/>
                    <a:p>
                      <a:r>
                        <a:rPr lang="en-US" sz="1800" dirty="0"/>
                        <a:t>2.</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Use problem-solving skills to uncover product defect causes.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762596547"/>
                  </a:ext>
                </a:extLst>
              </a:tr>
              <a:tr h="370840">
                <a:tc>
                  <a:txBody>
                    <a:bodyPr/>
                    <a:lstStyle/>
                    <a:p>
                      <a:r>
                        <a:rPr lang="en-US" sz="1800" dirty="0"/>
                        <a:t>3.</a:t>
                      </a:r>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Be able to demonstrate the five steps to calm an upset customer. </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3834633750"/>
                  </a:ext>
                </a:extLst>
              </a:tr>
              <a:tr h="370840">
                <a:tc>
                  <a:txBody>
                    <a:bodyPr/>
                    <a:lstStyle/>
                    <a:p>
                      <a:r>
                        <a:rPr lang="en-US" sz="1800" dirty="0"/>
                        <a:t>4.</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Perceive the content to be relevant their situation (4.5 out of 5).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3718154931"/>
                  </a:ext>
                </a:extLst>
              </a:tr>
              <a:tr h="370840">
                <a:tc>
                  <a:txBody>
                    <a:bodyPr/>
                    <a:lstStyle/>
                    <a:p>
                      <a:r>
                        <a:rPr lang="en-US" sz="1800" dirty="0"/>
                        <a:t>5.</a:t>
                      </a:r>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Decrease security breaches by 25% in six months. </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105993937"/>
                  </a:ext>
                </a:extLst>
              </a:tr>
              <a:tr h="370840">
                <a:tc>
                  <a:txBody>
                    <a:bodyPr/>
                    <a:lstStyle/>
                    <a:p>
                      <a:r>
                        <a:rPr lang="en-US" sz="1800" dirty="0"/>
                        <a:t>6.</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Achieve a 20% ROI one year after implementation of sales incentive system.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3218128447"/>
                  </a:ext>
                </a:extLst>
              </a:tr>
            </a:tbl>
          </a:graphicData>
        </a:graphic>
      </p:graphicFrame>
      <p:sp>
        <p:nvSpPr>
          <p:cNvPr id="9" name="Slide Number Placeholder 1">
            <a:extLst>
              <a:ext uri="{FF2B5EF4-FFF2-40B4-BE49-F238E27FC236}">
                <a16:creationId xmlns:a16="http://schemas.microsoft.com/office/drawing/2014/main" id="{B39AB58E-0F69-5742-8CE7-66C83BEEEC8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21</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4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152552-1672-4E76-B057-6C019B1F5269}"/>
              </a:ext>
            </a:extLst>
          </p:cNvPr>
          <p:cNvSpPr>
            <a:spLocks noGrp="1"/>
          </p:cNvSpPr>
          <p:nvPr>
            <p:ph type="ctrTitle"/>
          </p:nvPr>
        </p:nvSpPr>
        <p:spPr>
          <a:xfrm>
            <a:off x="428090" y="762000"/>
            <a:ext cx="11390284" cy="762113"/>
          </a:xfrm>
          <a:solidFill>
            <a:schemeClr val="bg1">
              <a:lumMod val="75000"/>
            </a:schemeClr>
          </a:solidFill>
        </p:spPr>
        <p:txBody>
          <a:bodyPr anchor="ctr" anchorCtr="0">
            <a:noAutofit/>
          </a:bodyPr>
          <a:lstStyle/>
          <a:p>
            <a:r>
              <a:rPr lang="en-US" sz="4400" dirty="0"/>
              <a:t>Evaluation Levels with Objectives</a:t>
            </a:r>
          </a:p>
        </p:txBody>
      </p:sp>
      <p:sp>
        <p:nvSpPr>
          <p:cNvPr id="2" name="Rectangle 1">
            <a:extLst>
              <a:ext uri="{FF2B5EF4-FFF2-40B4-BE49-F238E27FC236}">
                <a16:creationId xmlns:a16="http://schemas.microsoft.com/office/drawing/2014/main" id="{DDF86BC7-C610-2C46-90E1-FAF03ED17C86}"/>
              </a:ext>
            </a:extLst>
          </p:cNvPr>
          <p:cNvSpPr/>
          <p:nvPr/>
        </p:nvSpPr>
        <p:spPr>
          <a:xfrm>
            <a:off x="533400" y="2082943"/>
            <a:ext cx="9325510" cy="400110"/>
          </a:xfrm>
          <a:prstGeom prst="rect">
            <a:avLst/>
          </a:prstGeom>
        </p:spPr>
        <p:txBody>
          <a:bodyPr wrap="square">
            <a:spAutoFit/>
          </a:bodyPr>
          <a:lstStyle/>
          <a:p>
            <a:pPr marL="0" marR="0">
              <a:lnSpc>
                <a:spcPct val="100000"/>
              </a:lnSpc>
              <a:spcBef>
                <a:spcPts val="0"/>
              </a:spcBef>
              <a:spcAft>
                <a:spcPts val="0"/>
              </a:spcAft>
            </a:pPr>
            <a:r>
              <a:rPr lang="en-US" sz="2000" b="1" dirty="0">
                <a:latin typeface="Calibri" panose="020F0502020204030204" pitchFamily="34" charset="0"/>
                <a:cs typeface="Calibri" panose="020F0502020204030204" pitchFamily="34" charset="0"/>
              </a:rPr>
              <a:t>After completing this program or project, participants should be able to:</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586D5DE-3B03-6348-957D-B973F149B2F9}"/>
              </a:ext>
            </a:extLst>
          </p:cNvPr>
          <p:cNvSpPr txBox="1"/>
          <p:nvPr/>
        </p:nvSpPr>
        <p:spPr>
          <a:xfrm>
            <a:off x="609599" y="5726668"/>
            <a:ext cx="10972801" cy="369332"/>
          </a:xfrm>
          <a:prstGeom prst="rect">
            <a:avLst/>
          </a:prstGeom>
          <a:noFill/>
        </p:spPr>
        <p:txBody>
          <a:bodyPr wrap="square" rtlCol="0">
            <a:spAutoFit/>
          </a:bodyPr>
          <a:lstStyle/>
          <a:p>
            <a:pPr algn="ctr"/>
            <a:r>
              <a:rPr lang="en-US" b="1" dirty="0">
                <a:solidFill>
                  <a:srgbClr val="820E2E"/>
                </a:solidFill>
              </a:rPr>
              <a:t>1 = Reaction         2 = Learning         3 = Application         4 = Impact         5 = ROI</a:t>
            </a:r>
          </a:p>
        </p:txBody>
      </p:sp>
      <p:graphicFrame>
        <p:nvGraphicFramePr>
          <p:cNvPr id="8" name="Table 7">
            <a:extLst>
              <a:ext uri="{FF2B5EF4-FFF2-40B4-BE49-F238E27FC236}">
                <a16:creationId xmlns:a16="http://schemas.microsoft.com/office/drawing/2014/main" id="{DDE7B7D2-2B2B-F84F-B9BA-B1856F74BE25}"/>
              </a:ext>
            </a:extLst>
          </p:cNvPr>
          <p:cNvGraphicFramePr>
            <a:graphicFrameLocks noGrp="1"/>
          </p:cNvGraphicFramePr>
          <p:nvPr>
            <p:extLst>
              <p:ext uri="{D42A27DB-BD31-4B8C-83A1-F6EECF244321}">
                <p14:modId xmlns:p14="http://schemas.microsoft.com/office/powerpoint/2010/main" val="2792040829"/>
              </p:ext>
            </p:extLst>
          </p:nvPr>
        </p:nvGraphicFramePr>
        <p:xfrm>
          <a:off x="609600" y="2512870"/>
          <a:ext cx="10972800" cy="2225040"/>
        </p:xfrm>
        <a:graphic>
          <a:graphicData uri="http://schemas.openxmlformats.org/drawingml/2006/table">
            <a:tbl>
              <a:tblPr bandRow="1">
                <a:effectLst>
                  <a:outerShdw blurRad="50800" dist="38100" dir="8100000" algn="tr" rotWithShape="0">
                    <a:prstClr val="black">
                      <a:alpha val="40000"/>
                    </a:prstClr>
                  </a:outerShdw>
                </a:effectLst>
                <a:tableStyleId>{5C22544A-7EE6-4342-B048-85BDC9FD1C3A}</a:tableStyleId>
              </a:tblPr>
              <a:tblGrid>
                <a:gridCol w="625642">
                  <a:extLst>
                    <a:ext uri="{9D8B030D-6E8A-4147-A177-3AD203B41FA5}">
                      <a16:colId xmlns:a16="http://schemas.microsoft.com/office/drawing/2014/main" val="2347065706"/>
                    </a:ext>
                  </a:extLst>
                </a:gridCol>
                <a:gridCol w="9633285">
                  <a:extLst>
                    <a:ext uri="{9D8B030D-6E8A-4147-A177-3AD203B41FA5}">
                      <a16:colId xmlns:a16="http://schemas.microsoft.com/office/drawing/2014/main" val="475469835"/>
                    </a:ext>
                  </a:extLst>
                </a:gridCol>
                <a:gridCol w="713873">
                  <a:extLst>
                    <a:ext uri="{9D8B030D-6E8A-4147-A177-3AD203B41FA5}">
                      <a16:colId xmlns:a16="http://schemas.microsoft.com/office/drawing/2014/main" val="3915000920"/>
                    </a:ext>
                  </a:extLst>
                </a:gridCol>
              </a:tblGrid>
              <a:tr h="370840">
                <a:tc>
                  <a:txBody>
                    <a:bodyPr/>
                    <a:lstStyle/>
                    <a:p>
                      <a:r>
                        <a:rPr lang="en-US" sz="1800" dirty="0"/>
                        <a:t>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Decrease citizen complaints by 20% in one year. </a:t>
                      </a:r>
                    </a:p>
                  </a:txBody>
                  <a:tcP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ctr"/>
                      <a:endParaRPr lang="en-US" sz="1800" b="1" dirty="0">
                        <a:solidFill>
                          <a:srgbClr val="820E2E"/>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4217052065"/>
                  </a:ext>
                </a:extLst>
              </a:tr>
              <a:tr h="370840">
                <a:tc>
                  <a:txBody>
                    <a:bodyPr/>
                    <a:lstStyle/>
                    <a:p>
                      <a:r>
                        <a:rPr lang="en-US" sz="1800" dirty="0"/>
                        <a:t>2.</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Use problem-solving skills to uncover product defect causes.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762596547"/>
                  </a:ext>
                </a:extLst>
              </a:tr>
              <a:tr h="370840">
                <a:tc>
                  <a:txBody>
                    <a:bodyPr/>
                    <a:lstStyle/>
                    <a:p>
                      <a:r>
                        <a:rPr lang="en-US" sz="1800" dirty="0"/>
                        <a:t>3.</a:t>
                      </a:r>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Be able to demonstrate the five steps to calm an upset customer. </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3834633750"/>
                  </a:ext>
                </a:extLst>
              </a:tr>
              <a:tr h="370840">
                <a:tc>
                  <a:txBody>
                    <a:bodyPr/>
                    <a:lstStyle/>
                    <a:p>
                      <a:r>
                        <a:rPr lang="en-US" sz="1800" dirty="0"/>
                        <a:t>4.</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Perceive the content to be relevant their situation (4.5 out of 5).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3718154931"/>
                  </a:ext>
                </a:extLst>
              </a:tr>
              <a:tr h="370840">
                <a:tc>
                  <a:txBody>
                    <a:bodyPr/>
                    <a:lstStyle/>
                    <a:p>
                      <a:r>
                        <a:rPr lang="en-US" sz="1800" dirty="0"/>
                        <a:t>5.</a:t>
                      </a:r>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Decrease security breaches by 25% in six months. </a:t>
                      </a: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105993937"/>
                  </a:ext>
                </a:extLst>
              </a:tr>
              <a:tr h="370840">
                <a:tc>
                  <a:txBody>
                    <a:bodyPr/>
                    <a:lstStyle/>
                    <a:p>
                      <a:r>
                        <a:rPr lang="en-US" sz="1800" dirty="0"/>
                        <a:t>6.</a:t>
                      </a:r>
                    </a:p>
                  </a:txBody>
                  <a:tcPr>
                    <a:lnL w="12700" cap="flat" cmpd="sng" algn="ctr">
                      <a:solidFill>
                        <a:schemeClr val="tx1"/>
                      </a:solidFill>
                      <a:prstDash val="solid"/>
                      <a:round/>
                      <a:headEnd type="none" w="med" len="med"/>
                      <a:tailEnd type="none" w="med" len="med"/>
                    </a:lnL>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Achieve a 20% ROI one year after implementation of sales incentive system. </a:t>
                      </a:r>
                    </a:p>
                  </a:txBody>
                  <a:tcP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lnR w="12700" cap="flat" cmpd="sng" algn="ctr">
                      <a:solidFill>
                        <a:schemeClr val="tx1"/>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3218128447"/>
                  </a:ext>
                </a:extLst>
              </a:tr>
            </a:tbl>
          </a:graphicData>
        </a:graphic>
      </p:graphicFrame>
      <p:sp>
        <p:nvSpPr>
          <p:cNvPr id="3" name="TextBox 2">
            <a:extLst>
              <a:ext uri="{FF2B5EF4-FFF2-40B4-BE49-F238E27FC236}">
                <a16:creationId xmlns:a16="http://schemas.microsoft.com/office/drawing/2014/main" id="{0E32567C-B3FE-4140-8BD4-59225FF82B70}"/>
              </a:ext>
            </a:extLst>
          </p:cNvPr>
          <p:cNvSpPr txBox="1"/>
          <p:nvPr/>
        </p:nvSpPr>
        <p:spPr>
          <a:xfrm>
            <a:off x="11049000" y="2519496"/>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4</a:t>
            </a:r>
          </a:p>
        </p:txBody>
      </p:sp>
      <p:sp>
        <p:nvSpPr>
          <p:cNvPr id="9" name="TextBox 8">
            <a:extLst>
              <a:ext uri="{FF2B5EF4-FFF2-40B4-BE49-F238E27FC236}">
                <a16:creationId xmlns:a16="http://schemas.microsoft.com/office/drawing/2014/main" id="{FEA81C3E-8DF9-7240-9D8B-C0B210A6C4F9}"/>
              </a:ext>
            </a:extLst>
          </p:cNvPr>
          <p:cNvSpPr txBox="1"/>
          <p:nvPr/>
        </p:nvSpPr>
        <p:spPr>
          <a:xfrm>
            <a:off x="11055212" y="2868755"/>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3</a:t>
            </a:r>
          </a:p>
        </p:txBody>
      </p:sp>
      <p:sp>
        <p:nvSpPr>
          <p:cNvPr id="10" name="TextBox 9">
            <a:extLst>
              <a:ext uri="{FF2B5EF4-FFF2-40B4-BE49-F238E27FC236}">
                <a16:creationId xmlns:a16="http://schemas.microsoft.com/office/drawing/2014/main" id="{B9FE6C21-A98B-EA4E-8CD1-F19D0EDB5802}"/>
              </a:ext>
            </a:extLst>
          </p:cNvPr>
          <p:cNvSpPr txBox="1"/>
          <p:nvPr/>
        </p:nvSpPr>
        <p:spPr>
          <a:xfrm>
            <a:off x="11052313" y="3206620"/>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2</a:t>
            </a:r>
          </a:p>
        </p:txBody>
      </p:sp>
      <p:sp>
        <p:nvSpPr>
          <p:cNvPr id="11" name="TextBox 10">
            <a:extLst>
              <a:ext uri="{FF2B5EF4-FFF2-40B4-BE49-F238E27FC236}">
                <a16:creationId xmlns:a16="http://schemas.microsoft.com/office/drawing/2014/main" id="{6AC24D3D-CFB9-9147-9857-1C646D0539E6}"/>
              </a:ext>
            </a:extLst>
          </p:cNvPr>
          <p:cNvSpPr txBox="1"/>
          <p:nvPr/>
        </p:nvSpPr>
        <p:spPr>
          <a:xfrm>
            <a:off x="11049000" y="3582563"/>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1</a:t>
            </a:r>
          </a:p>
        </p:txBody>
      </p:sp>
      <p:sp>
        <p:nvSpPr>
          <p:cNvPr id="12" name="TextBox 11">
            <a:extLst>
              <a:ext uri="{FF2B5EF4-FFF2-40B4-BE49-F238E27FC236}">
                <a16:creationId xmlns:a16="http://schemas.microsoft.com/office/drawing/2014/main" id="{08A799D9-2525-CC4D-A769-3911082319FB}"/>
              </a:ext>
            </a:extLst>
          </p:cNvPr>
          <p:cNvSpPr txBox="1"/>
          <p:nvPr/>
        </p:nvSpPr>
        <p:spPr>
          <a:xfrm>
            <a:off x="11052313" y="3975233"/>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4</a:t>
            </a:r>
          </a:p>
        </p:txBody>
      </p:sp>
      <p:sp>
        <p:nvSpPr>
          <p:cNvPr id="13" name="TextBox 12">
            <a:extLst>
              <a:ext uri="{FF2B5EF4-FFF2-40B4-BE49-F238E27FC236}">
                <a16:creationId xmlns:a16="http://schemas.microsoft.com/office/drawing/2014/main" id="{A8921B71-D574-4E43-8650-18EEA0D26DEF}"/>
              </a:ext>
            </a:extLst>
          </p:cNvPr>
          <p:cNvSpPr txBox="1"/>
          <p:nvPr/>
        </p:nvSpPr>
        <p:spPr>
          <a:xfrm>
            <a:off x="11052313" y="4351578"/>
            <a:ext cx="381000" cy="400110"/>
          </a:xfrm>
          <a:prstGeom prst="rect">
            <a:avLst/>
          </a:prstGeom>
          <a:noFill/>
        </p:spPr>
        <p:txBody>
          <a:bodyPr wrap="square" rtlCol="0">
            <a:spAutoFit/>
          </a:bodyPr>
          <a:lstStyle/>
          <a:p>
            <a:pPr algn="ctr"/>
            <a:r>
              <a:rPr lang="en-US" sz="2000" dirty="0">
                <a:solidFill>
                  <a:srgbClr val="FF0000"/>
                </a:solidFill>
                <a:latin typeface="Calibri" panose="020F0502020204030204" pitchFamily="34" charset="0"/>
                <a:cs typeface="Calibri" panose="020F0502020204030204" pitchFamily="34" charset="0"/>
              </a:rPr>
              <a:t>5</a:t>
            </a:r>
          </a:p>
        </p:txBody>
      </p:sp>
      <p:sp>
        <p:nvSpPr>
          <p:cNvPr id="14" name="Slide Number Placeholder 1">
            <a:extLst>
              <a:ext uri="{FF2B5EF4-FFF2-40B4-BE49-F238E27FC236}">
                <a16:creationId xmlns:a16="http://schemas.microsoft.com/office/drawing/2014/main" id="{7A5081A8-8BC5-C443-9853-7F87D321A117}"/>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22</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7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E6C43-92C0-D04E-9612-D348647C84C3}"/>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983CE07C-D7CF-1C40-AED2-D37BD95F7D51}"/>
              </a:ext>
            </a:extLst>
          </p:cNvPr>
          <p:cNvSpPr>
            <a:spLocks noGrp="1"/>
          </p:cNvSpPr>
          <p:nvPr>
            <p:ph type="sldNum" sz="quarter" idx="10"/>
          </p:nvPr>
        </p:nvSpPr>
        <p:spPr/>
        <p:txBody>
          <a:bodyPr/>
          <a:lstStyle/>
          <a:p>
            <a:pPr>
              <a:defRPr/>
            </a:pPr>
            <a:fld id="{F95804EA-1818-479F-A180-8D42F27C5E68}" type="slidenum">
              <a:rPr lang="en-US" smtClean="0"/>
              <a:pPr>
                <a:defRPr/>
              </a:pPr>
              <a:t>23</a:t>
            </a:fld>
            <a:endParaRPr lang="en-US" dirty="0"/>
          </a:p>
        </p:txBody>
      </p:sp>
      <p:pic>
        <p:nvPicPr>
          <p:cNvPr id="5" name="Picture 4">
            <a:extLst>
              <a:ext uri="{FF2B5EF4-FFF2-40B4-BE49-F238E27FC236}">
                <a16:creationId xmlns:a16="http://schemas.microsoft.com/office/drawing/2014/main" id="{B1965550-0EE7-0249-82DA-8D858FEE27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1">
            <a:extLst>
              <a:ext uri="{FF2B5EF4-FFF2-40B4-BE49-F238E27FC236}">
                <a16:creationId xmlns:a16="http://schemas.microsoft.com/office/drawing/2014/main" id="{11EE7E60-AC8C-9846-A377-13793F22BCA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23</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86445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09600" y="2895600"/>
            <a:ext cx="5943600" cy="3293209"/>
          </a:xfrm>
          <a:prstGeom prst="rect">
            <a:avLst/>
          </a:prstGeom>
        </p:spPr>
        <p:txBody>
          <a:bodyPr wrap="square">
            <a:spAutoFit/>
          </a:bodyPr>
          <a:lstStyle/>
          <a:p>
            <a:pPr algn="ctr">
              <a:defRPr/>
            </a:pPr>
            <a:r>
              <a:rPr lang="en-US" sz="4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Make it Stick</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for Application and Impact</a:t>
            </a:r>
          </a:p>
          <a:p>
            <a:pPr algn="ctr">
              <a:defRPr/>
            </a:pPr>
            <a:endParaRPr lang="en-US" sz="32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32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5</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culture that fosters exploration </a:t>
            </a:r>
            <a:b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and experimentation</a:t>
            </a:r>
            <a:endParaRPr lang="en-US" sz="4000" b="1" dirty="0">
              <a:solidFill>
                <a:schemeClr val="bg1"/>
              </a:solidFill>
              <a:effectLst>
                <a:outerShdw blurRad="38100" dist="38100" dir="2700000" algn="tl">
                  <a:srgbClr val="FFFFFF"/>
                </a:outerShdw>
              </a:effectLst>
              <a:latin typeface="Calibri" panose="020F0502020204030204" pitchFamily="34" charset="0"/>
              <a:ea typeface="ＭＳ Ｐゴシック" pitchFamily="34" charset="-128"/>
              <a:cs typeface="Calibri" panose="020F0502020204030204" pitchFamily="34" charset="0"/>
            </a:endParaRPr>
          </a:p>
        </p:txBody>
      </p:sp>
      <p:sp>
        <p:nvSpPr>
          <p:cNvPr id="3" name="Slide Number Placeholder 1">
            <a:extLst>
              <a:ext uri="{FF2B5EF4-FFF2-40B4-BE49-F238E27FC236}">
                <a16:creationId xmlns:a16="http://schemas.microsoft.com/office/drawing/2014/main" id="{7D85A25A-F96E-B04F-BD11-CA70645B4721}"/>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24</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181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FB3EE57-3E1C-D044-B3F3-3BCA207D83C4}"/>
              </a:ext>
            </a:extLst>
          </p:cNvPr>
          <p:cNvSpPr txBox="1"/>
          <p:nvPr/>
        </p:nvSpPr>
        <p:spPr>
          <a:xfrm>
            <a:off x="5486400" y="2050796"/>
            <a:ext cx="5867400" cy="2756407"/>
          </a:xfrm>
          <a:prstGeom prst="rect">
            <a:avLst/>
          </a:prstGeom>
        </p:spPr>
        <p:txBody>
          <a:bodyPr vert="horz" lIns="91440" tIns="45720" rIns="91440" bIns="45720" rtlCol="0" anchor="ctr">
            <a:normAutofit/>
          </a:bodyPr>
          <a:lstStyle/>
          <a:p>
            <a:pPr lvl="0" algn="ctr" eaLnBrk="1" hangingPunct="1">
              <a:lnSpc>
                <a:spcPct val="90000"/>
              </a:lnSpc>
              <a:spcAft>
                <a:spcPts val="600"/>
              </a:spcAft>
              <a:defRPr/>
            </a:pPr>
            <a:r>
              <a:rPr lang="en-US" sz="4400" b="1" dirty="0">
                <a:solidFill>
                  <a:schemeClr val="bg1"/>
                </a:solidFill>
                <a:latin typeface="Calibri Light" panose="020F0302020204030204" pitchFamily="34" charset="0"/>
                <a:cs typeface="Calibri Light" panose="020F0302020204030204" pitchFamily="34" charset="0"/>
              </a:rPr>
              <a:t>Thirty Techniques to Design Virtual Learning to Deliver Impact and a Positive ROI</a:t>
            </a:r>
            <a:endParaRPr lang="en-US" sz="4400" b="1" dirty="0">
              <a:solidFill>
                <a:schemeClr val="bg1"/>
              </a:solidFill>
              <a:latin typeface="+mj-lt"/>
              <a:ea typeface="+mj-ea"/>
              <a:cs typeface="+mj-cs"/>
            </a:endParaRPr>
          </a:p>
        </p:txBody>
      </p:sp>
      <p:sp>
        <p:nvSpPr>
          <p:cNvPr id="7" name="Slide Number Placeholder 1">
            <a:extLst>
              <a:ext uri="{FF2B5EF4-FFF2-40B4-BE49-F238E27FC236}">
                <a16:creationId xmlns:a16="http://schemas.microsoft.com/office/drawing/2014/main" id="{BBB94556-B09E-2D49-B442-D46D9607FD08}"/>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25</a:t>
            </a:fld>
            <a:endParaRPr kumimoji="0" lang="en-US"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F02EEA8-423F-AF48-8BE8-812CF5FE291D}"/>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838200" y="609600"/>
            <a:ext cx="4114800" cy="53671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15324700"/>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03505531"/>
              </p:ext>
            </p:extLst>
          </p:nvPr>
        </p:nvGraphicFramePr>
        <p:xfrm>
          <a:off x="1143000" y="1371600"/>
          <a:ext cx="9753599" cy="5026138"/>
        </p:xfrm>
        <a:graphic>
          <a:graphicData uri="http://schemas.openxmlformats.org/drawingml/2006/table">
            <a:tbl>
              <a:tblPr firstRow="1" bandRow="1"/>
              <a:tblGrid>
                <a:gridCol w="6721392">
                  <a:extLst>
                    <a:ext uri="{9D8B030D-6E8A-4147-A177-3AD203B41FA5}">
                      <a16:colId xmlns:a16="http://schemas.microsoft.com/office/drawing/2014/main" val="20000"/>
                    </a:ext>
                  </a:extLst>
                </a:gridCol>
                <a:gridCol w="758051">
                  <a:extLst>
                    <a:ext uri="{9D8B030D-6E8A-4147-A177-3AD203B41FA5}">
                      <a16:colId xmlns:a16="http://schemas.microsoft.com/office/drawing/2014/main" val="20001"/>
                    </a:ext>
                  </a:extLst>
                </a:gridCol>
                <a:gridCol w="758051">
                  <a:extLst>
                    <a:ext uri="{9D8B030D-6E8A-4147-A177-3AD203B41FA5}">
                      <a16:colId xmlns:a16="http://schemas.microsoft.com/office/drawing/2014/main" val="20002"/>
                    </a:ext>
                  </a:extLst>
                </a:gridCol>
                <a:gridCol w="808589">
                  <a:extLst>
                    <a:ext uri="{9D8B030D-6E8A-4147-A177-3AD203B41FA5}">
                      <a16:colId xmlns:a16="http://schemas.microsoft.com/office/drawing/2014/main" val="20003"/>
                    </a:ext>
                  </a:extLst>
                </a:gridCol>
                <a:gridCol w="707516">
                  <a:extLst>
                    <a:ext uri="{9D8B030D-6E8A-4147-A177-3AD203B41FA5}">
                      <a16:colId xmlns:a16="http://schemas.microsoft.com/office/drawing/2014/main" val="20004"/>
                    </a:ext>
                  </a:extLst>
                </a:gridCol>
              </a:tblGrid>
              <a:tr h="386626">
                <a:tc>
                  <a:txBody>
                    <a:bodyPr/>
                    <a:lstStyle/>
                    <a:p>
                      <a:pPr marL="0" marR="0">
                        <a:lnSpc>
                          <a:spcPct val="115000"/>
                        </a:lnSpc>
                        <a:spcBef>
                          <a:spcPts val="0"/>
                        </a:spcBef>
                        <a:spcAft>
                          <a:spcPts val="0"/>
                        </a:spcAft>
                      </a:pPr>
                      <a:r>
                        <a:rPr lang="en-US" sz="2000" b="0" i="0" dirty="0">
                          <a:solidFill>
                            <a:srgbClr val="FFFFFF"/>
                          </a:solidFill>
                          <a:effectLst/>
                          <a:latin typeface="Calibri" panose="020F0502020204030204" pitchFamily="34" charset="0"/>
                          <a:ea typeface="Arial Narrow" charset="0"/>
                          <a:cs typeface="Calibri" panose="020F0502020204030204" pitchFamily="34" charset="0"/>
                        </a:rPr>
                        <a:t> Method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0000"/>
                    </a:solidFill>
                  </a:tcPr>
                </a:tc>
                <a:tc gridSpan="4">
                  <a:txBody>
                    <a:bodyPr/>
                    <a:lstStyle/>
                    <a:p>
                      <a:pPr marL="0" marR="0" algn="ctr">
                        <a:lnSpc>
                          <a:spcPct val="115000"/>
                        </a:lnSpc>
                        <a:spcBef>
                          <a:spcPts val="0"/>
                        </a:spcBef>
                        <a:spcAft>
                          <a:spcPts val="0"/>
                        </a:spcAft>
                      </a:pPr>
                      <a:r>
                        <a:rPr lang="en-US" sz="2000" b="0" i="0" dirty="0">
                          <a:solidFill>
                            <a:srgbClr val="FFFFFF"/>
                          </a:solidFill>
                          <a:effectLst/>
                          <a:latin typeface="Calibri" panose="020F0502020204030204" pitchFamily="34" charset="0"/>
                          <a:ea typeface="Arial Narrow" charset="0"/>
                          <a:cs typeface="Calibri" panose="020F0502020204030204" pitchFamily="34" charset="0"/>
                        </a:rPr>
                        <a:t>Level</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6626">
                <a:tc>
                  <a:txBody>
                    <a:bodyPr/>
                    <a:lstStyle/>
                    <a:p>
                      <a:pPr marL="0" marR="0">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1</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2</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3</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4</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1"/>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Surveys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Questionnaires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extLst>
                  <a:ext uri="{0D108BD9-81ED-4DB2-BD59-A6C34878D82A}">
                    <a16:rowId xmlns:a16="http://schemas.microsoft.com/office/drawing/2014/main" val="10003"/>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Observation</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Interviews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extLst>
                  <a:ext uri="{0D108BD9-81ED-4DB2-BD59-A6C34878D82A}">
                    <a16:rowId xmlns:a16="http://schemas.microsoft.com/office/drawing/2014/main" val="10005"/>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Focus Groups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Tests/Quizzes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extLst>
                  <a:ext uri="{0D108BD9-81ED-4DB2-BD59-A6C34878D82A}">
                    <a16:rowId xmlns:a16="http://schemas.microsoft.com/office/drawing/2014/main" val="10007"/>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Demonstrations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Simulations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extLst>
                  <a:ext uri="{0D108BD9-81ED-4DB2-BD59-A6C34878D82A}">
                    <a16:rowId xmlns:a16="http://schemas.microsoft.com/office/drawing/2014/main" val="10009"/>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Action planning/improvement plans</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Performance contracting</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extLst>
                  <a:ext uri="{0D108BD9-81ED-4DB2-BD59-A6C34878D82A}">
                    <a16:rowId xmlns:a16="http://schemas.microsoft.com/office/drawing/2014/main" val="10011"/>
                  </a:ext>
                </a:extLst>
              </a:tr>
              <a:tr h="386626">
                <a:tc>
                  <a:txBody>
                    <a:bodyPr/>
                    <a:lstStyle/>
                    <a:p>
                      <a:pPr marL="342900" marR="0" lvl="0" indent="-342900">
                        <a:lnSpc>
                          <a:spcPct val="115000"/>
                        </a:lnSpc>
                        <a:spcBef>
                          <a:spcPts val="0"/>
                        </a:spcBef>
                        <a:spcAft>
                          <a:spcPts val="0"/>
                        </a:spcAft>
                        <a:buFont typeface="Arial"/>
                        <a:buChar char="•"/>
                      </a:pPr>
                      <a:r>
                        <a:rPr lang="en-US" sz="2000" b="0" i="0" dirty="0">
                          <a:effectLst/>
                          <a:latin typeface="Calibri" panose="020F0502020204030204" pitchFamily="34" charset="0"/>
                          <a:ea typeface="Arial Narrow" charset="0"/>
                          <a:cs typeface="Calibri" panose="020F0502020204030204" pitchFamily="34" charset="0"/>
                        </a:rPr>
                        <a:t>Performance monitoring</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rPr>
                        <a:t> </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0" i="0" dirty="0">
                          <a:effectLst/>
                          <a:latin typeface="Calibri" panose="020F0502020204030204" pitchFamily="34" charset="0"/>
                          <a:ea typeface="Arial Narrow" charset="0"/>
                          <a:cs typeface="Calibri" panose="020F0502020204030204" pitchFamily="34" charset="0"/>
                          <a:sym typeface="Wingdings"/>
                        </a:rPr>
                        <a:t></a:t>
                      </a:r>
                      <a:endParaRPr lang="en-US" sz="1800" b="0" i="0" dirty="0">
                        <a:effectLst/>
                        <a:latin typeface="Calibri" panose="020F0502020204030204" pitchFamily="34" charset="0"/>
                        <a:ea typeface="Arial Narrow"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4" name="Subtitle 2"/>
          <p:cNvSpPr txBox="1">
            <a:spLocks/>
          </p:cNvSpPr>
          <p:nvPr/>
        </p:nvSpPr>
        <p:spPr>
          <a:xfrm>
            <a:off x="1219200" y="306256"/>
            <a:ext cx="9753598" cy="9495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solidFill>
                  <a:prstClr val="black">
                    <a:lumMod val="75000"/>
                    <a:lumOff val="25000"/>
                  </a:prstClr>
                </a:solidFill>
                <a:latin typeface="+mj-lt"/>
                <a:ea typeface="Arial Narrow" charset="0"/>
                <a:cs typeface="Calibri" panose="020F0502020204030204" pitchFamily="34" charset="0"/>
              </a:rPr>
              <a:t>Data Collection Methods</a:t>
            </a:r>
          </a:p>
        </p:txBody>
      </p:sp>
      <p:sp>
        <p:nvSpPr>
          <p:cNvPr id="6" name="Slide Number Placeholder 1">
            <a:extLst>
              <a:ext uri="{FF2B5EF4-FFF2-40B4-BE49-F238E27FC236}">
                <a16:creationId xmlns:a16="http://schemas.microsoft.com/office/drawing/2014/main" id="{EE74FB5B-7BFF-5142-BFF1-C77E55D76387}"/>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26</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43809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8400" y="629576"/>
            <a:ext cx="7315200" cy="1743922"/>
          </a:xfrm>
        </p:spPr>
        <p:txBody>
          <a:bodyPr vert="horz" lIns="91440" tIns="45720" rIns="91440" bIns="45720" rtlCol="0" anchor="ctr">
            <a:normAutofit/>
          </a:bodyPr>
          <a:lstStyle/>
          <a:p>
            <a:pPr algn="ctr"/>
            <a: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Make it Credible</a:t>
            </a:r>
            <a:b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br>
            <a:r>
              <a:rPr lang="en-US" sz="3200"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Measure Results and Calculate ROI</a:t>
            </a:r>
            <a:endParaRPr lang="en-US" sz="3200" dirty="0">
              <a:latin typeface="Calibri" panose="020F0502020204030204" pitchFamily="34" charset="0"/>
              <a:ea typeface="Arial Narrow" charset="0"/>
              <a:cs typeface="Calibri" panose="020F0502020204030204" pitchFamily="34" charset="0"/>
            </a:endParaRPr>
          </a:p>
        </p:txBody>
      </p:sp>
      <p:sp>
        <p:nvSpPr>
          <p:cNvPr id="3" name="Slide Number Placeholder 1">
            <a:extLst>
              <a:ext uri="{FF2B5EF4-FFF2-40B4-BE49-F238E27FC236}">
                <a16:creationId xmlns:a16="http://schemas.microsoft.com/office/drawing/2014/main" id="{710F3210-6AC0-4C4D-938B-A8CCF9F29FAE}"/>
              </a:ext>
            </a:extLst>
          </p:cNvPr>
          <p:cNvSpPr txBox="1">
            <a:spLocks/>
          </p:cNvSpPr>
          <p:nvPr/>
        </p:nvSpPr>
        <p:spPr>
          <a:xfrm>
            <a:off x="9448800" y="6477462"/>
            <a:ext cx="2743200"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8FAE547-70CE-0F40-8A9C-862AFD0C3D1D}" type="slidenum">
              <a:rPr lang="en-US" sz="1200" smtClean="0">
                <a:solidFill>
                  <a:schemeClr val="bg1"/>
                </a:solidFill>
              </a:rPr>
              <a:pPr algn="r"/>
              <a:t>27</a:t>
            </a:fld>
            <a:endParaRPr lang="en-US" sz="1200" dirty="0">
              <a:solidFill>
                <a:schemeClr val="bg1"/>
              </a:solidFill>
            </a:endParaRPr>
          </a:p>
        </p:txBody>
      </p:sp>
      <p:sp>
        <p:nvSpPr>
          <p:cNvPr id="6" name="Rectangle 5">
            <a:extLst>
              <a:ext uri="{FF2B5EF4-FFF2-40B4-BE49-F238E27FC236}">
                <a16:creationId xmlns:a16="http://schemas.microsoft.com/office/drawing/2014/main" id="{64DF03C0-ED70-254C-9734-05CD255BFC58}"/>
              </a:ext>
            </a:extLst>
          </p:cNvPr>
          <p:cNvSpPr/>
          <p:nvPr/>
        </p:nvSpPr>
        <p:spPr>
          <a:xfrm>
            <a:off x="685800" y="2545511"/>
            <a:ext cx="5715000" cy="1938992"/>
          </a:xfrm>
          <a:prstGeom prst="rect">
            <a:avLst/>
          </a:prstGeom>
          <a:solidFill>
            <a:schemeClr val="bg1">
              <a:alpha val="64000"/>
            </a:schemeClr>
          </a:solidFill>
          <a:effectLst>
            <a:softEdge rad="63500"/>
          </a:effectLst>
        </p:spPr>
        <p:txBody>
          <a:bodyPr wrap="square">
            <a:spAutoFit/>
          </a:bodyPr>
          <a:lstStyle/>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Isolating the effects of the program</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Converting Impact data to money</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Identifying intangible benefits</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Tabulating cost of the program</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Calculating ROI</a:t>
            </a:r>
            <a:endParaRPr lang="en-US" sz="2400" dirty="0"/>
          </a:p>
        </p:txBody>
      </p:sp>
      <p:sp>
        <p:nvSpPr>
          <p:cNvPr id="4" name="Rectangle 3">
            <a:extLst>
              <a:ext uri="{FF2B5EF4-FFF2-40B4-BE49-F238E27FC236}">
                <a16:creationId xmlns:a16="http://schemas.microsoft.com/office/drawing/2014/main" id="{8BE5B7B3-EB85-144F-8440-72649A653200}"/>
              </a:ext>
            </a:extLst>
          </p:cNvPr>
          <p:cNvSpPr/>
          <p:nvPr/>
        </p:nvSpPr>
        <p:spPr>
          <a:xfrm>
            <a:off x="3771900" y="5274317"/>
            <a:ext cx="4648200" cy="954107"/>
          </a:xfrm>
          <a:prstGeom prst="rect">
            <a:avLst/>
          </a:prstGeom>
          <a:solidFill>
            <a:schemeClr val="bg1">
              <a:alpha val="67000"/>
            </a:schemeClr>
          </a:solidFill>
        </p:spPr>
        <p:txBody>
          <a:bodyPr wrap="square">
            <a:spAutoFit/>
          </a:bodyPr>
          <a:lstStyle/>
          <a:p>
            <a:pPr algn="ctr"/>
            <a:r>
              <a:rPr lang="en-US" sz="2800" b="1" dirty="0">
                <a:latin typeface="Calibri" panose="020F0502020204030204" pitchFamily="34" charset="0"/>
                <a:ea typeface="Arial Narrow" charset="0"/>
                <a:cs typeface="Calibri" panose="020F0502020204030204" pitchFamily="34" charset="0"/>
              </a:rPr>
              <a:t>Design Thinking Principle 6</a:t>
            </a:r>
            <a:br>
              <a:rPr lang="en-US" sz="2800" b="1" dirty="0">
                <a:latin typeface="Calibri" panose="020F0502020204030204" pitchFamily="34" charset="0"/>
                <a:ea typeface="Arial Narrow" charset="0"/>
                <a:cs typeface="Calibri" panose="020F0502020204030204" pitchFamily="34" charset="0"/>
              </a:rPr>
            </a:br>
            <a:r>
              <a:rPr lang="en-US" sz="2800" dirty="0">
                <a:latin typeface="Calibri" panose="020F0502020204030204" pitchFamily="34" charset="0"/>
                <a:ea typeface="Arial Narrow" charset="0"/>
                <a:cs typeface="Calibri" panose="020F0502020204030204" pitchFamily="34" charset="0"/>
              </a:rPr>
              <a:t>A fixed process and a tool kit</a:t>
            </a:r>
            <a:endParaRPr lang="en-US" sz="2800" dirty="0"/>
          </a:p>
        </p:txBody>
      </p:sp>
    </p:spTree>
    <p:extLst>
      <p:ext uri="{BB962C8B-B14F-4D97-AF65-F5344CB8AC3E}">
        <p14:creationId xmlns:p14="http://schemas.microsoft.com/office/powerpoint/2010/main" val="4173792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4" name="Picture 3">
            <a:extLst>
              <a:ext uri="{FF2B5EF4-FFF2-40B4-BE49-F238E27FC236}">
                <a16:creationId xmlns:a16="http://schemas.microsoft.com/office/drawing/2014/main" id="{A13014D4-DA5A-FF4E-A0F6-DDD97A080C7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226424" y="-12730"/>
            <a:ext cx="4965576" cy="6870730"/>
          </a:xfrm>
          <a:prstGeom prst="rect">
            <a:avLst/>
          </a:prstGeom>
        </p:spPr>
      </p:pic>
      <p:sp>
        <p:nvSpPr>
          <p:cNvPr id="399" name="Google Shape;399;p34"/>
          <p:cNvSpPr txBox="1">
            <a:spLocks noGrp="1"/>
          </p:cNvSpPr>
          <p:nvPr>
            <p:ph type="sldNum" sz="quarter" idx="12"/>
          </p:nvPr>
        </p:nvSpPr>
        <p:spPr>
          <a:prstGeom prst="rect">
            <a:avLst/>
          </a:prstGeom>
        </p:spPr>
        <p:txBody>
          <a:bodyPr spcFirstLastPara="1" vert="horz" lIns="121900" tIns="121900" rIns="121900" bIns="121900" rtlCol="0" anchorCtr="0">
            <a:normAutofit/>
          </a:bodyPr>
          <a:lstStyle/>
          <a:p>
            <a:pPr>
              <a:lnSpc>
                <a:spcPct val="90000"/>
              </a:lnSpc>
              <a:spcBef>
                <a:spcPts val="0"/>
              </a:spcBef>
              <a:spcAft>
                <a:spcPts val="600"/>
              </a:spcAft>
            </a:pPr>
            <a:fld id="{00000000-1234-1234-1234-123412341234}" type="slidenum">
              <a:rPr lang="en" sz="300" smtClean="0"/>
              <a:pPr>
                <a:lnSpc>
                  <a:spcPct val="90000"/>
                </a:lnSpc>
                <a:spcBef>
                  <a:spcPts val="0"/>
                </a:spcBef>
                <a:spcAft>
                  <a:spcPts val="600"/>
                </a:spcAft>
              </a:pPr>
              <a:t>28</a:t>
            </a:fld>
            <a:endParaRPr lang="en" sz="300" dirty="0"/>
          </a:p>
        </p:txBody>
      </p:sp>
      <p:sp>
        <p:nvSpPr>
          <p:cNvPr id="405" name="Google Shape;405;p34"/>
          <p:cNvSpPr txBox="1">
            <a:spLocks noGrp="1"/>
          </p:cNvSpPr>
          <p:nvPr>
            <p:ph type="body" idx="4294967295"/>
          </p:nvPr>
        </p:nvSpPr>
        <p:spPr>
          <a:xfrm>
            <a:off x="609600" y="685800"/>
            <a:ext cx="6248400" cy="1981200"/>
          </a:xfrm>
          <a:prstGeom prst="rect">
            <a:avLst/>
          </a:prstGeom>
        </p:spPr>
        <p:txBody>
          <a:bodyPr spcFirstLastPara="1" vert="horz" wrap="square" lIns="121900" tIns="121900" rIns="121900" bIns="121900" rtlCol="0" anchor="ctr" anchorCtr="0">
            <a:noAutofit/>
          </a:bodyPr>
          <a:lstStyle/>
          <a:p>
            <a:pPr marL="0" indent="0" algn="ctr">
              <a:buNone/>
            </a:pPr>
            <a:r>
              <a:rPr lang="en-US" sz="4400" b="1" dirty="0">
                <a:solidFill>
                  <a:srgbClr val="000000"/>
                </a:solidFill>
                <a:latin typeface="+mj-lt"/>
                <a:cs typeface="Calibri" panose="020F0502020204030204" pitchFamily="34" charset="0"/>
              </a:rPr>
              <a:t>What percent of your programs are evaluated at the impact level per year?</a:t>
            </a:r>
          </a:p>
        </p:txBody>
      </p:sp>
      <p:sp>
        <p:nvSpPr>
          <p:cNvPr id="7" name="Google Shape;405;p34">
            <a:extLst>
              <a:ext uri="{FF2B5EF4-FFF2-40B4-BE49-F238E27FC236}">
                <a16:creationId xmlns:a16="http://schemas.microsoft.com/office/drawing/2014/main" id="{0C0FE3AB-0047-A548-9C15-3E5CD4C79079}"/>
              </a:ext>
            </a:extLst>
          </p:cNvPr>
          <p:cNvSpPr txBox="1">
            <a:spLocks/>
          </p:cNvSpPr>
          <p:nvPr/>
        </p:nvSpPr>
        <p:spPr>
          <a:xfrm>
            <a:off x="691662" y="2667000"/>
            <a:ext cx="6172200" cy="2590799"/>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auto">
              <a:spcAft>
                <a:spcPts val="0"/>
              </a:spcAft>
              <a:buFont typeface="+mj-lt"/>
              <a:buAutoNum type="alphaUcPeriod"/>
            </a:pPr>
            <a:r>
              <a:rPr lang="en-US" sz="2400" b="1" dirty="0">
                <a:solidFill>
                  <a:srgbClr val="000000"/>
                </a:solidFill>
                <a:latin typeface="+mj-lt"/>
                <a:cs typeface="Calibri" panose="020F0502020204030204" pitchFamily="34" charset="0"/>
              </a:rPr>
              <a:t>None</a:t>
            </a:r>
          </a:p>
          <a:p>
            <a:pPr marL="457200" indent="-457200" fontAlgn="auto">
              <a:spcAft>
                <a:spcPts val="0"/>
              </a:spcAft>
              <a:buFont typeface="+mj-lt"/>
              <a:buAutoNum type="alphaUcPeriod"/>
            </a:pPr>
            <a:r>
              <a:rPr lang="en-US" sz="2400" b="1" dirty="0">
                <a:solidFill>
                  <a:srgbClr val="000000"/>
                </a:solidFill>
                <a:latin typeface="+mj-lt"/>
                <a:cs typeface="Calibri" panose="020F0502020204030204" pitchFamily="34" charset="0"/>
              </a:rPr>
              <a:t>About 5%</a:t>
            </a:r>
          </a:p>
          <a:p>
            <a:pPr marL="457200" indent="-457200" fontAlgn="auto">
              <a:spcAft>
                <a:spcPts val="0"/>
              </a:spcAft>
              <a:buFont typeface="+mj-lt"/>
              <a:buAutoNum type="alphaUcPeriod"/>
            </a:pPr>
            <a:r>
              <a:rPr lang="en-US" sz="2400" b="1" dirty="0">
                <a:solidFill>
                  <a:srgbClr val="000000"/>
                </a:solidFill>
                <a:latin typeface="+mj-lt"/>
                <a:cs typeface="Calibri" panose="020F0502020204030204" pitchFamily="34" charset="0"/>
              </a:rPr>
              <a:t>About 10%</a:t>
            </a:r>
          </a:p>
          <a:p>
            <a:pPr marL="457200" indent="-457200" fontAlgn="auto">
              <a:spcAft>
                <a:spcPts val="0"/>
              </a:spcAft>
              <a:buFont typeface="+mj-lt"/>
              <a:buAutoNum type="alphaUcPeriod"/>
            </a:pPr>
            <a:r>
              <a:rPr lang="en-US" sz="2400" b="1" dirty="0">
                <a:solidFill>
                  <a:srgbClr val="000000"/>
                </a:solidFill>
                <a:latin typeface="+mj-lt"/>
                <a:cs typeface="Calibri" panose="020F0502020204030204" pitchFamily="34" charset="0"/>
              </a:rPr>
              <a:t>About 15%</a:t>
            </a:r>
          </a:p>
          <a:p>
            <a:pPr marL="457200" indent="-457200" fontAlgn="auto">
              <a:spcAft>
                <a:spcPts val="0"/>
              </a:spcAft>
              <a:buFont typeface="+mj-lt"/>
              <a:buAutoNum type="alphaUcPeriod"/>
            </a:pPr>
            <a:r>
              <a:rPr lang="en-US" sz="2400" b="1" dirty="0">
                <a:solidFill>
                  <a:srgbClr val="000000"/>
                </a:solidFill>
                <a:latin typeface="+mj-lt"/>
                <a:cs typeface="Calibri" panose="020F0502020204030204" pitchFamily="34" charset="0"/>
              </a:rPr>
              <a:t>More than 20%</a:t>
            </a:r>
          </a:p>
        </p:txBody>
      </p:sp>
      <p:sp>
        <p:nvSpPr>
          <p:cNvPr id="8" name="Slide Number Placeholder 1">
            <a:extLst>
              <a:ext uri="{FF2B5EF4-FFF2-40B4-BE49-F238E27FC236}">
                <a16:creationId xmlns:a16="http://schemas.microsoft.com/office/drawing/2014/main" id="{12393D3E-8486-0C4A-BD1A-4580490A8A0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28</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297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76489A07-C5DD-4F4F-B6B2-C33B525A429A}"/>
              </a:ext>
            </a:extLst>
          </p:cNvPr>
          <p:cNvSpPr>
            <a:spLocks noGrp="1"/>
          </p:cNvSpPr>
          <p:nvPr>
            <p:ph type="title"/>
          </p:nvPr>
        </p:nvSpPr>
        <p:spPr>
          <a:xfrm>
            <a:off x="556532" y="643467"/>
            <a:ext cx="11210925" cy="744836"/>
          </a:xfrm>
        </p:spPr>
        <p:txBody>
          <a:bodyPr>
            <a:normAutofit/>
          </a:bodyPr>
          <a:lstStyle/>
          <a:p>
            <a:pPr algn="ctr"/>
            <a:r>
              <a:rPr lang="en-US" b="1" dirty="0">
                <a:solidFill>
                  <a:schemeClr val="bg1"/>
                </a:solidFill>
              </a:rPr>
              <a:t>Measurement Targets</a:t>
            </a:r>
          </a:p>
        </p:txBody>
      </p:sp>
      <p:graphicFrame>
        <p:nvGraphicFramePr>
          <p:cNvPr id="6" name="Table 5">
            <a:extLst>
              <a:ext uri="{FF2B5EF4-FFF2-40B4-BE49-F238E27FC236}">
                <a16:creationId xmlns:a16="http://schemas.microsoft.com/office/drawing/2014/main" id="{C7716277-FFBA-4186-AB3B-7528D3B02C9E}"/>
              </a:ext>
            </a:extLst>
          </p:cNvPr>
          <p:cNvGraphicFramePr>
            <a:graphicFrameLocks noGrp="1"/>
          </p:cNvGraphicFramePr>
          <p:nvPr>
            <p:extLst>
              <p:ext uri="{D42A27DB-BD31-4B8C-83A1-F6EECF244321}">
                <p14:modId xmlns:p14="http://schemas.microsoft.com/office/powerpoint/2010/main" val="1388774071"/>
              </p:ext>
            </p:extLst>
          </p:nvPr>
        </p:nvGraphicFramePr>
        <p:xfrm>
          <a:off x="1295400" y="1676400"/>
          <a:ext cx="9601200" cy="4004710"/>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706619">
                  <a:extLst>
                    <a:ext uri="{9D8B030D-6E8A-4147-A177-3AD203B41FA5}">
                      <a16:colId xmlns:a16="http://schemas.microsoft.com/office/drawing/2014/main" val="2260410814"/>
                    </a:ext>
                  </a:extLst>
                </a:gridCol>
                <a:gridCol w="2358064">
                  <a:extLst>
                    <a:ext uri="{9D8B030D-6E8A-4147-A177-3AD203B41FA5}">
                      <a16:colId xmlns:a16="http://schemas.microsoft.com/office/drawing/2014/main" val="20000"/>
                    </a:ext>
                  </a:extLst>
                </a:gridCol>
                <a:gridCol w="3202792">
                  <a:extLst>
                    <a:ext uri="{9D8B030D-6E8A-4147-A177-3AD203B41FA5}">
                      <a16:colId xmlns:a16="http://schemas.microsoft.com/office/drawing/2014/main" val="20001"/>
                    </a:ext>
                  </a:extLst>
                </a:gridCol>
                <a:gridCol w="3333725">
                  <a:extLst>
                    <a:ext uri="{9D8B030D-6E8A-4147-A177-3AD203B41FA5}">
                      <a16:colId xmlns:a16="http://schemas.microsoft.com/office/drawing/2014/main" val="227827428"/>
                    </a:ext>
                  </a:extLst>
                </a:gridCol>
              </a:tblGrid>
              <a:tr h="835386">
                <a:tc gridSpan="2">
                  <a:txBody>
                    <a:bodyPr/>
                    <a:lstStyle/>
                    <a:p>
                      <a:pPr algn="ctr"/>
                      <a:r>
                        <a:rPr lang="en-US" sz="2400" b="0" dirty="0">
                          <a:solidFill>
                            <a:schemeClr val="bg1"/>
                          </a:solidFill>
                          <a:latin typeface="+mn-lt"/>
                        </a:rPr>
                        <a:t>Level</a:t>
                      </a:r>
                    </a:p>
                  </a:txBody>
                  <a:tcPr marL="154088" marR="154088" marT="77045" marB="770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hMerge="1">
                  <a:txBody>
                    <a:bodyPr/>
                    <a:lstStyle/>
                    <a:p>
                      <a:pPr algn="ctr"/>
                      <a:endParaRPr lang="en-US" sz="2400" dirty="0">
                        <a:solidFill>
                          <a:schemeClr val="bg1"/>
                        </a:solidFill>
                        <a:latin typeface="+mn-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25000"/>
                      </a:schemeClr>
                    </a:solidFill>
                  </a:tcPr>
                </a:tc>
                <a:tc>
                  <a:txBody>
                    <a:bodyPr/>
                    <a:lstStyle/>
                    <a:p>
                      <a:pPr algn="ctr"/>
                      <a:r>
                        <a:rPr lang="en-US" sz="2400" b="0" dirty="0">
                          <a:solidFill>
                            <a:schemeClr val="bg1"/>
                          </a:solidFill>
                          <a:latin typeface="+mn-lt"/>
                        </a:rPr>
                        <a:t>Recommended % </a:t>
                      </a:r>
                    </a:p>
                    <a:p>
                      <a:pPr algn="ctr"/>
                      <a:r>
                        <a:rPr lang="en-US" sz="2400" b="0" dirty="0">
                          <a:solidFill>
                            <a:schemeClr val="bg1"/>
                          </a:solidFill>
                          <a:latin typeface="+mn-lt"/>
                        </a:rPr>
                        <a:t>of Programs</a:t>
                      </a:r>
                    </a:p>
                  </a:txBody>
                  <a:tcPr marL="154088" marR="154088" marT="77045" marB="770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a:txBody>
                    <a:bodyPr/>
                    <a:lstStyle/>
                    <a:p>
                      <a:pPr algn="ctr"/>
                      <a:r>
                        <a:rPr lang="en-US" sz="2400" b="0" dirty="0">
                          <a:solidFill>
                            <a:schemeClr val="bg1"/>
                          </a:solidFill>
                          <a:latin typeface="+mn-lt"/>
                        </a:rPr>
                        <a:t>**Benchmarking %</a:t>
                      </a:r>
                    </a:p>
                  </a:txBody>
                  <a:tcPr marL="154088" marR="154088" marT="77045" marB="770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1206602152"/>
                  </a:ext>
                </a:extLst>
              </a:tr>
              <a:tr h="494497">
                <a:tc>
                  <a:txBody>
                    <a:bodyPr/>
                    <a:lstStyle/>
                    <a:p>
                      <a:pPr algn="l"/>
                      <a:r>
                        <a:rPr lang="en-US" sz="2400" b="0" dirty="0">
                          <a:solidFill>
                            <a:schemeClr val="bg2">
                              <a:lumMod val="25000"/>
                            </a:schemeClr>
                          </a:solidFill>
                          <a:latin typeface="+mn-lt"/>
                        </a:rPr>
                        <a:t>0</a:t>
                      </a:r>
                    </a:p>
                  </a:txBody>
                  <a:tcPr marL="154088" marR="154088" marT="77045" marB="7704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l"/>
                      <a:r>
                        <a:rPr lang="en-US" sz="2400" b="0" dirty="0">
                          <a:solidFill>
                            <a:schemeClr val="bg2">
                              <a:lumMod val="25000"/>
                            </a:schemeClr>
                          </a:solidFill>
                          <a:latin typeface="+mn-lt"/>
                        </a:rPr>
                        <a:t>Input</a:t>
                      </a:r>
                    </a:p>
                  </a:txBody>
                  <a:tcPr marL="154088" marR="154088" marT="77045" marB="77045" anchor="ctr">
                    <a:lnL w="12700" cmpd="sng">
                      <a:noFill/>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2400" b="0" dirty="0">
                          <a:solidFill>
                            <a:schemeClr val="bg2">
                              <a:lumMod val="25000"/>
                            </a:schemeClr>
                          </a:solidFill>
                          <a:latin typeface="+mn-lt"/>
                        </a:rPr>
                        <a:t>100%</a:t>
                      </a:r>
                    </a:p>
                  </a:txBody>
                  <a:tcPr marL="154088" marR="154088" marT="77045" marB="770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2400" b="0" dirty="0">
                          <a:solidFill>
                            <a:schemeClr val="bg2">
                              <a:lumMod val="25000"/>
                            </a:schemeClr>
                          </a:solidFill>
                          <a:latin typeface="+mn-lt"/>
                        </a:rPr>
                        <a:t>100%</a:t>
                      </a:r>
                    </a:p>
                  </a:txBody>
                  <a:tcPr marL="154088" marR="154088" marT="77045" marB="7704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1"/>
                  </a:ext>
                </a:extLst>
              </a:tr>
              <a:tr h="494497">
                <a:tc>
                  <a:txBody>
                    <a:bodyPr/>
                    <a:lstStyle/>
                    <a:p>
                      <a:pPr marL="0" indent="0" algn="l">
                        <a:buNone/>
                      </a:pPr>
                      <a:r>
                        <a:rPr lang="en-US" sz="2400" b="0" dirty="0">
                          <a:solidFill>
                            <a:schemeClr val="bg2">
                              <a:lumMod val="25000"/>
                            </a:schemeClr>
                          </a:solidFill>
                          <a:latin typeface="+mn-lt"/>
                        </a:rPr>
                        <a:t>1</a:t>
                      </a:r>
                    </a:p>
                  </a:txBody>
                  <a:tcPr marL="154088" marR="154088" marT="77045" marB="77045" anchor="ctr">
                    <a:lnL w="12700" cap="flat" cmpd="sng" algn="ctr">
                      <a:solidFill>
                        <a:schemeClr val="tx1"/>
                      </a:solidFill>
                      <a:prstDash val="solid"/>
                      <a:round/>
                      <a:headEnd type="none" w="med" len="med"/>
                      <a:tailEnd type="none" w="med" len="med"/>
                    </a:lnL>
                    <a:lnR w="12700" cmpd="sng">
                      <a:noFill/>
                    </a:lnR>
                    <a:solidFill>
                      <a:schemeClr val="bg1"/>
                    </a:solidFill>
                  </a:tcPr>
                </a:tc>
                <a:tc>
                  <a:txBody>
                    <a:bodyPr/>
                    <a:lstStyle/>
                    <a:p>
                      <a:pPr marL="0" indent="0" algn="l">
                        <a:buNone/>
                      </a:pPr>
                      <a:r>
                        <a:rPr lang="en-US" sz="2400" b="0" dirty="0">
                          <a:solidFill>
                            <a:schemeClr val="bg2">
                              <a:lumMod val="25000"/>
                            </a:schemeClr>
                          </a:solidFill>
                          <a:latin typeface="+mn-lt"/>
                        </a:rPr>
                        <a:t>Reaction</a:t>
                      </a:r>
                    </a:p>
                  </a:txBody>
                  <a:tcPr marL="154088" marR="154088" marT="77045" marB="77045" anchor="ctr">
                    <a:lnL w="12700" cmpd="sng">
                      <a:noFill/>
                    </a:lnL>
                    <a:solidFill>
                      <a:schemeClr val="bg1"/>
                    </a:solidFill>
                  </a:tcPr>
                </a:tc>
                <a:tc>
                  <a:txBody>
                    <a:bodyPr/>
                    <a:lstStyle/>
                    <a:p>
                      <a:pPr algn="ctr"/>
                      <a:r>
                        <a:rPr lang="en-US" sz="2400" b="0" dirty="0">
                          <a:solidFill>
                            <a:schemeClr val="bg2">
                              <a:lumMod val="25000"/>
                            </a:schemeClr>
                          </a:solidFill>
                          <a:latin typeface="+mn-lt"/>
                        </a:rPr>
                        <a:t>100%</a:t>
                      </a:r>
                    </a:p>
                  </a:txBody>
                  <a:tcPr marL="154088" marR="154088" marT="77045" marB="77045" anchor="ctr">
                    <a:solidFill>
                      <a:schemeClr val="bg1"/>
                    </a:solidFill>
                  </a:tcPr>
                </a:tc>
                <a:tc>
                  <a:txBody>
                    <a:bodyPr/>
                    <a:lstStyle/>
                    <a:p>
                      <a:pPr algn="ctr"/>
                      <a:r>
                        <a:rPr lang="en-US" sz="2400" b="0" dirty="0">
                          <a:solidFill>
                            <a:schemeClr val="bg2">
                              <a:lumMod val="25000"/>
                            </a:schemeClr>
                          </a:solidFill>
                          <a:latin typeface="+mn-lt"/>
                        </a:rPr>
                        <a:t>80%</a:t>
                      </a:r>
                    </a:p>
                  </a:txBody>
                  <a:tcPr marL="154088" marR="154088" marT="77045" marB="77045"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494497">
                <a:tc>
                  <a:txBody>
                    <a:bodyPr/>
                    <a:lstStyle/>
                    <a:p>
                      <a:pPr marL="0" indent="0" algn="l">
                        <a:buNone/>
                      </a:pPr>
                      <a:r>
                        <a:rPr lang="en-US" sz="2400" b="0" dirty="0">
                          <a:solidFill>
                            <a:schemeClr val="bg2">
                              <a:lumMod val="25000"/>
                            </a:schemeClr>
                          </a:solidFill>
                          <a:latin typeface="+mn-lt"/>
                        </a:rPr>
                        <a:t>2</a:t>
                      </a:r>
                    </a:p>
                  </a:txBody>
                  <a:tcPr marL="154088" marR="154088" marT="77045" marB="77045" anchor="ctr">
                    <a:lnL w="12700" cap="flat" cmpd="sng" algn="ctr">
                      <a:solidFill>
                        <a:schemeClr val="tx1"/>
                      </a:solid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2400" b="0" dirty="0">
                          <a:solidFill>
                            <a:schemeClr val="bg2">
                              <a:lumMod val="25000"/>
                            </a:schemeClr>
                          </a:solidFill>
                          <a:latin typeface="+mn-lt"/>
                        </a:rPr>
                        <a:t>Learning</a:t>
                      </a:r>
                    </a:p>
                  </a:txBody>
                  <a:tcPr marL="154088" marR="154088" marT="77045" marB="77045" anchor="ctr">
                    <a:lnL w="12700" cmpd="sng">
                      <a:noFill/>
                    </a:lnL>
                    <a:solidFill>
                      <a:schemeClr val="bg1">
                        <a:lumMod val="95000"/>
                      </a:schemeClr>
                    </a:solidFill>
                  </a:tcPr>
                </a:tc>
                <a:tc>
                  <a:txBody>
                    <a:bodyPr/>
                    <a:lstStyle/>
                    <a:p>
                      <a:pPr algn="ctr"/>
                      <a:r>
                        <a:rPr lang="en-US" sz="2400" b="0" dirty="0">
                          <a:solidFill>
                            <a:schemeClr val="bg2">
                              <a:lumMod val="25000"/>
                            </a:schemeClr>
                          </a:solidFill>
                          <a:latin typeface="+mn-lt"/>
                        </a:rPr>
                        <a:t>80-90%</a:t>
                      </a:r>
                    </a:p>
                  </a:txBody>
                  <a:tcPr marL="154088" marR="154088" marT="77045" marB="77045" anchor="ctr">
                    <a:solidFill>
                      <a:schemeClr val="bg1">
                        <a:lumMod val="95000"/>
                      </a:schemeClr>
                    </a:solidFill>
                  </a:tcPr>
                </a:tc>
                <a:tc>
                  <a:txBody>
                    <a:bodyPr/>
                    <a:lstStyle/>
                    <a:p>
                      <a:pPr algn="ctr"/>
                      <a:r>
                        <a:rPr lang="en-US" sz="2400" b="0" dirty="0">
                          <a:solidFill>
                            <a:schemeClr val="bg2">
                              <a:lumMod val="25000"/>
                            </a:schemeClr>
                          </a:solidFill>
                          <a:latin typeface="+mn-lt"/>
                        </a:rPr>
                        <a:t>70%</a:t>
                      </a:r>
                    </a:p>
                  </a:txBody>
                  <a:tcPr marL="154088" marR="154088" marT="77045" marB="77045" anchor="ctr">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3"/>
                  </a:ext>
                </a:extLst>
              </a:tr>
              <a:tr h="494497">
                <a:tc>
                  <a:txBody>
                    <a:bodyPr/>
                    <a:lstStyle/>
                    <a:p>
                      <a:pPr marL="0" indent="0" algn="l">
                        <a:buNone/>
                      </a:pPr>
                      <a:r>
                        <a:rPr lang="en-US" sz="2400" b="0" dirty="0">
                          <a:solidFill>
                            <a:schemeClr val="bg2">
                              <a:lumMod val="25000"/>
                            </a:schemeClr>
                          </a:solidFill>
                          <a:latin typeface="+mn-lt"/>
                        </a:rPr>
                        <a:t>3</a:t>
                      </a:r>
                    </a:p>
                  </a:txBody>
                  <a:tcPr marL="154088" marR="154088" marT="77045" marB="77045" anchor="ctr">
                    <a:lnL w="12700" cap="flat" cmpd="sng" algn="ctr">
                      <a:solidFill>
                        <a:schemeClr val="tx1"/>
                      </a:solidFill>
                      <a:prstDash val="solid"/>
                      <a:round/>
                      <a:headEnd type="none" w="med" len="med"/>
                      <a:tailEnd type="none" w="med" len="med"/>
                    </a:lnL>
                    <a:lnR w="12700" cmpd="sng">
                      <a:noFill/>
                    </a:lnR>
                    <a:solidFill>
                      <a:schemeClr val="bg1"/>
                    </a:solidFill>
                  </a:tcPr>
                </a:tc>
                <a:tc>
                  <a:txBody>
                    <a:bodyPr/>
                    <a:lstStyle/>
                    <a:p>
                      <a:pPr marL="0" indent="0" algn="l">
                        <a:buNone/>
                      </a:pPr>
                      <a:r>
                        <a:rPr lang="en-US" sz="2400" b="0" dirty="0">
                          <a:solidFill>
                            <a:schemeClr val="bg2">
                              <a:lumMod val="25000"/>
                            </a:schemeClr>
                          </a:solidFill>
                          <a:latin typeface="+mn-lt"/>
                        </a:rPr>
                        <a:t>Application</a:t>
                      </a:r>
                    </a:p>
                  </a:txBody>
                  <a:tcPr marL="154088" marR="154088" marT="77045" marB="77045" anchor="ctr">
                    <a:lnL w="12700" cmpd="sng">
                      <a:noFill/>
                    </a:lnL>
                    <a:solidFill>
                      <a:schemeClr val="bg1"/>
                    </a:solidFill>
                  </a:tcPr>
                </a:tc>
                <a:tc>
                  <a:txBody>
                    <a:bodyPr/>
                    <a:lstStyle/>
                    <a:p>
                      <a:pPr algn="ctr"/>
                      <a:r>
                        <a:rPr lang="en-US" sz="2400" b="0" dirty="0">
                          <a:solidFill>
                            <a:schemeClr val="bg2">
                              <a:lumMod val="25000"/>
                            </a:schemeClr>
                          </a:solidFill>
                          <a:latin typeface="+mn-lt"/>
                        </a:rPr>
                        <a:t>30%</a:t>
                      </a:r>
                    </a:p>
                  </a:txBody>
                  <a:tcPr marL="154088" marR="154088" marT="77045" marB="77045" anchor="ctr">
                    <a:solidFill>
                      <a:schemeClr val="bg1"/>
                    </a:solidFill>
                  </a:tcPr>
                </a:tc>
                <a:tc>
                  <a:txBody>
                    <a:bodyPr/>
                    <a:lstStyle/>
                    <a:p>
                      <a:pPr algn="ctr"/>
                      <a:r>
                        <a:rPr lang="en-US" sz="2400" b="0" dirty="0">
                          <a:solidFill>
                            <a:schemeClr val="bg2">
                              <a:lumMod val="25000"/>
                            </a:schemeClr>
                          </a:solidFill>
                          <a:latin typeface="+mn-lt"/>
                        </a:rPr>
                        <a:t>49%</a:t>
                      </a:r>
                    </a:p>
                  </a:txBody>
                  <a:tcPr marL="154088" marR="154088" marT="77045" marB="77045"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494497">
                <a:tc>
                  <a:txBody>
                    <a:bodyPr/>
                    <a:lstStyle/>
                    <a:p>
                      <a:pPr marL="0" indent="0" algn="l">
                        <a:buNone/>
                      </a:pPr>
                      <a:r>
                        <a:rPr lang="en-US" sz="2400" b="0" dirty="0">
                          <a:solidFill>
                            <a:schemeClr val="bg2">
                              <a:lumMod val="25000"/>
                            </a:schemeClr>
                          </a:solidFill>
                          <a:latin typeface="+mn-lt"/>
                        </a:rPr>
                        <a:t>4</a:t>
                      </a:r>
                    </a:p>
                  </a:txBody>
                  <a:tcPr marL="154088" marR="154088" marT="77045" marB="77045" anchor="ctr">
                    <a:lnL w="12700" cap="flat" cmpd="sng" algn="ctr">
                      <a:solidFill>
                        <a:schemeClr val="tx1"/>
                      </a:solid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2400" b="0" dirty="0">
                          <a:solidFill>
                            <a:schemeClr val="bg2">
                              <a:lumMod val="25000"/>
                            </a:schemeClr>
                          </a:solidFill>
                          <a:latin typeface="+mn-lt"/>
                        </a:rPr>
                        <a:t>Impact</a:t>
                      </a:r>
                    </a:p>
                  </a:txBody>
                  <a:tcPr marL="154088" marR="154088" marT="77045" marB="77045" anchor="ctr">
                    <a:lnL w="12700" cmpd="sng">
                      <a:noFill/>
                    </a:lnL>
                    <a:solidFill>
                      <a:schemeClr val="bg1">
                        <a:lumMod val="95000"/>
                      </a:schemeClr>
                    </a:solidFill>
                  </a:tcPr>
                </a:tc>
                <a:tc>
                  <a:txBody>
                    <a:bodyPr/>
                    <a:lstStyle/>
                    <a:p>
                      <a:pPr algn="ctr"/>
                      <a:r>
                        <a:rPr lang="en-US" sz="2400" b="0" dirty="0">
                          <a:solidFill>
                            <a:schemeClr val="bg2">
                              <a:lumMod val="25000"/>
                            </a:schemeClr>
                          </a:solidFill>
                          <a:latin typeface="+mn-lt"/>
                        </a:rPr>
                        <a:t>10%</a:t>
                      </a:r>
                    </a:p>
                  </a:txBody>
                  <a:tcPr marL="154088" marR="154088" marT="77045" marB="77045" anchor="ctr">
                    <a:solidFill>
                      <a:schemeClr val="bg1">
                        <a:lumMod val="95000"/>
                      </a:schemeClr>
                    </a:solidFill>
                  </a:tcPr>
                </a:tc>
                <a:tc>
                  <a:txBody>
                    <a:bodyPr/>
                    <a:lstStyle/>
                    <a:p>
                      <a:pPr algn="ctr"/>
                      <a:r>
                        <a:rPr lang="en-US" sz="2400" b="0" dirty="0">
                          <a:solidFill>
                            <a:schemeClr val="bg2">
                              <a:lumMod val="25000"/>
                            </a:schemeClr>
                          </a:solidFill>
                          <a:latin typeface="+mn-lt"/>
                        </a:rPr>
                        <a:t>37%</a:t>
                      </a:r>
                    </a:p>
                  </a:txBody>
                  <a:tcPr marL="154088" marR="154088" marT="77045" marB="77045" anchor="ctr">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5"/>
                  </a:ext>
                </a:extLst>
              </a:tr>
              <a:tr h="494497">
                <a:tc>
                  <a:txBody>
                    <a:bodyPr/>
                    <a:lstStyle/>
                    <a:p>
                      <a:pPr algn="l"/>
                      <a:r>
                        <a:rPr lang="en-US" sz="2400" b="0" dirty="0">
                          <a:solidFill>
                            <a:schemeClr val="bg2">
                              <a:lumMod val="25000"/>
                            </a:schemeClr>
                          </a:solidFill>
                          <a:latin typeface="+mn-lt"/>
                        </a:rPr>
                        <a:t>5</a:t>
                      </a:r>
                    </a:p>
                  </a:txBody>
                  <a:tcPr marL="154088" marR="154088" marT="77045" marB="77045" anchor="ctr">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2400" b="0" dirty="0">
                          <a:solidFill>
                            <a:schemeClr val="bg2">
                              <a:lumMod val="25000"/>
                            </a:schemeClr>
                          </a:solidFill>
                          <a:latin typeface="+mn-lt"/>
                        </a:rPr>
                        <a:t>ROI </a:t>
                      </a:r>
                    </a:p>
                  </a:txBody>
                  <a:tcPr marL="154088" marR="154088" marT="77045" marB="77045" anchor="ctr">
                    <a:lnL w="12700" cmpd="sng">
                      <a:noFill/>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a:solidFill>
                            <a:schemeClr val="bg2">
                              <a:lumMod val="25000"/>
                            </a:schemeClr>
                          </a:solidFill>
                          <a:latin typeface="+mn-lt"/>
                        </a:rPr>
                        <a:t>5%</a:t>
                      </a:r>
                    </a:p>
                  </a:txBody>
                  <a:tcPr marL="154088" marR="154088" marT="77045" marB="77045"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a:solidFill>
                            <a:schemeClr val="bg2">
                              <a:lumMod val="25000"/>
                            </a:schemeClr>
                          </a:solidFill>
                          <a:latin typeface="+mn-lt"/>
                        </a:rPr>
                        <a:t>18%</a:t>
                      </a:r>
                    </a:p>
                  </a:txBody>
                  <a:tcPr marL="154088" marR="154088" marT="77045" marB="77045"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6" name="TextBox 15">
            <a:extLst>
              <a:ext uri="{FF2B5EF4-FFF2-40B4-BE49-F238E27FC236}">
                <a16:creationId xmlns:a16="http://schemas.microsoft.com/office/drawing/2014/main" id="{9D7FA605-0007-E44E-A54F-87C08A8C78CA}"/>
              </a:ext>
            </a:extLst>
          </p:cNvPr>
          <p:cNvSpPr txBox="1"/>
          <p:nvPr/>
        </p:nvSpPr>
        <p:spPr>
          <a:xfrm>
            <a:off x="1219200" y="6153873"/>
            <a:ext cx="70132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**Benchmarking 2020</a:t>
            </a:r>
          </a:p>
        </p:txBody>
      </p:sp>
      <p:sp>
        <p:nvSpPr>
          <p:cNvPr id="17" name="TextBox 16">
            <a:extLst>
              <a:ext uri="{FF2B5EF4-FFF2-40B4-BE49-F238E27FC236}">
                <a16:creationId xmlns:a16="http://schemas.microsoft.com/office/drawing/2014/main" id="{0799AFF7-BD45-0541-AE6A-FDCF63198EE2}"/>
              </a:ext>
            </a:extLst>
          </p:cNvPr>
          <p:cNvSpPr txBox="1"/>
          <p:nvPr/>
        </p:nvSpPr>
        <p:spPr>
          <a:xfrm>
            <a:off x="1219200" y="5784541"/>
            <a:ext cx="70132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*Percentage of programs evaluated at each level each year</a:t>
            </a:r>
          </a:p>
        </p:txBody>
      </p:sp>
      <p:sp>
        <p:nvSpPr>
          <p:cNvPr id="7" name="Slide Number Placeholder 1">
            <a:extLst>
              <a:ext uri="{FF2B5EF4-FFF2-40B4-BE49-F238E27FC236}">
                <a16:creationId xmlns:a16="http://schemas.microsoft.com/office/drawing/2014/main" id="{A9F01D38-9279-374E-8419-1F130D1A8B8F}"/>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29</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43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18507AB-E5AE-8045-B21C-E5F3DE5D5D8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1844" y="25400"/>
            <a:ext cx="12213824" cy="6870277"/>
          </a:xfrm>
          <a:prstGeom prst="rect">
            <a:avLst/>
          </a:prstGeom>
        </p:spPr>
      </p:pic>
      <p:sp>
        <p:nvSpPr>
          <p:cNvPr id="21" name="Rectangle 20">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1BBF93-58FD-244E-92E2-B4007043A4E9}"/>
              </a:ext>
            </a:extLst>
          </p:cNvPr>
          <p:cNvSpPr>
            <a:spLocks noGrp="1"/>
          </p:cNvSpPr>
          <p:nvPr>
            <p:ph type="title"/>
          </p:nvPr>
        </p:nvSpPr>
        <p:spPr>
          <a:xfrm>
            <a:off x="642162" y="672166"/>
            <a:ext cx="6689336" cy="1134926"/>
          </a:xfrm>
        </p:spPr>
        <p:txBody>
          <a:bodyPr>
            <a:noAutofit/>
          </a:bodyPr>
          <a:lstStyle/>
          <a:p>
            <a:pPr algn="ctr"/>
            <a:r>
              <a:rPr lang="en-US" sz="4400" b="1" dirty="0">
                <a:cs typeface="Calibri" panose="020F0502020204030204" pitchFamily="34" charset="0"/>
              </a:rPr>
              <a:t>Session Objectives</a:t>
            </a:r>
          </a:p>
        </p:txBody>
      </p:sp>
      <p:sp>
        <p:nvSpPr>
          <p:cNvPr id="3" name="Content Placeholder 2">
            <a:extLst>
              <a:ext uri="{FF2B5EF4-FFF2-40B4-BE49-F238E27FC236}">
                <a16:creationId xmlns:a16="http://schemas.microsoft.com/office/drawing/2014/main" id="{9F47DD76-EB5C-C941-AF0A-183500B9ADEC}"/>
              </a:ext>
            </a:extLst>
          </p:cNvPr>
          <p:cNvSpPr>
            <a:spLocks noGrp="1"/>
          </p:cNvSpPr>
          <p:nvPr>
            <p:ph idx="1"/>
          </p:nvPr>
        </p:nvSpPr>
        <p:spPr>
          <a:xfrm>
            <a:off x="752750" y="1807092"/>
            <a:ext cx="6578747" cy="3488395"/>
          </a:xfrm>
        </p:spPr>
        <p:txBody>
          <a:bodyPr>
            <a:normAutofit/>
          </a:bodyPr>
          <a:lstStyle/>
          <a:p>
            <a:pPr marL="0" indent="0">
              <a:lnSpc>
                <a:spcPct val="100000"/>
              </a:lnSpc>
              <a:buNone/>
            </a:pPr>
            <a:r>
              <a:rPr lang="en-US" sz="2000" dirty="0">
                <a:latin typeface="Calibri" panose="020F0502020204030204" pitchFamily="34" charset="0"/>
                <a:cs typeface="Calibri" panose="020F0502020204030204" pitchFamily="34" charset="0"/>
              </a:rPr>
              <a:t>After attending this session, participants should be able to:</a:t>
            </a:r>
          </a:p>
          <a:p>
            <a:pPr marL="457200" lvl="0" indent="-457200">
              <a:lnSpc>
                <a:spcPct val="100000"/>
              </a:lnSpc>
              <a:buFont typeface="+mj-lt"/>
              <a:buAutoNum type="arabicPeriod"/>
            </a:pPr>
            <a:r>
              <a:rPr lang="en-US" sz="2000" dirty="0">
                <a:latin typeface="Calibri" panose="020F0502020204030204" pitchFamily="34" charset="0"/>
                <a:cs typeface="Calibri" panose="020F0502020204030204" pitchFamily="34" charset="0"/>
              </a:rPr>
              <a:t>Explain the data sets possible from learning and development, by categories, including ROI.</a:t>
            </a:r>
          </a:p>
          <a:p>
            <a:pPr marL="457200" lvl="0" indent="-457200">
              <a:lnSpc>
                <a:spcPct val="100000"/>
              </a:lnSpc>
              <a:buFont typeface="+mj-lt"/>
              <a:buAutoNum type="arabicPeriod"/>
            </a:pPr>
            <a:r>
              <a:rPr lang="en-US" sz="2000" dirty="0">
                <a:latin typeface="Calibri" panose="020F0502020204030204" pitchFamily="34" charset="0"/>
                <a:cs typeface="Calibri" panose="020F0502020204030204" pitchFamily="34" charset="0"/>
              </a:rPr>
              <a:t>Identify the categories that are desired by top executives and other key stakeholders.</a:t>
            </a:r>
          </a:p>
          <a:p>
            <a:pPr marL="457200" lvl="0" indent="-457200">
              <a:lnSpc>
                <a:spcPct val="100000"/>
              </a:lnSpc>
              <a:buFont typeface="+mj-lt"/>
              <a:buAutoNum type="arabicPeriod"/>
            </a:pPr>
            <a:r>
              <a:rPr lang="en-US" sz="2000" dirty="0">
                <a:latin typeface="Calibri" panose="020F0502020204030204" pitchFamily="34" charset="0"/>
                <a:cs typeface="Calibri" panose="020F0502020204030204" pitchFamily="34" charset="0"/>
              </a:rPr>
              <a:t>Design learning programs to deliver application, impact, and a positive ROI.</a:t>
            </a:r>
          </a:p>
          <a:p>
            <a:pPr marL="457200" lvl="0" indent="-457200">
              <a:lnSpc>
                <a:spcPct val="100000"/>
              </a:lnSpc>
              <a:buFont typeface="+mj-lt"/>
              <a:buAutoNum type="arabicPeriod"/>
            </a:pPr>
            <a:r>
              <a:rPr lang="en-US" sz="2000" dirty="0">
                <a:latin typeface="Calibri" panose="020F0502020204030204" pitchFamily="34" charset="0"/>
                <a:cs typeface="Calibri" panose="020F0502020204030204" pitchFamily="34" charset="0"/>
              </a:rPr>
              <a:t>Pursue a plan to measure results and communicate results to different audiences.</a:t>
            </a:r>
          </a:p>
        </p:txBody>
      </p:sp>
    </p:spTree>
    <p:extLst>
      <p:ext uri="{BB962C8B-B14F-4D97-AF65-F5344CB8AC3E}">
        <p14:creationId xmlns:p14="http://schemas.microsoft.com/office/powerpoint/2010/main" val="2398009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16130" y="0"/>
            <a:ext cx="1220688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0" y="882835"/>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latin typeface="+mj-lt"/>
                <a:ea typeface="Franchise" pitchFamily="49" charset="0"/>
                <a:cs typeface="Calibri" panose="020F050202020403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1778482" y="2843325"/>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Calibri" panose="020F0502020204030204" pitchFamily="34" charset="0"/>
                <a:cs typeface="Calibri" panose="020F0502020204030204" pitchFamily="34" charset="0"/>
              </a:rPr>
              <a:t>BCR =</a:t>
            </a:r>
          </a:p>
        </p:txBody>
      </p:sp>
      <p:grpSp>
        <p:nvGrpSpPr>
          <p:cNvPr id="5" name="Group 9">
            <a:extLst>
              <a:ext uri="{FF2B5EF4-FFF2-40B4-BE49-F238E27FC236}">
                <a16:creationId xmlns:a16="http://schemas.microsoft.com/office/drawing/2014/main" id="{1E9F1EAB-4C79-472E-A58B-A02AD995DD71}"/>
              </a:ext>
            </a:extLst>
          </p:cNvPr>
          <p:cNvGrpSpPr>
            <a:grpSpLocks/>
          </p:cNvGrpSpPr>
          <p:nvPr/>
        </p:nvGrpSpPr>
        <p:grpSpPr bwMode="auto">
          <a:xfrm>
            <a:off x="4088920" y="2557561"/>
            <a:ext cx="4191000" cy="1189038"/>
            <a:chOff x="2667000" y="2133600"/>
            <a:chExt cx="4191000" cy="1189038"/>
          </a:xfrm>
        </p:grpSpPr>
        <p:sp>
          <p:nvSpPr>
            <p:cNvPr id="6" name="Text Box 10">
              <a:extLst>
                <a:ext uri="{FF2B5EF4-FFF2-40B4-BE49-F238E27FC236}">
                  <a16:creationId xmlns:a16="http://schemas.microsoft.com/office/drawing/2014/main" id="{04CE8F5E-0009-4536-8C66-3C4883B4C5AA}"/>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Program Benefits</a:t>
              </a:r>
            </a:p>
            <a:p>
              <a:pPr algn="ctr">
                <a:spcBef>
                  <a:spcPct val="25000"/>
                </a:spcBef>
              </a:pPr>
              <a:r>
                <a:rPr lang="en-US" sz="3200" dirty="0">
                  <a:latin typeface="Calibri" panose="020F0502020204030204" pitchFamily="34" charset="0"/>
                  <a:cs typeface="Calibri" panose="020F0502020204030204" pitchFamily="34" charset="0"/>
                </a:rPr>
                <a:t>Program Costs</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gr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1371118" y="4779805"/>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Calibri" panose="020F0502020204030204" pitchFamily="34" charset="0"/>
                <a:cs typeface="Calibri" panose="020F0502020204030204" pitchFamily="34" charset="0"/>
              </a:rPr>
              <a:t>ROI =</a:t>
            </a:r>
          </a:p>
        </p:txBody>
      </p:sp>
      <p:grpSp>
        <p:nvGrpSpPr>
          <p:cNvPr id="9" name="Group 10">
            <a:extLst>
              <a:ext uri="{FF2B5EF4-FFF2-40B4-BE49-F238E27FC236}">
                <a16:creationId xmlns:a16="http://schemas.microsoft.com/office/drawing/2014/main" id="{471DA8BE-3016-467B-BC54-10DA005509F7}"/>
              </a:ext>
            </a:extLst>
          </p:cNvPr>
          <p:cNvGrpSpPr>
            <a:grpSpLocks/>
          </p:cNvGrpSpPr>
          <p:nvPr/>
        </p:nvGrpSpPr>
        <p:grpSpPr bwMode="auto">
          <a:xfrm>
            <a:off x="3479318" y="4492793"/>
            <a:ext cx="7341564" cy="1200329"/>
            <a:chOff x="2209800" y="3680561"/>
            <a:chExt cx="7341564" cy="1200329"/>
          </a:xfrm>
        </p:grpSpPr>
        <p:sp>
          <p:nvSpPr>
            <p:cNvPr id="10" name="Text Box 11">
              <a:extLst>
                <a:ext uri="{FF2B5EF4-FFF2-40B4-BE49-F238E27FC236}">
                  <a16:creationId xmlns:a16="http://schemas.microsoft.com/office/drawing/2014/main" id="{E7D1BD30-F8FE-4D9B-B93C-81681765423D}"/>
                </a:ext>
              </a:extLst>
            </p:cNvPr>
            <p:cNvSpPr txBox="1">
              <a:spLocks noChangeArrowheads="1"/>
            </p:cNvSpPr>
            <p:nvPr/>
          </p:nvSpPr>
          <p:spPr bwMode="auto">
            <a:xfrm>
              <a:off x="2209800" y="3680561"/>
              <a:ext cx="535988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Benefits - Costs</a:t>
              </a:r>
            </a:p>
            <a:p>
              <a:pPr algn="ctr">
                <a:spcBef>
                  <a:spcPct val="25000"/>
                </a:spcBef>
              </a:pPr>
              <a:r>
                <a:rPr lang="en-US" sz="3200" dirty="0">
                  <a:latin typeface="Calibri" panose="020F0502020204030204" pitchFamily="34" charset="0"/>
                  <a:cs typeface="Calibri" panose="020F0502020204030204" pitchFamily="34" charset="0"/>
                </a:rPr>
                <a:t>Program Costs</a:t>
              </a:r>
            </a:p>
          </p:txBody>
        </p:sp>
        <p:sp>
          <p:nvSpPr>
            <p:cNvPr id="11" name="Line 14">
              <a:extLst>
                <a:ext uri="{FF2B5EF4-FFF2-40B4-BE49-F238E27FC236}">
                  <a16:creationId xmlns:a16="http://schemas.microsoft.com/office/drawing/2014/main" id="{F1283CC0-69E3-45F4-92DE-B19FE80D38B4}"/>
                </a:ext>
              </a:extLst>
            </p:cNvPr>
            <p:cNvSpPr>
              <a:spLocks noChangeShapeType="1"/>
            </p:cNvSpPr>
            <p:nvPr/>
          </p:nvSpPr>
          <p:spPr bwMode="auto">
            <a:xfrm flipV="1">
              <a:off x="2667000" y="4259998"/>
              <a:ext cx="4674082" cy="7202"/>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12" name="Text Box 16">
              <a:extLst>
                <a:ext uri="{FF2B5EF4-FFF2-40B4-BE49-F238E27FC236}">
                  <a16:creationId xmlns:a16="http://schemas.microsoft.com/office/drawing/2014/main" id="{29515875-F408-4E29-A02A-5FEE6CABB40A}"/>
                </a:ext>
              </a:extLst>
            </p:cNvPr>
            <p:cNvSpPr txBox="1">
              <a:spLocks noChangeArrowheads="1"/>
            </p:cNvSpPr>
            <p:nvPr/>
          </p:nvSpPr>
          <p:spPr bwMode="auto">
            <a:xfrm>
              <a:off x="7417764" y="3926918"/>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X 100</a:t>
              </a:r>
            </a:p>
          </p:txBody>
        </p:sp>
      </p:grpSp>
      <p:sp>
        <p:nvSpPr>
          <p:cNvPr id="13" name="Slide Number Placeholder 1">
            <a:extLst>
              <a:ext uri="{FF2B5EF4-FFF2-40B4-BE49-F238E27FC236}">
                <a16:creationId xmlns:a16="http://schemas.microsoft.com/office/drawing/2014/main" id="{03175012-EA8C-7D49-A6A0-D773C8034A68}"/>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30</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170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500891" y="3802053"/>
            <a:ext cx="3481387" cy="184469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0"/>
              </a:spcBef>
              <a:spcAft>
                <a:spcPts val="600"/>
              </a:spcAft>
              <a:buNone/>
            </a:pPr>
            <a:r>
              <a:rPr lang="en-US" sz="4400" b="1" spc="-150" dirty="0">
                <a:latin typeface="+mj-lt"/>
                <a:ea typeface="+mj-ea"/>
                <a:cs typeface="+mj-cs"/>
              </a:rPr>
              <a:t>ROI Calculation Example</a:t>
            </a: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1"/>
            <a:ext cx="12191980" cy="32765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4668078" y="3802053"/>
            <a:ext cx="7062787" cy="1844695"/>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lnSpc>
                <a:spcPct val="90000"/>
              </a:lnSpc>
              <a:spcBef>
                <a:spcPct val="50000"/>
              </a:spcBef>
            </a:pPr>
            <a:r>
              <a:rPr lang="en-US" sz="2800" dirty="0">
                <a:latin typeface="+mn-lt"/>
                <a:ea typeface="+mn-ea"/>
              </a:rPr>
              <a:t>Program: Inclusive Leadership</a:t>
            </a:r>
          </a:p>
          <a:p>
            <a:pPr eaLnBrk="1" hangingPunct="1">
              <a:lnSpc>
                <a:spcPct val="90000"/>
              </a:lnSpc>
              <a:spcBef>
                <a:spcPct val="50000"/>
              </a:spcBef>
            </a:pPr>
            <a:r>
              <a:rPr lang="en-US" sz="2800" dirty="0">
                <a:latin typeface="+mn-lt"/>
                <a:ea typeface="+mn-ea"/>
              </a:rPr>
              <a:t>Program Benefits = $762,393</a:t>
            </a:r>
          </a:p>
          <a:p>
            <a:pPr eaLnBrk="1" hangingPunct="1">
              <a:lnSpc>
                <a:spcPct val="90000"/>
              </a:lnSpc>
              <a:spcBef>
                <a:spcPct val="50000"/>
              </a:spcBef>
            </a:pPr>
            <a:r>
              <a:rPr lang="en-US" sz="2800" dirty="0">
                <a:latin typeface="+mn-lt"/>
                <a:ea typeface="+mn-ea"/>
              </a:rPr>
              <a:t>Program Costs = $387,708</a:t>
            </a:r>
          </a:p>
        </p:txBody>
      </p:sp>
      <p:sp>
        <p:nvSpPr>
          <p:cNvPr id="12" name="TextBox 11">
            <a:extLst>
              <a:ext uri="{FF2B5EF4-FFF2-40B4-BE49-F238E27FC236}">
                <a16:creationId xmlns:a16="http://schemas.microsoft.com/office/drawing/2014/main" id="{05E3FA9B-26CF-B643-BC17-A7A4D78C20DD}"/>
              </a:ext>
            </a:extLst>
          </p:cNvPr>
          <p:cNvSpPr txBox="1"/>
          <p:nvPr/>
        </p:nvSpPr>
        <p:spPr>
          <a:xfrm>
            <a:off x="481013" y="6172200"/>
            <a:ext cx="11658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*Data taken from an inclusive leadership case study. </a:t>
            </a:r>
          </a:p>
        </p:txBody>
      </p:sp>
      <p:sp>
        <p:nvSpPr>
          <p:cNvPr id="7" name="Slide Number Placeholder 1">
            <a:extLst>
              <a:ext uri="{FF2B5EF4-FFF2-40B4-BE49-F238E27FC236}">
                <a16:creationId xmlns:a16="http://schemas.microsoft.com/office/drawing/2014/main" id="{D2007514-E89E-0B4F-9248-56A09346252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31</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448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23446" y="625881"/>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latin typeface="+mj-lt"/>
                <a:ea typeface="Franchise" pitchFamily="49" charset="0"/>
                <a:cs typeface="Calibri" panose="020F050202020403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1801928" y="2407239"/>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Calibri" panose="020F0502020204030204" pitchFamily="34" charset="0"/>
                <a:cs typeface="Calibri" panose="020F0502020204030204" pitchFamily="34" charset="0"/>
              </a:rPr>
              <a:t>BCR =</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4112366" y="2731075"/>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1394564" y="4343719"/>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Calibri" panose="020F0502020204030204" pitchFamily="34" charset="0"/>
                <a:cs typeface="Calibri" panose="020F0502020204030204" pitchFamily="34" charset="0"/>
              </a:rPr>
              <a:t>ROI =</a:t>
            </a:r>
          </a:p>
        </p:txBody>
      </p:sp>
      <p:sp>
        <p:nvSpPr>
          <p:cNvPr id="14" name="Text Box 10">
            <a:extLst>
              <a:ext uri="{FF2B5EF4-FFF2-40B4-BE49-F238E27FC236}">
                <a16:creationId xmlns:a16="http://schemas.microsoft.com/office/drawing/2014/main" id="{BE816099-004F-416E-81DE-489C70BC18D0}"/>
              </a:ext>
            </a:extLst>
          </p:cNvPr>
          <p:cNvSpPr txBox="1">
            <a:spLocks noChangeArrowheads="1"/>
          </p:cNvSpPr>
          <p:nvPr/>
        </p:nvSpPr>
        <p:spPr bwMode="auto">
          <a:xfrm>
            <a:off x="4265487"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$762,393</a:t>
            </a:r>
          </a:p>
          <a:p>
            <a:pPr algn="ctr">
              <a:spcBef>
                <a:spcPct val="25000"/>
              </a:spcBef>
            </a:pPr>
            <a:r>
              <a:rPr lang="en-US" sz="3200" dirty="0">
                <a:latin typeface="Calibri" panose="020F0502020204030204" pitchFamily="34" charset="0"/>
                <a:cs typeface="Calibri" panose="020F0502020204030204" pitchFamily="34" charset="0"/>
              </a:rPr>
              <a:t>$387,708</a:t>
            </a:r>
          </a:p>
        </p:txBody>
      </p:sp>
      <p:sp>
        <p:nvSpPr>
          <p:cNvPr id="15" name="Text Box 11">
            <a:extLst>
              <a:ext uri="{FF2B5EF4-FFF2-40B4-BE49-F238E27FC236}">
                <a16:creationId xmlns:a16="http://schemas.microsoft.com/office/drawing/2014/main" id="{5132063A-A29A-4355-8A84-E5BB1A9E908D}"/>
              </a:ext>
            </a:extLst>
          </p:cNvPr>
          <p:cNvSpPr txBox="1">
            <a:spLocks noChangeArrowheads="1"/>
          </p:cNvSpPr>
          <p:nvPr/>
        </p:nvSpPr>
        <p:spPr bwMode="auto">
          <a:xfrm>
            <a:off x="3566746" y="4163913"/>
            <a:ext cx="51054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$762,393 - $387,708</a:t>
            </a:r>
          </a:p>
          <a:p>
            <a:pPr algn="ctr">
              <a:spcBef>
                <a:spcPct val="25000"/>
              </a:spcBef>
            </a:pPr>
            <a:r>
              <a:rPr lang="en-US" sz="3200" dirty="0">
                <a:latin typeface="Calibri" panose="020F0502020204030204" pitchFamily="34" charset="0"/>
                <a:cs typeface="Calibri" panose="020F0502020204030204" pitchFamily="34" charset="0"/>
              </a:rPr>
              <a:t>$387,708</a:t>
            </a:r>
          </a:p>
        </p:txBody>
      </p:sp>
      <p:sp>
        <p:nvSpPr>
          <p:cNvPr id="16" name="Line 15">
            <a:extLst>
              <a:ext uri="{FF2B5EF4-FFF2-40B4-BE49-F238E27FC236}">
                <a16:creationId xmlns:a16="http://schemas.microsoft.com/office/drawing/2014/main" id="{40382679-5029-4605-A17B-5BD98457254B}"/>
              </a:ext>
            </a:extLst>
          </p:cNvPr>
          <p:cNvSpPr>
            <a:spLocks noChangeShapeType="1"/>
          </p:cNvSpPr>
          <p:nvPr/>
        </p:nvSpPr>
        <p:spPr bwMode="auto">
          <a:xfrm>
            <a:off x="4112366" y="4763293"/>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17" name="Text Box 16">
            <a:extLst>
              <a:ext uri="{FF2B5EF4-FFF2-40B4-BE49-F238E27FC236}">
                <a16:creationId xmlns:a16="http://schemas.microsoft.com/office/drawing/2014/main" id="{7F7FCB4D-6DAB-442D-9321-C9F1B23AF9D1}"/>
              </a:ext>
            </a:extLst>
          </p:cNvPr>
          <p:cNvSpPr txBox="1">
            <a:spLocks noChangeArrowheads="1"/>
          </p:cNvSpPr>
          <p:nvPr/>
        </p:nvSpPr>
        <p:spPr bwMode="auto">
          <a:xfrm>
            <a:off x="8382715" y="4453343"/>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X 100 = </a:t>
            </a:r>
          </a:p>
        </p:txBody>
      </p:sp>
      <p:sp>
        <p:nvSpPr>
          <p:cNvPr id="2" name="Rectangle 1">
            <a:extLst>
              <a:ext uri="{FF2B5EF4-FFF2-40B4-BE49-F238E27FC236}">
                <a16:creationId xmlns:a16="http://schemas.microsoft.com/office/drawing/2014/main" id="{0F6EA038-7BC0-B54C-85C2-0AB8EFE67992}"/>
              </a:ext>
            </a:extLst>
          </p:cNvPr>
          <p:cNvSpPr/>
          <p:nvPr/>
        </p:nvSpPr>
        <p:spPr>
          <a:xfrm>
            <a:off x="8557846" y="2435731"/>
            <a:ext cx="389850" cy="584775"/>
          </a:xfrm>
          <a:prstGeom prst="rect">
            <a:avLst/>
          </a:prstGeom>
        </p:spPr>
        <p:txBody>
          <a:bodyPr wrap="none">
            <a:spAutoFit/>
          </a:bodyPr>
          <a:lstStyle/>
          <a:p>
            <a:r>
              <a:rPr lang="en-US" sz="3200" dirty="0">
                <a:latin typeface="Calibri" panose="020F0502020204030204" pitchFamily="34" charset="0"/>
                <a:cs typeface="Calibri" panose="020F0502020204030204" pitchFamily="34" charset="0"/>
              </a:rPr>
              <a:t>=</a:t>
            </a:r>
            <a:endParaRPr lang="en-US" sz="3200" dirty="0"/>
          </a:p>
        </p:txBody>
      </p:sp>
      <p:sp>
        <p:nvSpPr>
          <p:cNvPr id="12" name="Text Box 16">
            <a:extLst>
              <a:ext uri="{FF2B5EF4-FFF2-40B4-BE49-F238E27FC236}">
                <a16:creationId xmlns:a16="http://schemas.microsoft.com/office/drawing/2014/main" id="{AF4CCC08-D999-7A4D-8BFA-FE1E2EA8461C}"/>
              </a:ext>
            </a:extLst>
          </p:cNvPr>
          <p:cNvSpPr txBox="1">
            <a:spLocks noChangeArrowheads="1"/>
          </p:cNvSpPr>
          <p:nvPr/>
        </p:nvSpPr>
        <p:spPr bwMode="auto">
          <a:xfrm>
            <a:off x="8980826" y="2441068"/>
            <a:ext cx="925174" cy="579438"/>
          </a:xfrm>
          <a:prstGeom prst="rect">
            <a:avLst/>
          </a:prstGeom>
          <a:noFill/>
          <a:ln w="25400">
            <a:solidFill>
              <a:schemeClr val="accent6"/>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1.97</a:t>
            </a:r>
          </a:p>
        </p:txBody>
      </p:sp>
      <p:sp>
        <p:nvSpPr>
          <p:cNvPr id="13" name="Text Box 16">
            <a:extLst>
              <a:ext uri="{FF2B5EF4-FFF2-40B4-BE49-F238E27FC236}">
                <a16:creationId xmlns:a16="http://schemas.microsoft.com/office/drawing/2014/main" id="{1EF8F3D5-16C5-8341-8351-B83C2CB5CC98}"/>
              </a:ext>
            </a:extLst>
          </p:cNvPr>
          <p:cNvSpPr txBox="1">
            <a:spLocks noChangeArrowheads="1"/>
          </p:cNvSpPr>
          <p:nvPr/>
        </p:nvSpPr>
        <p:spPr bwMode="auto">
          <a:xfrm>
            <a:off x="9855697" y="4453343"/>
            <a:ext cx="925174" cy="579438"/>
          </a:xfrm>
          <a:prstGeom prst="rect">
            <a:avLst/>
          </a:prstGeom>
          <a:noFill/>
          <a:ln w="25400">
            <a:solidFill>
              <a:schemeClr val="accent6"/>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97%</a:t>
            </a:r>
          </a:p>
        </p:txBody>
      </p:sp>
      <p:sp>
        <p:nvSpPr>
          <p:cNvPr id="18" name="Slide Number Placeholder 1">
            <a:extLst>
              <a:ext uri="{FF2B5EF4-FFF2-40B4-BE49-F238E27FC236}">
                <a16:creationId xmlns:a16="http://schemas.microsoft.com/office/drawing/2014/main" id="{95E7FE98-C36A-A849-A5C9-8E42888F663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32</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8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356E52-54F4-405A-B28D-48ACF6EC24C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1" y="10"/>
            <a:ext cx="12191980" cy="6857991"/>
          </a:xfrm>
          <a:prstGeom prst="rect">
            <a:avLst/>
          </a:prstGeom>
        </p:spPr>
      </p:pic>
      <p:sp>
        <p:nvSpPr>
          <p:cNvPr id="6" name="Google Shape;421;p36">
            <a:extLst>
              <a:ext uri="{FF2B5EF4-FFF2-40B4-BE49-F238E27FC236}">
                <a16:creationId xmlns:a16="http://schemas.microsoft.com/office/drawing/2014/main" id="{384FB26F-2168-3444-A7BE-D09B172532DD}"/>
              </a:ext>
            </a:extLst>
          </p:cNvPr>
          <p:cNvSpPr txBox="1">
            <a:spLocks/>
          </p:cNvSpPr>
          <p:nvPr/>
        </p:nvSpPr>
        <p:spPr>
          <a:xfrm>
            <a:off x="1234279" y="4038600"/>
            <a:ext cx="9723441" cy="1546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chemeClr val="dk1"/>
              </a:buClr>
              <a:buSzPts val="3600"/>
              <a:buFont typeface="Poppins"/>
              <a:buNone/>
              <a:defRPr sz="3600" b="1" i="0" u="none" strike="noStrike" cap="none">
                <a:solidFill>
                  <a:schemeClr val="dk1"/>
                </a:solidFill>
                <a:latin typeface="Poppins"/>
                <a:ea typeface="Poppins"/>
                <a:cs typeface="Poppins"/>
                <a:sym typeface="Poppins"/>
              </a:defRPr>
            </a:lvl9pPr>
          </a:lstStyle>
          <a:p>
            <a:pPr algn="ctr"/>
            <a:r>
              <a:rPr lang="en-US" sz="4400" dirty="0">
                <a:solidFill>
                  <a:schemeClr val="bg1"/>
                </a:solidFill>
                <a:latin typeface="+mj-lt"/>
              </a:rPr>
              <a:t>Executives and chief financial officers need ROI data for major programs.</a:t>
            </a:r>
          </a:p>
        </p:txBody>
      </p:sp>
      <p:sp>
        <p:nvSpPr>
          <p:cNvPr id="7" name="Slide Number Placeholder 1">
            <a:extLst>
              <a:ext uri="{FF2B5EF4-FFF2-40B4-BE49-F238E27FC236}">
                <a16:creationId xmlns:a16="http://schemas.microsoft.com/office/drawing/2014/main" id="{63160313-AAFE-AA45-91CA-16BE7EC69E52}"/>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33</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491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1EFF58-721E-4647-A407-4176877876AC}"/>
              </a:ext>
            </a:extLst>
          </p:cNvPr>
          <p:cNvSpPr>
            <a:spLocks noGrp="1"/>
          </p:cNvSpPr>
          <p:nvPr>
            <p:ph type="sldNum" sz="quarter" idx="12"/>
          </p:nvPr>
        </p:nvSpPr>
        <p:spPr/>
        <p:txBody>
          <a:bodyPr/>
          <a:lstStyle/>
          <a:p>
            <a:fld id="{5A007396-4EF8-4446-A4A3-FA7862915E1A}" type="slidenum">
              <a:rPr lang="en-US" smtClean="0"/>
              <a:t>34</a:t>
            </a:fld>
            <a:endParaRPr lang="en-US" dirty="0"/>
          </a:p>
        </p:txBody>
      </p:sp>
      <p:pic>
        <p:nvPicPr>
          <p:cNvPr id="4" name="Picture 3">
            <a:extLst>
              <a:ext uri="{FF2B5EF4-FFF2-40B4-BE49-F238E27FC236}">
                <a16:creationId xmlns:a16="http://schemas.microsoft.com/office/drawing/2014/main" id="{F0FF498B-C59E-4C46-8F6A-6C200C08EF5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1">
            <a:extLst>
              <a:ext uri="{FF2B5EF4-FFF2-40B4-BE49-F238E27FC236}">
                <a16:creationId xmlns:a16="http://schemas.microsoft.com/office/drawing/2014/main" id="{4EE8ED1B-2B49-F946-B09B-E20810CECF4D}"/>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34</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25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762500" y="762000"/>
            <a:ext cx="6629400" cy="2339102"/>
          </a:xfrm>
          <a:prstGeom prst="rect">
            <a:avLst/>
          </a:prstGeom>
          <a:noFill/>
        </p:spPr>
        <p:txBody>
          <a:bodyPr wrap="square">
            <a:spAutoFit/>
          </a:bodyPr>
          <a:lstStyle/>
          <a:p>
            <a:pPr algn="ctr">
              <a:defRPr/>
            </a:pPr>
            <a:r>
              <a:rPr lang="en-US" sz="44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Optimize Results</a:t>
            </a:r>
          </a:p>
          <a:p>
            <a:pPr algn="ctr">
              <a:defRPr/>
            </a:pPr>
            <a:r>
              <a:rPr lang="en-US" sz="28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Use Black Box Thinking to Increase Funding</a:t>
            </a:r>
          </a:p>
          <a:p>
            <a:pPr algn="ctr">
              <a:defRPr/>
            </a:pPr>
            <a:endParaRPr lang="en-US"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2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8 </a:t>
            </a:r>
            <a:br>
              <a:rPr lang="en-US" sz="2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28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new competitive logic of business strategy</a:t>
            </a:r>
          </a:p>
        </p:txBody>
      </p:sp>
      <p:sp>
        <p:nvSpPr>
          <p:cNvPr id="3" name="Slide Number Placeholder 1">
            <a:extLst>
              <a:ext uri="{FF2B5EF4-FFF2-40B4-BE49-F238E27FC236}">
                <a16:creationId xmlns:a16="http://schemas.microsoft.com/office/drawing/2014/main" id="{3A4317F3-A5FF-E647-8491-12F24ECD05A1}"/>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35</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4536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صورة ذات صلة">
            <a:extLst>
              <a:ext uri="{FF2B5EF4-FFF2-40B4-BE49-F238E27FC236}">
                <a16:creationId xmlns:a16="http://schemas.microsoft.com/office/drawing/2014/main" id="{2340855D-4A1C-3A41-A13C-2067022E7BF1}"/>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flipH="1">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7A8778CA-AAD0-4141-87B0-B5C5665C7A2E}"/>
              </a:ext>
            </a:extLst>
          </p:cNvPr>
          <p:cNvSpPr txBox="1">
            <a:spLocks/>
          </p:cNvSpPr>
          <p:nvPr/>
        </p:nvSpPr>
        <p:spPr>
          <a:xfrm>
            <a:off x="625862" y="554332"/>
            <a:ext cx="6619811" cy="1344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b="1" dirty="0"/>
              <a:t>The Payoff</a:t>
            </a:r>
          </a:p>
        </p:txBody>
      </p:sp>
      <p:sp>
        <p:nvSpPr>
          <p:cNvPr id="6" name="Content Placeholder 2">
            <a:extLst>
              <a:ext uri="{FF2B5EF4-FFF2-40B4-BE49-F238E27FC236}">
                <a16:creationId xmlns:a16="http://schemas.microsoft.com/office/drawing/2014/main" id="{2B9626A5-FB79-4CFA-AD49-7E26B79C4AE5}"/>
              </a:ext>
            </a:extLst>
          </p:cNvPr>
          <p:cNvSpPr txBox="1">
            <a:spLocks/>
          </p:cNvSpPr>
          <p:nvPr/>
        </p:nvSpPr>
        <p:spPr>
          <a:xfrm>
            <a:off x="465495" y="1303020"/>
            <a:ext cx="6940547" cy="483869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Justify/defend budgets.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Align projects to business needs.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Show contributions of selected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Earn respect of senior management/administrators.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Build staff morale.</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Improve support for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Enhance design and implementation processes.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Identify inefficient projects that need to be redesigned or eliminated.</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Identify successful projects that can be implemented in other areas.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Earn a “seat at the table”.</a:t>
            </a:r>
          </a:p>
        </p:txBody>
      </p:sp>
      <p:sp>
        <p:nvSpPr>
          <p:cNvPr id="9" name="Slide Number Placeholder 1">
            <a:extLst>
              <a:ext uri="{FF2B5EF4-FFF2-40B4-BE49-F238E27FC236}">
                <a16:creationId xmlns:a16="http://schemas.microsoft.com/office/drawing/2014/main" id="{3FCA67AE-A633-514A-A129-0D12EDF61DD2}"/>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36</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95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165599" y="412929"/>
            <a:ext cx="7414968" cy="1143000"/>
          </a:xfrm>
          <a:prstGeom prst="rect">
            <a:avLst/>
          </a:prstGeom>
          <a:no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400" b="1" dirty="0">
                <a:latin typeface="+mj-lt"/>
              </a:rPr>
              <a:t>Be Proactive</a:t>
            </a:r>
          </a:p>
        </p:txBody>
      </p:sp>
      <p:sp>
        <p:nvSpPr>
          <p:cNvPr id="6" name="Rectangle 3"/>
          <p:cNvSpPr>
            <a:spLocks noChangeArrowheads="1"/>
          </p:cNvSpPr>
          <p:nvPr/>
        </p:nvSpPr>
        <p:spPr bwMode="auto">
          <a:xfrm>
            <a:off x="4165599" y="1710252"/>
            <a:ext cx="7414968" cy="3657601"/>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35000"/>
              </a:spcBef>
              <a:spcAft>
                <a:spcPct val="0"/>
              </a:spcAft>
              <a:buClrTx/>
              <a:buSzTx/>
              <a:buFontTx/>
              <a:buNone/>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Remember, when it comes to delivering results:</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Hope is not a strategy.</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Luck is not a factor.</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Doing nothing is not an option.</a:t>
            </a:r>
          </a:p>
        </p:txBody>
      </p:sp>
      <p:sp>
        <p:nvSpPr>
          <p:cNvPr id="2" name="Rectangle 1">
            <a:extLst>
              <a:ext uri="{FF2B5EF4-FFF2-40B4-BE49-F238E27FC236}">
                <a16:creationId xmlns:a16="http://schemas.microsoft.com/office/drawing/2014/main" id="{708A9A68-69DC-45A6-8FF9-7BAEDB0A9EA8}"/>
              </a:ext>
            </a:extLst>
          </p:cNvPr>
          <p:cNvSpPr/>
          <p:nvPr/>
        </p:nvSpPr>
        <p:spPr>
          <a:xfrm>
            <a:off x="5715000" y="4829244"/>
            <a:ext cx="5482140" cy="1077218"/>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Change is inevitable. </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             Progress is optional.</a:t>
            </a:r>
          </a:p>
        </p:txBody>
      </p:sp>
      <p:pic>
        <p:nvPicPr>
          <p:cNvPr id="11" name="Picture 10" descr="A picture containing outdoor, black, standing, white&#10;&#10;Description automatically generated">
            <a:extLst>
              <a:ext uri="{FF2B5EF4-FFF2-40B4-BE49-F238E27FC236}">
                <a16:creationId xmlns:a16="http://schemas.microsoft.com/office/drawing/2014/main" id="{2AE2950D-A38A-4C49-A62F-A9437523168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3949699" cy="6858000"/>
          </a:xfrm>
          <a:prstGeom prst="rect">
            <a:avLst/>
          </a:prstGeom>
        </p:spPr>
      </p:pic>
      <p:sp>
        <p:nvSpPr>
          <p:cNvPr id="7" name="Slide Number Placeholder 1">
            <a:extLst>
              <a:ext uri="{FF2B5EF4-FFF2-40B4-BE49-F238E27FC236}">
                <a16:creationId xmlns:a16="http://schemas.microsoft.com/office/drawing/2014/main" id="{76AA1C92-891A-2743-8D82-C2D45F0311F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37</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3710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3BFD3D7-1FF3-924F-A66B-F0CA7BE1F3A5}"/>
              </a:ext>
            </a:extLst>
          </p:cNvPr>
          <p:cNvPicPr>
            <a:picLocks noChangeAspect="1"/>
          </p:cNvPicPr>
          <p:nvPr/>
        </p:nvPicPr>
        <p:blipFill rotWithShape="1">
          <a:blip r:embed="rId2">
            <a:alphaModFix amt="50000"/>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5" name="Title 1">
            <a:extLst>
              <a:ext uri="{FF2B5EF4-FFF2-40B4-BE49-F238E27FC236}">
                <a16:creationId xmlns:a16="http://schemas.microsoft.com/office/drawing/2014/main" id="{821B653D-5F1B-0040-AAC9-6A8C5CDA43E4}"/>
              </a:ext>
            </a:extLst>
          </p:cNvPr>
          <p:cNvSpPr txBox="1">
            <a:spLocks/>
          </p:cNvSpPr>
          <p:nvPr/>
        </p:nvSpPr>
        <p:spPr>
          <a:xfrm>
            <a:off x="468196" y="241144"/>
            <a:ext cx="11255607" cy="3202801"/>
          </a:xfrm>
          <a:prstGeom prst="rect">
            <a:avLst/>
          </a:prstGeom>
          <a:solidFill>
            <a:schemeClr val="bg1">
              <a:alpha val="69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b="1" dirty="0"/>
              <a:t>Congratulations! </a:t>
            </a:r>
          </a:p>
          <a:p>
            <a:pPr algn="ctr">
              <a:lnSpc>
                <a:spcPct val="100000"/>
              </a:lnSpc>
            </a:pPr>
            <a:r>
              <a:rPr lang="en-US" sz="3600" b="1" dirty="0"/>
              <a:t>Winners can choose a digital copy of one of these books.</a:t>
            </a:r>
          </a:p>
          <a:p>
            <a:pPr algn="ctr">
              <a:lnSpc>
                <a:spcPct val="100000"/>
              </a:lnSpc>
            </a:pPr>
            <a:endParaRPr lang="en-US" sz="2400" dirty="0"/>
          </a:p>
          <a:p>
            <a:pPr marL="342900" indent="-342900">
              <a:lnSpc>
                <a:spcPct val="100000"/>
              </a:lnSpc>
              <a:buFont typeface="Arial" panose="020B0604020202020204" pitchFamily="34" charset="0"/>
              <a:buChar char="•"/>
            </a:pPr>
            <a:r>
              <a:rPr lang="en-US" sz="2000" i="1" dirty="0">
                <a:latin typeface="Calibri" panose="020F0502020204030204" pitchFamily="34" charset="0"/>
                <a:cs typeface="Calibri" panose="020F0502020204030204" pitchFamily="34" charset="0"/>
              </a:rPr>
              <a:t>Proving the Value of Soft Skills: Measuring Impact and Calculating ROI</a:t>
            </a:r>
            <a:endParaRPr lang="en-US" sz="2000" dirty="0">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000" i="1" dirty="0">
                <a:latin typeface="Calibri" panose="020F0502020204030204" pitchFamily="34" charset="0"/>
                <a:cs typeface="Calibri" panose="020F0502020204030204" pitchFamily="34" charset="0"/>
              </a:rPr>
              <a:t>ROI Basics, 2nd Edition</a:t>
            </a:r>
            <a:endParaRPr lang="en-US" sz="2000" dirty="0">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000" i="1" dirty="0">
                <a:latin typeface="Calibri" panose="020F0502020204030204" pitchFamily="34" charset="0"/>
                <a:cs typeface="Calibri" panose="020F0502020204030204" pitchFamily="34" charset="0"/>
              </a:rPr>
              <a:t>The Business Case for Learning</a:t>
            </a:r>
            <a:r>
              <a:rPr lang="en-US" sz="2000" dirty="0">
                <a:latin typeface="Calibri" panose="020F0502020204030204" pitchFamily="34" charset="0"/>
                <a:cs typeface="Calibri" panose="020F0502020204030204" pitchFamily="34" charset="0"/>
              </a:rPr>
              <a:t> </a:t>
            </a:r>
          </a:p>
          <a:p>
            <a:pPr marL="342900" indent="-342900">
              <a:lnSpc>
                <a:spcPct val="100000"/>
              </a:lnSpc>
              <a:buFont typeface="Arial" panose="020B0604020202020204" pitchFamily="34" charset="0"/>
              <a:buChar char="•"/>
            </a:pPr>
            <a:r>
              <a:rPr lang="en-US" sz="2000" i="1" dirty="0">
                <a:latin typeface="Calibri" panose="020F0502020204030204" pitchFamily="34" charset="0"/>
                <a:cs typeface="Calibri" panose="020F0502020204030204" pitchFamily="34" charset="0"/>
              </a:rPr>
              <a:t>The Bottomline on ROI, Third Edition</a:t>
            </a:r>
            <a:endParaRPr lang="en-US" sz="2000" dirty="0">
              <a:latin typeface="Calibri" panose="020F0502020204030204" pitchFamily="34" charset="0"/>
              <a:cs typeface="Calibri" panose="020F0502020204030204" pitchFamily="34" charset="0"/>
            </a:endParaRPr>
          </a:p>
        </p:txBody>
      </p:sp>
      <p:pic>
        <p:nvPicPr>
          <p:cNvPr id="31" name="Picture 30" descr="A picture containing drawing&#10;&#10;Description automatically generated">
            <a:extLst>
              <a:ext uri="{FF2B5EF4-FFF2-40B4-BE49-F238E27FC236}">
                <a16:creationId xmlns:a16="http://schemas.microsoft.com/office/drawing/2014/main" id="{7810B261-39BB-2F49-A0F2-E083E73EE9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4800" y="6172955"/>
            <a:ext cx="2895600" cy="415413"/>
          </a:xfrm>
          <a:prstGeom prst="rect">
            <a:avLst/>
          </a:prstGeom>
        </p:spPr>
      </p:pic>
      <p:pic>
        <p:nvPicPr>
          <p:cNvPr id="7" name="Picture 6">
            <a:extLst>
              <a:ext uri="{FF2B5EF4-FFF2-40B4-BE49-F238E27FC236}">
                <a16:creationId xmlns:a16="http://schemas.microsoft.com/office/drawing/2014/main" id="{05AAD834-43EA-3F4B-88BB-3FEE7DF2A691}"/>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411386" y="3739679"/>
            <a:ext cx="1411816" cy="2202395"/>
          </a:xfrm>
          <a:prstGeom prst="rect">
            <a:avLst/>
          </a:prstGeom>
          <a:effectLst>
            <a:outerShdw blurRad="50800" dist="38100" dir="2700000" sx="102000" sy="102000" algn="tl" rotWithShape="0">
              <a:prstClr val="black">
                <a:alpha val="40000"/>
              </a:prstClr>
            </a:outerShdw>
          </a:effectLst>
        </p:spPr>
      </p:pic>
      <p:pic>
        <p:nvPicPr>
          <p:cNvPr id="8" name="Picture 7">
            <a:extLst>
              <a:ext uri="{FF2B5EF4-FFF2-40B4-BE49-F238E27FC236}">
                <a16:creationId xmlns:a16="http://schemas.microsoft.com/office/drawing/2014/main" id="{92C63994-D5BC-5E42-AD76-DE4E4E2656E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442701" y="3764884"/>
            <a:ext cx="1418059" cy="2145270"/>
          </a:xfrm>
          <a:prstGeom prst="rect">
            <a:avLst/>
          </a:prstGeom>
          <a:effectLst>
            <a:outerShdw blurRad="50800" dist="38100" dir="2700000" sx="102000" sy="102000" algn="tl" rotWithShape="0">
              <a:prstClr val="black">
                <a:alpha val="40000"/>
              </a:prstClr>
            </a:outerShdw>
          </a:effectLst>
        </p:spPr>
      </p:pic>
      <p:pic>
        <p:nvPicPr>
          <p:cNvPr id="28" name="Picture 27">
            <a:extLst>
              <a:ext uri="{FF2B5EF4-FFF2-40B4-BE49-F238E27FC236}">
                <a16:creationId xmlns:a16="http://schemas.microsoft.com/office/drawing/2014/main" id="{4B686580-D44A-964F-ABAE-5619BFD0FC0A}"/>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2324099" y="3736322"/>
            <a:ext cx="1411816" cy="2202395"/>
          </a:xfrm>
          <a:prstGeom prst="rect">
            <a:avLst/>
          </a:prstGeom>
          <a:effectLst>
            <a:outerShdw blurRad="50800" dist="38100" dir="2700000" sx="102000" sy="102000" algn="tl" rotWithShape="0">
              <a:prstClr val="black">
                <a:alpha val="40000"/>
              </a:prstClr>
            </a:outerShdw>
          </a:effectLst>
        </p:spPr>
      </p:pic>
      <p:pic>
        <p:nvPicPr>
          <p:cNvPr id="6" name="Picture 5">
            <a:extLst>
              <a:ext uri="{FF2B5EF4-FFF2-40B4-BE49-F238E27FC236}">
                <a16:creationId xmlns:a16="http://schemas.microsoft.com/office/drawing/2014/main" id="{FF2C4BA9-2456-8241-8C24-12A5DF61E92B}"/>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4368799" y="3736322"/>
            <a:ext cx="1411816" cy="2202395"/>
          </a:xfrm>
          <a:prstGeom prst="rect">
            <a:avLst/>
          </a:prstGeom>
          <a:effectLst>
            <a:outerShdw blurRad="50800" dist="38100" dir="2700000" sx="102000" sy="102000" algn="tl" rotWithShape="0">
              <a:prstClr val="black">
                <a:alpha val="40000"/>
              </a:prstClr>
            </a:outerShdw>
          </a:effectLst>
        </p:spPr>
      </p:pic>
      <p:sp>
        <p:nvSpPr>
          <p:cNvPr id="9" name="Slide Number Placeholder 1">
            <a:extLst>
              <a:ext uri="{FF2B5EF4-FFF2-40B4-BE49-F238E27FC236}">
                <a16:creationId xmlns:a16="http://schemas.microsoft.com/office/drawing/2014/main" id="{21E8D265-2139-C645-8DCC-663DDEAF2108}"/>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38</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975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earing a suit and tie&#10;&#10;Description automatically generated">
            <a:extLst>
              <a:ext uri="{FF2B5EF4-FFF2-40B4-BE49-F238E27FC236}">
                <a16:creationId xmlns:a16="http://schemas.microsoft.com/office/drawing/2014/main" id="{0BC7CA76-7359-4A40-98F4-8B3E7F90D487}"/>
              </a:ext>
            </a:extLst>
          </p:cNvPr>
          <p:cNvPicPr>
            <a:picLocks noChangeAspect="1"/>
          </p:cNvPicPr>
          <p:nvPr/>
        </p:nvPicPr>
        <p:blipFill rotWithShape="1">
          <a:blip r:embed="rId3">
            <a:extLst>
              <a:ext uri="{28A0092B-C50C-407E-A947-70E740481C1C}">
                <a14:useLocalDpi xmlns:a14="http://schemas.microsoft.com/office/drawing/2010/main"/>
              </a:ext>
            </a:extLst>
          </a:blip>
          <a:srcRect r="-171"/>
          <a:stretch/>
        </p:blipFill>
        <p:spPr>
          <a:xfrm>
            <a:off x="20" y="11"/>
            <a:ext cx="12191980" cy="31241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2" name="Title 1">
            <a:extLst>
              <a:ext uri="{FF2B5EF4-FFF2-40B4-BE49-F238E27FC236}">
                <a16:creationId xmlns:a16="http://schemas.microsoft.com/office/drawing/2014/main" id="{E1B28D91-DF30-074E-9250-5B23B039B3EA}"/>
              </a:ext>
            </a:extLst>
          </p:cNvPr>
          <p:cNvSpPr txBox="1">
            <a:spLocks/>
          </p:cNvSpPr>
          <p:nvPr/>
        </p:nvSpPr>
        <p:spPr>
          <a:xfrm>
            <a:off x="3276600" y="3410259"/>
            <a:ext cx="8305800" cy="6678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2400" b="1" dirty="0">
                <a:solidFill>
                  <a:srgbClr val="000000"/>
                </a:solidFill>
                <a:latin typeface="Calibri" panose="020F0502020204030204" pitchFamily="34" charset="0"/>
                <a:cs typeface="Calibri" panose="020F0502020204030204" pitchFamily="34" charset="0"/>
              </a:rPr>
              <a:t>Click the link below to access resources from today’s session</a:t>
            </a:r>
            <a:r>
              <a:rPr lang="en-US" sz="2400" b="1" i="1" dirty="0">
                <a:solidFill>
                  <a:prstClr val="black"/>
                </a:solidFill>
                <a:latin typeface="Calibri" panose="020F0502020204030204" pitchFamily="34" charset="0"/>
                <a:cs typeface="Calibri" panose="020F0502020204030204" pitchFamily="34" charset="0"/>
              </a:rPr>
              <a:t>.</a:t>
            </a:r>
            <a:endParaRPr lang="en-US" sz="2400" b="1" i="1" dirty="0">
              <a:solidFill>
                <a:srgbClr val="000000"/>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4C498652-BAF4-FF4D-AB0D-B0850D461FA9}"/>
              </a:ext>
            </a:extLst>
          </p:cNvPr>
          <p:cNvSpPr/>
          <p:nvPr/>
        </p:nvSpPr>
        <p:spPr>
          <a:xfrm>
            <a:off x="4876800" y="4228980"/>
            <a:ext cx="6477000" cy="461665"/>
          </a:xfrm>
          <a:prstGeom prst="rect">
            <a:avLst/>
          </a:prstGeom>
        </p:spPr>
        <p:txBody>
          <a:bodyPr wrap="square">
            <a:spAutoFit/>
          </a:bodyPr>
          <a:lstStyle/>
          <a:p>
            <a:pPr algn="ctr"/>
            <a:r>
              <a:rPr lang="en-US" sz="2400" dirty="0">
                <a:latin typeface="Calibri" panose="020F0502020204030204" pitchFamily="34" charset="0"/>
                <a:cs typeface="Calibri" panose="020F0502020204030204" pitchFamily="34" charset="0"/>
                <a:hlinkClick r:id="rId4"/>
              </a:rPr>
              <a:t>https://</a:t>
            </a:r>
            <a:r>
              <a:rPr lang="en-US" sz="2400" dirty="0" err="1">
                <a:latin typeface="Calibri" panose="020F0502020204030204" pitchFamily="34" charset="0"/>
                <a:cs typeface="Calibri" panose="020F0502020204030204" pitchFamily="34" charset="0"/>
                <a:hlinkClick r:id="rId4"/>
              </a:rPr>
              <a:t>roiinstitute.net</a:t>
            </a:r>
            <a:r>
              <a:rPr lang="en-US" sz="2400" dirty="0">
                <a:latin typeface="Calibri" panose="020F0502020204030204" pitchFamily="34" charset="0"/>
                <a:cs typeface="Calibri" panose="020F0502020204030204" pitchFamily="34" charset="0"/>
                <a:hlinkClick r:id="rId4"/>
              </a:rPr>
              <a:t>/</a:t>
            </a:r>
            <a:r>
              <a:rPr lang="en-US" sz="2400" dirty="0" err="1">
                <a:latin typeface="Calibri" panose="020F0502020204030204" pitchFamily="34" charset="0"/>
                <a:cs typeface="Calibri" panose="020F0502020204030204" pitchFamily="34" charset="0"/>
                <a:hlinkClick r:id="rId4"/>
              </a:rPr>
              <a:t>talsuccess</a:t>
            </a:r>
            <a:r>
              <a:rPr lang="en-US" sz="2400" dirty="0">
                <a:latin typeface="Calibri" panose="020F0502020204030204" pitchFamily="34" charset="0"/>
                <a:cs typeface="Calibri" panose="020F0502020204030204" pitchFamily="34" charset="0"/>
                <a:hlinkClick r:id="rId4"/>
              </a:rPr>
              <a:t>-</a:t>
            </a:r>
            <a:r>
              <a:rPr lang="en-US" sz="2400" dirty="0" err="1">
                <a:latin typeface="Calibri" panose="020F0502020204030204" pitchFamily="34" charset="0"/>
                <a:cs typeface="Calibri" panose="020F0502020204030204" pitchFamily="34" charset="0"/>
                <a:hlinkClick r:id="rId4"/>
              </a:rPr>
              <a:t>roi</a:t>
            </a:r>
            <a:r>
              <a:rPr lang="en-US" sz="2400" dirty="0">
                <a:latin typeface="Calibri" panose="020F0502020204030204" pitchFamily="34" charset="0"/>
                <a:cs typeface="Calibri" panose="020F0502020204030204" pitchFamily="34" charset="0"/>
                <a:hlinkClick r:id="rId4"/>
              </a:rPr>
              <a:t>-training/</a:t>
            </a:r>
            <a:endParaRPr lang="en-US" sz="2400" dirty="0">
              <a:highlight>
                <a:srgbClr val="FFFF00"/>
              </a:highlight>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90878704-0A85-A747-BDC3-2C3EE736D9B6}"/>
              </a:ext>
            </a:extLst>
          </p:cNvPr>
          <p:cNvGrpSpPr/>
          <p:nvPr/>
        </p:nvGrpSpPr>
        <p:grpSpPr>
          <a:xfrm>
            <a:off x="609600" y="3254725"/>
            <a:ext cx="4960573" cy="3397057"/>
            <a:chOff x="393078" y="3036152"/>
            <a:chExt cx="4960573" cy="3397057"/>
          </a:xfrm>
        </p:grpSpPr>
        <p:pic>
          <p:nvPicPr>
            <p:cNvPr id="11" name="Picture 10">
              <a:extLst>
                <a:ext uri="{FF2B5EF4-FFF2-40B4-BE49-F238E27FC236}">
                  <a16:creationId xmlns:a16="http://schemas.microsoft.com/office/drawing/2014/main" id="{EA98E0DF-8F77-8A49-8DFA-8EFCFE3C1A4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3078" y="3036152"/>
              <a:ext cx="1512337" cy="2084522"/>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3AE8822A-C8F6-9B47-B083-916B6C63FA2E}"/>
                </a:ext>
              </a:extLst>
            </p:cNvPr>
            <p:cNvGrpSpPr/>
            <p:nvPr/>
          </p:nvGrpSpPr>
          <p:grpSpPr>
            <a:xfrm>
              <a:off x="914400" y="3352800"/>
              <a:ext cx="4439251" cy="3080409"/>
              <a:chOff x="654522" y="3262106"/>
              <a:chExt cx="5191531" cy="3389309"/>
            </a:xfrm>
          </p:grpSpPr>
          <p:pic>
            <p:nvPicPr>
              <p:cNvPr id="14" name="Picture 13">
                <a:extLst>
                  <a:ext uri="{FF2B5EF4-FFF2-40B4-BE49-F238E27FC236}">
                    <a16:creationId xmlns:a16="http://schemas.microsoft.com/office/drawing/2014/main" id="{F620B614-BA2F-6B4B-AA22-D12C6D7CAA9F}"/>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654522" y="3262106"/>
                <a:ext cx="1849292" cy="2419251"/>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C1E7D35-35D4-624B-8F68-34CD9A1A16F6}"/>
                  </a:ext>
                </a:extLst>
              </p:cNvPr>
              <p:cNvPicPr>
                <a:picLocks noChangeAspect="1"/>
              </p:cNvPicPr>
              <p:nvPr/>
            </p:nvPicPr>
            <p:blipFill>
              <a:blip r:embed="rId7">
                <a:extLst>
                  <a:ext uri="{28A0092B-C50C-407E-A947-70E740481C1C}">
                    <a14:useLocalDpi xmlns:a14="http://schemas.microsoft.com/office/drawing/2010/main"/>
                  </a:ext>
                </a:extLst>
              </a:blip>
              <a:srcRect/>
              <a:stretch/>
            </p:blipFill>
            <p:spPr>
              <a:xfrm>
                <a:off x="1740793" y="3894816"/>
                <a:ext cx="1863866" cy="2431130"/>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E3BBEF3-9238-4449-8193-CDA41F59426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805803" y="4944390"/>
                <a:ext cx="3040250" cy="1707025"/>
              </a:xfrm>
              <a:prstGeom prst="rect">
                <a:avLst/>
              </a:prstGeom>
              <a:ln>
                <a:solidFill>
                  <a:schemeClr val="bg1">
                    <a:lumMod val="95000"/>
                  </a:schemeClr>
                </a:solidFill>
              </a:ln>
              <a:effectLst>
                <a:outerShdw blurRad="50800" dist="38100" dir="2700000" algn="tl" rotWithShape="0">
                  <a:prstClr val="black">
                    <a:alpha val="40000"/>
                  </a:prstClr>
                </a:outerShdw>
              </a:effectLst>
            </p:spPr>
          </p:pic>
        </p:grpSp>
      </p:grpSp>
    </p:spTree>
    <p:extLst>
      <p:ext uri="{BB962C8B-B14F-4D97-AF65-F5344CB8AC3E}">
        <p14:creationId xmlns:p14="http://schemas.microsoft.com/office/powerpoint/2010/main" val="2253287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FB3EE57-3E1C-D044-B3F3-3BCA207D83C4}"/>
              </a:ext>
            </a:extLst>
          </p:cNvPr>
          <p:cNvSpPr txBox="1"/>
          <p:nvPr/>
        </p:nvSpPr>
        <p:spPr>
          <a:xfrm>
            <a:off x="5000120" y="85452"/>
            <a:ext cx="6470987" cy="2038912"/>
          </a:xfrm>
          <a:prstGeom prst="rect">
            <a:avLst/>
          </a:prstGeom>
        </p:spPr>
        <p:txBody>
          <a:bodyPr vert="horz" lIns="91440" tIns="45720" rIns="91440" bIns="45720" rtlCol="0" anchor="ctr">
            <a:noAutofit/>
          </a:bodyPr>
          <a:lstStyle/>
          <a:p>
            <a:pPr marL="0" marR="0" lvl="0" indent="0" algn="ctr" eaLnBrk="1" fontAlgn="base" hangingPunct="1">
              <a:lnSpc>
                <a:spcPct val="120000"/>
              </a:lnSpc>
              <a:spcAft>
                <a:spcPts val="600"/>
              </a:spcAft>
              <a:buClrTx/>
              <a:buSzTx/>
              <a:tabLst/>
              <a:defRPr/>
            </a:pPr>
            <a:r>
              <a:rPr lang="en-US" sz="4400" b="1" dirty="0">
                <a:latin typeface="+mj-lt"/>
                <a:cs typeface="Calibri" panose="020F0502020204030204" pitchFamily="34" charset="0"/>
              </a:rPr>
              <a:t>Why Are You Interested in Measuring ROI Now?</a:t>
            </a:r>
          </a:p>
        </p:txBody>
      </p:sp>
      <p:sp>
        <p:nvSpPr>
          <p:cNvPr id="2" name="Rectangle 1">
            <a:extLst>
              <a:ext uri="{FF2B5EF4-FFF2-40B4-BE49-F238E27FC236}">
                <a16:creationId xmlns:a16="http://schemas.microsoft.com/office/drawing/2014/main" id="{2A1AFBCB-AC07-E442-84EF-5EA668872885}"/>
              </a:ext>
            </a:extLst>
          </p:cNvPr>
          <p:cNvSpPr/>
          <p:nvPr/>
        </p:nvSpPr>
        <p:spPr>
          <a:xfrm>
            <a:off x="4419601" y="2209806"/>
            <a:ext cx="7132320" cy="3047989"/>
          </a:xfrm>
          <a:prstGeom prst="rect">
            <a:avLst/>
          </a:prstGeom>
        </p:spPr>
        <p:txBody>
          <a:bodyPr vert="horz" lIns="91440" tIns="45720" rIns="91440" bIns="45720" rtlCol="0" anchor="ctr">
            <a:normAutofit/>
          </a:bodyPr>
          <a:lstStyle/>
          <a:p>
            <a:pPr marL="800100" marR="0" lvl="0" indent="-342900" eaLnBrk="1" hangingPunct="1">
              <a:spcBef>
                <a:spcPts val="0"/>
              </a:spcBef>
              <a:spcAft>
                <a:spcPts val="600"/>
              </a:spcAft>
              <a:buFont typeface="Wingdings" pitchFamily="2" charset="2"/>
              <a:buChar char="q"/>
            </a:pPr>
            <a:r>
              <a:rPr lang="en-US" sz="2000" dirty="0">
                <a:latin typeface="+mn-lt"/>
                <a:ea typeface="+mn-ea"/>
              </a:rPr>
              <a:t>Top executives are requiring this. I must pursue it. </a:t>
            </a:r>
          </a:p>
          <a:p>
            <a:pPr marL="800100" marR="0" lvl="0" indent="-342900" eaLnBrk="1" hangingPunct="1">
              <a:spcBef>
                <a:spcPts val="0"/>
              </a:spcBef>
              <a:spcAft>
                <a:spcPts val="600"/>
              </a:spcAft>
              <a:buFont typeface="Wingdings" pitchFamily="2" charset="2"/>
              <a:buChar char="q"/>
            </a:pPr>
            <a:r>
              <a:rPr lang="en-US" sz="2000" dirty="0">
                <a:latin typeface="+mn-lt"/>
                <a:ea typeface="+mn-ea"/>
              </a:rPr>
              <a:t>I have pressure to justify my budget. I need to pursue this. </a:t>
            </a:r>
          </a:p>
          <a:p>
            <a:pPr marL="800100" marR="0" lvl="0" indent="-342900" eaLnBrk="1" hangingPunct="1">
              <a:spcBef>
                <a:spcPts val="0"/>
              </a:spcBef>
              <a:spcAft>
                <a:spcPts val="600"/>
              </a:spcAft>
              <a:buFont typeface="Wingdings" pitchFamily="2" charset="2"/>
              <a:buChar char="q"/>
            </a:pPr>
            <a:r>
              <a:rPr lang="en-US" sz="2000" dirty="0">
                <a:latin typeface="+mn-lt"/>
                <a:ea typeface="+mn-ea"/>
              </a:rPr>
              <a:t>I know I will need to demonstrate more value in the future. </a:t>
            </a:r>
          </a:p>
          <a:p>
            <a:pPr marL="800100" marR="0" lvl="0" indent="-342900" eaLnBrk="1" hangingPunct="1">
              <a:spcBef>
                <a:spcPts val="0"/>
              </a:spcBef>
              <a:spcAft>
                <a:spcPts val="600"/>
              </a:spcAft>
              <a:buFont typeface="Wingdings" pitchFamily="2" charset="2"/>
              <a:buChar char="q"/>
            </a:pPr>
            <a:r>
              <a:rPr lang="en-US" sz="2000" dirty="0">
                <a:latin typeface="+mn-lt"/>
                <a:ea typeface="+mn-ea"/>
              </a:rPr>
              <a:t>I want to show increased accountability for our expenditures. </a:t>
            </a:r>
          </a:p>
          <a:p>
            <a:pPr marL="800100" marR="0" lvl="0" indent="-342900" eaLnBrk="1" hangingPunct="1">
              <a:spcBef>
                <a:spcPts val="0"/>
              </a:spcBef>
              <a:spcAft>
                <a:spcPts val="600"/>
              </a:spcAft>
              <a:buFont typeface="Wingdings" pitchFamily="2" charset="2"/>
              <a:buChar char="q"/>
            </a:pPr>
            <a:r>
              <a:rPr lang="en-US" sz="2000" dirty="0">
                <a:latin typeface="+mn-lt"/>
                <a:ea typeface="+mn-ea"/>
              </a:rPr>
              <a:t>I want to experiment with and explore new techniques to measure program success. </a:t>
            </a:r>
          </a:p>
        </p:txBody>
      </p:sp>
      <p:pic>
        <p:nvPicPr>
          <p:cNvPr id="17" name="Picture 16">
            <a:extLst>
              <a:ext uri="{FF2B5EF4-FFF2-40B4-BE49-F238E27FC236}">
                <a16:creationId xmlns:a16="http://schemas.microsoft.com/office/drawing/2014/main" id="{816F2256-3893-2543-A4A7-E9517A964AB9}"/>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22" name="Straight Connector 2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AA56A"/>
            </a:solidFill>
          </a:ln>
        </p:spPr>
        <p:style>
          <a:lnRef idx="1">
            <a:schemeClr val="accent1"/>
          </a:lnRef>
          <a:fillRef idx="0">
            <a:schemeClr val="accent1"/>
          </a:fillRef>
          <a:effectRef idx="0">
            <a:schemeClr val="accent1"/>
          </a:effectRef>
          <a:fontRef idx="minor">
            <a:schemeClr val="tx1"/>
          </a:fontRef>
        </p:style>
      </p:cxnSp>
      <p:sp>
        <p:nvSpPr>
          <p:cNvPr id="7" name="Slide Number Placeholder 1">
            <a:extLst>
              <a:ext uri="{FF2B5EF4-FFF2-40B4-BE49-F238E27FC236}">
                <a16:creationId xmlns:a16="http://schemas.microsoft.com/office/drawing/2014/main" id="{BBB94556-B09E-2D49-B442-D46D9607FD08}"/>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4</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564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D653FE-A12C-4790-BD5E-9F2FD26D1035}"/>
              </a:ext>
            </a:extLst>
          </p:cNvPr>
          <p:cNvSpPr txBox="1"/>
          <p:nvPr/>
        </p:nvSpPr>
        <p:spPr>
          <a:xfrm>
            <a:off x="715617" y="463826"/>
            <a:ext cx="10638183" cy="182880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pic>
        <p:nvPicPr>
          <p:cNvPr id="4" name="Picture 3">
            <a:extLst>
              <a:ext uri="{FF2B5EF4-FFF2-40B4-BE49-F238E27FC236}">
                <a16:creationId xmlns:a16="http://schemas.microsoft.com/office/drawing/2014/main" id="{8A85B120-C3A1-444B-8D32-42C007117E4B}"/>
              </a:ext>
            </a:extLst>
          </p:cNvPr>
          <p:cNvPicPr>
            <a:picLocks noChangeAspect="1"/>
          </p:cNvPicPr>
          <p:nvPr/>
        </p:nvPicPr>
        <p:blipFill>
          <a:blip r:embed="rId2"/>
          <a:stretch>
            <a:fillRect/>
          </a:stretch>
        </p:blipFill>
        <p:spPr>
          <a:xfrm>
            <a:off x="0" y="0"/>
            <a:ext cx="12192000" cy="4412974"/>
          </a:xfrm>
          <a:prstGeom prst="rect">
            <a:avLst/>
          </a:prstGeom>
        </p:spPr>
      </p:pic>
      <p:sp>
        <p:nvSpPr>
          <p:cNvPr id="7" name="TextBox 6">
            <a:extLst>
              <a:ext uri="{FF2B5EF4-FFF2-40B4-BE49-F238E27FC236}">
                <a16:creationId xmlns:a16="http://schemas.microsoft.com/office/drawing/2014/main" id="{06E90987-73FA-46BE-BD14-114295FB6102}"/>
              </a:ext>
            </a:extLst>
          </p:cNvPr>
          <p:cNvSpPr txBox="1"/>
          <p:nvPr/>
        </p:nvSpPr>
        <p:spPr>
          <a:xfrm>
            <a:off x="5219992" y="4867250"/>
            <a:ext cx="6573079" cy="1492716"/>
          </a:xfrm>
          <a:prstGeom prst="rect">
            <a:avLst/>
          </a:prstGeom>
          <a:noFill/>
        </p:spPr>
        <p:txBody>
          <a:bodyPr wrap="square" rtlCol="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lumMod val="50000"/>
                  </a:prstClr>
                </a:solidFill>
                <a:effectLst/>
                <a:uLnTx/>
                <a:uFillTx/>
                <a:latin typeface="Calibri" panose="020F0502020204030204" pitchFamily="34" charset="0"/>
                <a:ea typeface="ＭＳ Ｐゴシック" pitchFamily="-111" charset="-128"/>
                <a:cs typeface="Calibri" panose="020F0502020204030204" pitchFamily="34" charset="0"/>
              </a:rPr>
              <a:t>www.roiinstituteacademy.com</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prstClr val="black">
                  <a:lumMod val="50000"/>
                </a:prstClr>
              </a:solidFill>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50000"/>
                  </a:prstClr>
                </a:solidFill>
                <a:effectLst/>
                <a:uLnTx/>
                <a:uFillTx/>
                <a:latin typeface="Calibri" panose="020F0502020204030204" pitchFamily="34" charset="0"/>
                <a:ea typeface="ＭＳ Ｐゴシック" pitchFamily="-111" charset="-128"/>
                <a:cs typeface="Calibri" panose="020F0502020204030204" pitchFamily="34" charset="0"/>
              </a:rPr>
              <a:t>Join </a:t>
            </a:r>
            <a:r>
              <a:rPr kumimoji="0" lang="en-US" sz="2400" b="1" i="0" u="none" strike="noStrike" kern="1200" cap="none" spc="0" normalizeH="0" baseline="0" noProof="0" dirty="0">
                <a:ln>
                  <a:noFill/>
                </a:ln>
                <a:solidFill>
                  <a:prstClr val="black">
                    <a:lumMod val="50000"/>
                  </a:prstClr>
                </a:solidFill>
                <a:effectLst/>
                <a:uLnTx/>
                <a:uFillTx/>
                <a:latin typeface="Calibri" panose="020F0502020204030204" pitchFamily="34" charset="0"/>
                <a:ea typeface="ＭＳ Ｐゴシック" pitchFamily="-111" charset="-128"/>
                <a:cs typeface="Calibri" panose="020F0502020204030204" pitchFamily="34" charset="0"/>
              </a:rPr>
              <a:t>Level 0 Membership </a:t>
            </a:r>
            <a:r>
              <a:rPr kumimoji="0" lang="en-US" sz="2400" b="0" i="0" u="none" strike="noStrike" kern="1200" cap="none" spc="0" normalizeH="0" baseline="0" noProof="0" dirty="0">
                <a:ln>
                  <a:noFill/>
                </a:ln>
                <a:solidFill>
                  <a:prstClr val="black">
                    <a:lumMod val="50000"/>
                  </a:prstClr>
                </a:solidFill>
                <a:effectLst/>
                <a:uLnTx/>
                <a:uFillTx/>
                <a:latin typeface="Calibri" panose="020F0502020204030204" pitchFamily="34" charset="0"/>
                <a:ea typeface="ＭＳ Ｐゴシック" pitchFamily="-111" charset="-128"/>
                <a:cs typeface="Calibri" panose="020F0502020204030204" pitchFamily="34" charset="0"/>
              </a:rPr>
              <a:t>at no cost to gain access to resource materials, tools, and case studies.</a:t>
            </a:r>
          </a:p>
        </p:txBody>
      </p:sp>
      <p:pic>
        <p:nvPicPr>
          <p:cNvPr id="12" name="Picture 11">
            <a:extLst>
              <a:ext uri="{FF2B5EF4-FFF2-40B4-BE49-F238E27FC236}">
                <a16:creationId xmlns:a16="http://schemas.microsoft.com/office/drawing/2014/main" id="{03EC59BA-4271-42E6-96D7-5DEE94C299D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409368"/>
            <a:ext cx="4897264" cy="2448632"/>
          </a:xfrm>
          <a:prstGeom prst="rect">
            <a:avLst/>
          </a:prstGeom>
        </p:spPr>
      </p:pic>
    </p:spTree>
    <p:extLst>
      <p:ext uri="{BB962C8B-B14F-4D97-AF65-F5344CB8AC3E}">
        <p14:creationId xmlns:p14="http://schemas.microsoft.com/office/powerpoint/2010/main" val="4884845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715846" y="254000"/>
            <a:ext cx="184666"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pic>
        <p:nvPicPr>
          <p:cNvPr id="5" name="Picture 4">
            <a:extLst>
              <a:ext uri="{FF2B5EF4-FFF2-40B4-BE49-F238E27FC236}">
                <a16:creationId xmlns:a16="http://schemas.microsoft.com/office/drawing/2014/main" id="{4C1E58C0-B9A6-8F48-98DA-0CC70304120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0"/>
            <a:ext cx="6841751" cy="6858000"/>
          </a:xfrm>
          <a:prstGeom prst="rect">
            <a:avLst/>
          </a:prstGeom>
        </p:spPr>
      </p:pic>
      <p:grpSp>
        <p:nvGrpSpPr>
          <p:cNvPr id="15" name="Group 14">
            <a:extLst>
              <a:ext uri="{FF2B5EF4-FFF2-40B4-BE49-F238E27FC236}">
                <a16:creationId xmlns:a16="http://schemas.microsoft.com/office/drawing/2014/main" id="{86BA16D1-7203-FA43-BAB0-9A0FD4939F20}"/>
              </a:ext>
            </a:extLst>
          </p:cNvPr>
          <p:cNvGrpSpPr/>
          <p:nvPr/>
        </p:nvGrpSpPr>
        <p:grpSpPr>
          <a:xfrm>
            <a:off x="7075854" y="623332"/>
            <a:ext cx="4800600" cy="5021615"/>
            <a:chOff x="3885791" y="1219200"/>
            <a:chExt cx="4785769" cy="4536831"/>
          </a:xfrm>
        </p:grpSpPr>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3885791" y="1219200"/>
              <a:ext cx="4785769" cy="453683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5800" b="1" i="0" u="none" strike="noStrike" kern="1200" cap="none" spc="0" normalizeH="0" baseline="0" noProof="0" dirty="0">
                  <a:ln>
                    <a:noFill/>
                  </a:ln>
                  <a:solidFill>
                    <a:prstClr val="black">
                      <a:lumMod val="7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Questions?</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Visit us online:</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www.roiinstitute.net</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Email: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Jack@roiinstitute.net</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Connect with us on:</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Group 16">
              <a:extLst>
                <a:ext uri="{FF2B5EF4-FFF2-40B4-BE49-F238E27FC236}">
                  <a16:creationId xmlns:a16="http://schemas.microsoft.com/office/drawing/2014/main" id="{418318D0-8BD3-F849-89E4-00B400C4B066}"/>
                </a:ext>
              </a:extLst>
            </p:cNvPr>
            <p:cNvGrpSpPr/>
            <p:nvPr/>
          </p:nvGrpSpPr>
          <p:grpSpPr>
            <a:xfrm>
              <a:off x="5428492" y="5199728"/>
              <a:ext cx="1695467" cy="465136"/>
              <a:chOff x="3029668" y="4608824"/>
              <a:chExt cx="1695467" cy="465136"/>
            </a:xfrm>
          </p:grpSpPr>
          <p:pic>
            <p:nvPicPr>
              <p:cNvPr id="18" name="Picture 3" descr="Linkedin.png">
                <a:hlinkClick r:id="rId4"/>
                <a:extLst>
                  <a:ext uri="{FF2B5EF4-FFF2-40B4-BE49-F238E27FC236}">
                    <a16:creationId xmlns:a16="http://schemas.microsoft.com/office/drawing/2014/main" id="{F611585C-C854-0742-AFAB-95497AC13C43}"/>
                  </a:ext>
                </a:extLst>
              </p:cNvPr>
              <p:cNvPicPr>
                <a:picLocks noChangeAspect="1"/>
              </p:cNvPicPr>
              <p:nvPr/>
            </p:nvPicPr>
            <p:blipFill>
              <a:blip r:embed="rId5" cstate="print">
                <a:extLst>
                  <a:ext uri="{28A0092B-C50C-407E-A947-70E740481C1C}">
                    <a14:useLocalDpi xmlns:a14="http://schemas.microsoft.com/office/drawing/2010/main"/>
                  </a:ext>
                </a:extLst>
              </a:blip>
              <a:srcRect r="11238"/>
              <a:stretch>
                <a:fillRect/>
              </a:stretch>
            </p:blipFill>
            <p:spPr bwMode="auto">
              <a:xfrm>
                <a:off x="3029668" y="4615173"/>
                <a:ext cx="4603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facebook_logo_detail.gif">
                <a:hlinkClick r:id="rId6"/>
                <a:extLst>
                  <a:ext uri="{FF2B5EF4-FFF2-40B4-BE49-F238E27FC236}">
                    <a16:creationId xmlns:a16="http://schemas.microsoft.com/office/drawing/2014/main" id="{2874CEC3-0B5A-5145-9BAC-891E642A1C62}"/>
                  </a:ext>
                </a:extLst>
              </p:cNvPr>
              <p:cNvPicPr>
                <a:picLocks noChangeAspect="1"/>
              </p:cNvPicPr>
              <p:nvPr/>
            </p:nvPicPr>
            <p:blipFill>
              <a:blip r:embed="rId7">
                <a:extLst>
                  <a:ext uri="{28A0092B-C50C-407E-A947-70E740481C1C}">
                    <a14:useLocalDpi xmlns:a14="http://schemas.microsoft.com/office/drawing/2010/main"/>
                  </a:ext>
                </a:extLst>
              </a:blip>
              <a:srcRect t="3307" b="3101"/>
              <a:stretch>
                <a:fillRect/>
              </a:stretch>
            </p:blipFill>
            <p:spPr bwMode="auto">
              <a:xfrm>
                <a:off x="3644901" y="4615177"/>
                <a:ext cx="469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twitter.png">
                <a:hlinkClick r:id="rId8"/>
                <a:extLst>
                  <a:ext uri="{FF2B5EF4-FFF2-40B4-BE49-F238E27FC236}">
                    <a16:creationId xmlns:a16="http://schemas.microsoft.com/office/drawing/2014/main" id="{516768AB-D9FB-AA44-876B-094BA8E123F8}"/>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bwMode="auto">
              <a:xfrm>
                <a:off x="4266347" y="4608824"/>
                <a:ext cx="458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3686804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2788407"/>
            <a:ext cx="12192000" cy="682741"/>
          </a:xfrm>
          <a:prstGeom prst="rect">
            <a:avLst/>
          </a:prstGeom>
        </p:spPr>
        <p:txBody>
          <a:bodyPr vert="horz" lIns="91440" tIns="45720" rIns="91440" bIns="45720" rtlCol="0" anchor="ctr">
            <a:noAutofit/>
          </a:bodyPr>
          <a:lstStyle/>
          <a:p>
            <a:pPr lvl="0" algn="ctr">
              <a:lnSpc>
                <a:spcPct val="100000"/>
              </a:lnSpc>
              <a:spcBef>
                <a:spcPts val="0"/>
              </a:spcBef>
              <a:defRPr/>
            </a:pPr>
            <a:r>
              <a:rPr lang="en-US" b="1" dirty="0"/>
              <a:t>Serious Performance Challenges</a:t>
            </a:r>
          </a:p>
        </p:txBody>
      </p:sp>
      <p:sp>
        <p:nvSpPr>
          <p:cNvPr id="88067" name="Content Placeholder 2"/>
          <p:cNvSpPr>
            <a:spLocks noGrp="1"/>
          </p:cNvSpPr>
          <p:nvPr>
            <p:ph idx="4294967295"/>
          </p:nvPr>
        </p:nvSpPr>
        <p:spPr>
          <a:xfrm>
            <a:off x="2133600" y="3516355"/>
            <a:ext cx="9448800" cy="3159082"/>
          </a:xfrm>
          <a:prstGeom prst="rect">
            <a:avLst/>
          </a:prstGeom>
        </p:spPr>
        <p:txBody>
          <a:bodyPr vert="horz" lIns="91440" tIns="45720" rIns="91440" bIns="45720" rtlCol="0" anchor="ctr">
            <a:normAutofit/>
          </a:bodyPr>
          <a:lstStyle/>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and development is wasted (not used).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The learning outcome desired by executives in client organizations is rarely measured.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providers do not have data showing that they make a difference in the organization.</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see learning as a cost and not an investment.</a:t>
            </a:r>
            <a:endParaRPr lang="en-US" sz="2000" dirty="0">
              <a:latin typeface="Calibri" panose="020F0502020204030204" pitchFamily="34" charset="0"/>
              <a:cs typeface="Calibri" panose="020F0502020204030204" pitchFamily="34" charset="0"/>
            </a:endParaRP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view hard skills more valuable than soft skills.</a:t>
            </a:r>
            <a:endParaRPr lang="en-US" sz="20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1"/>
            <a:ext cx="12191980" cy="27431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Rectangle 2">
            <a:extLst>
              <a:ext uri="{FF2B5EF4-FFF2-40B4-BE49-F238E27FC236}">
                <a16:creationId xmlns:a16="http://schemas.microsoft.com/office/drawing/2014/main" id="{30EAEC91-509E-F44B-AFB2-43B9188FBFD9}"/>
              </a:ext>
            </a:extLst>
          </p:cNvPr>
          <p:cNvSpPr/>
          <p:nvPr/>
        </p:nvSpPr>
        <p:spPr>
          <a:xfrm>
            <a:off x="609600" y="4069593"/>
            <a:ext cx="1226618" cy="1569660"/>
          </a:xfrm>
          <a:prstGeom prst="rect">
            <a:avLst/>
          </a:prstGeom>
        </p:spPr>
        <p:txBody>
          <a:bodyPr wrap="none">
            <a:spAutoFit/>
          </a:bodyPr>
          <a:lstStyle/>
          <a:p>
            <a:pPr algn="ct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True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or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False?</a:t>
            </a:r>
            <a:endParaRPr lang="en-US" sz="3200" dirty="0"/>
          </a:p>
        </p:txBody>
      </p:sp>
      <p:sp>
        <p:nvSpPr>
          <p:cNvPr id="9" name="Slide Number Placeholder 1">
            <a:extLst>
              <a:ext uri="{FF2B5EF4-FFF2-40B4-BE49-F238E27FC236}">
                <a16:creationId xmlns:a16="http://schemas.microsoft.com/office/drawing/2014/main" id="{40862E4A-2904-7040-AF2F-FB5E45472FE2}"/>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5</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54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2788407"/>
            <a:ext cx="12192000" cy="682741"/>
          </a:xfrm>
          <a:prstGeom prst="rect">
            <a:avLst/>
          </a:prstGeom>
        </p:spPr>
        <p:txBody>
          <a:bodyPr vert="horz" lIns="91440" tIns="45720" rIns="91440" bIns="45720" rtlCol="0" anchor="ctr">
            <a:noAutofit/>
          </a:bodyPr>
          <a:lstStyle/>
          <a:p>
            <a:pPr lvl="0" algn="ctr">
              <a:lnSpc>
                <a:spcPct val="100000"/>
              </a:lnSpc>
              <a:spcBef>
                <a:spcPts val="0"/>
              </a:spcBef>
              <a:defRPr/>
            </a:pPr>
            <a:r>
              <a:rPr lang="en-US" b="1" dirty="0"/>
              <a:t>Serious Performance Challenges</a:t>
            </a:r>
          </a:p>
        </p:txBody>
      </p:sp>
      <p:sp>
        <p:nvSpPr>
          <p:cNvPr id="88067" name="Content Placeholder 2"/>
          <p:cNvSpPr>
            <a:spLocks noGrp="1"/>
          </p:cNvSpPr>
          <p:nvPr>
            <p:ph idx="4294967295"/>
          </p:nvPr>
        </p:nvSpPr>
        <p:spPr>
          <a:xfrm>
            <a:off x="2133600" y="3516355"/>
            <a:ext cx="9448800" cy="3159082"/>
          </a:xfrm>
          <a:prstGeom prst="rect">
            <a:avLst/>
          </a:prstGeom>
        </p:spPr>
        <p:txBody>
          <a:bodyPr vert="horz" lIns="91440" tIns="45720" rIns="91440" bIns="45720" rtlCol="0" anchor="ctr">
            <a:normAutofit/>
          </a:bodyPr>
          <a:lstStyle/>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and development is wasted (not used).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The learning outcome desired by executives in client organizations is rarely measured.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providers do not have data showing that they make a difference in the organization.</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see learning as a cost and not an investment.</a:t>
            </a:r>
            <a:endParaRPr lang="en-US" sz="2000" dirty="0">
              <a:latin typeface="Calibri" panose="020F0502020204030204" pitchFamily="34" charset="0"/>
              <a:cs typeface="Calibri" panose="020F0502020204030204" pitchFamily="34" charset="0"/>
            </a:endParaRP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view hard skills more valuable than soft skills.</a:t>
            </a:r>
            <a:endParaRPr lang="en-US" sz="20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1"/>
            <a:ext cx="12191980" cy="27431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Rectangle 2">
            <a:extLst>
              <a:ext uri="{FF2B5EF4-FFF2-40B4-BE49-F238E27FC236}">
                <a16:creationId xmlns:a16="http://schemas.microsoft.com/office/drawing/2014/main" id="{30EAEC91-509E-F44B-AFB2-43B9188FBFD9}"/>
              </a:ext>
            </a:extLst>
          </p:cNvPr>
          <p:cNvSpPr/>
          <p:nvPr/>
        </p:nvSpPr>
        <p:spPr>
          <a:xfrm>
            <a:off x="609600" y="4069593"/>
            <a:ext cx="1226618" cy="1569660"/>
          </a:xfrm>
          <a:prstGeom prst="rect">
            <a:avLst/>
          </a:prstGeom>
        </p:spPr>
        <p:txBody>
          <a:bodyPr wrap="none">
            <a:spAutoFit/>
          </a:bodyPr>
          <a:lstStyle/>
          <a:p>
            <a:pPr algn="ct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True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or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False?</a:t>
            </a:r>
            <a:endParaRPr lang="en-US" sz="3200" dirty="0"/>
          </a:p>
        </p:txBody>
      </p:sp>
      <p:sp>
        <p:nvSpPr>
          <p:cNvPr id="9" name="Rectangle 8">
            <a:extLst>
              <a:ext uri="{FF2B5EF4-FFF2-40B4-BE49-F238E27FC236}">
                <a16:creationId xmlns:a16="http://schemas.microsoft.com/office/drawing/2014/main" id="{36C93DAA-7822-D341-BA05-B0DF999E87E8}"/>
              </a:ext>
            </a:extLst>
          </p:cNvPr>
          <p:cNvSpPr/>
          <p:nvPr/>
        </p:nvSpPr>
        <p:spPr>
          <a:xfrm rot="20128180">
            <a:off x="3092607" y="4572161"/>
            <a:ext cx="6006787" cy="646331"/>
          </a:xfrm>
          <a:prstGeom prst="rect">
            <a:avLst/>
          </a:prstGeom>
          <a:solidFill>
            <a:schemeClr val="bg1">
              <a:lumMod val="95000"/>
            </a:schemeClr>
          </a:solidFill>
        </p:spPr>
        <p:txBody>
          <a:bodyPr wrap="square">
            <a:spAutoFit/>
          </a:bodyPr>
          <a:lstStyle/>
          <a:p>
            <a:pPr algn="ctr"/>
            <a:r>
              <a:rPr lang="en-US"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It’s much worse for virtual.</a:t>
            </a:r>
            <a:endParaRPr lang="en-US" sz="3600" dirty="0"/>
          </a:p>
        </p:txBody>
      </p:sp>
      <p:sp>
        <p:nvSpPr>
          <p:cNvPr id="10" name="Slide Number Placeholder 1">
            <a:extLst>
              <a:ext uri="{FF2B5EF4-FFF2-40B4-BE49-F238E27FC236}">
                <a16:creationId xmlns:a16="http://schemas.microsoft.com/office/drawing/2014/main" id="{8A5B306E-1156-464B-AD49-2F1BCA463C89}"/>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6</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910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652E4E-D062-4BD3-BB25-5B0686D92209}"/>
              </a:ext>
            </a:extLst>
          </p:cNvPr>
          <p:cNvGraphicFramePr>
            <a:graphicFrameLocks noGrp="1"/>
          </p:cNvGraphicFramePr>
          <p:nvPr>
            <p:extLst>
              <p:ext uri="{D42A27DB-BD31-4B8C-83A1-F6EECF244321}">
                <p14:modId xmlns:p14="http://schemas.microsoft.com/office/powerpoint/2010/main" val="2679602099"/>
              </p:ext>
            </p:extLst>
          </p:nvPr>
        </p:nvGraphicFramePr>
        <p:xfrm>
          <a:off x="1862103" y="732221"/>
          <a:ext cx="8478801" cy="5450394"/>
        </p:xfrm>
        <a:graphic>
          <a:graphicData uri="http://schemas.openxmlformats.org/drawingml/2006/table">
            <a:tbl>
              <a:tblPr firstRow="1" bandRow="1"/>
              <a:tblGrid>
                <a:gridCol w="2064689">
                  <a:extLst>
                    <a:ext uri="{9D8B030D-6E8A-4147-A177-3AD203B41FA5}">
                      <a16:colId xmlns:a16="http://schemas.microsoft.com/office/drawing/2014/main" val="4008302579"/>
                    </a:ext>
                  </a:extLst>
                </a:gridCol>
                <a:gridCol w="826798">
                  <a:extLst>
                    <a:ext uri="{9D8B030D-6E8A-4147-A177-3AD203B41FA5}">
                      <a16:colId xmlns:a16="http://schemas.microsoft.com/office/drawing/2014/main" val="1524283254"/>
                    </a:ext>
                  </a:extLst>
                </a:gridCol>
                <a:gridCol w="1182553">
                  <a:extLst>
                    <a:ext uri="{9D8B030D-6E8A-4147-A177-3AD203B41FA5}">
                      <a16:colId xmlns:a16="http://schemas.microsoft.com/office/drawing/2014/main" val="2985456340"/>
                    </a:ext>
                  </a:extLst>
                </a:gridCol>
                <a:gridCol w="3244607">
                  <a:extLst>
                    <a:ext uri="{9D8B030D-6E8A-4147-A177-3AD203B41FA5}">
                      <a16:colId xmlns:a16="http://schemas.microsoft.com/office/drawing/2014/main" val="2280493022"/>
                    </a:ext>
                  </a:extLst>
                </a:gridCol>
                <a:gridCol w="1160154">
                  <a:extLst>
                    <a:ext uri="{9D8B030D-6E8A-4147-A177-3AD203B41FA5}">
                      <a16:colId xmlns:a16="http://schemas.microsoft.com/office/drawing/2014/main" val="732123313"/>
                    </a:ext>
                  </a:extLst>
                </a:gridCol>
              </a:tblGrid>
              <a:tr h="310793">
                <a:tc>
                  <a:txBody>
                    <a:bodyPr/>
                    <a:lstStyle/>
                    <a:p>
                      <a:pPr>
                        <a:lnSpc>
                          <a:spcPct val="107000"/>
                        </a:lnSpc>
                      </a:pPr>
                      <a:endParaRPr lang="en-US" sz="10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LEVEL</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ISSUE</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MEASURES</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a:t>
                      </a:r>
                      <a:r>
                        <a:rPr lang="en-US" sz="1200" b="1" i="1" u="non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000" i="1" u="none"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44252742"/>
                  </a:ext>
                </a:extLst>
              </a:tr>
              <a:tr h="771247">
                <a:tc>
                  <a:txBody>
                    <a:bodyPr/>
                    <a:lstStyle/>
                    <a:p>
                      <a:pPr marL="0" marR="0" algn="ctr">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Inputs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l" defTabSz="914400" rtl="0" eaLnBrk="1" latinLnBrk="0" hangingPunct="1">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Volume, Hours, Convenience, Cost</a:t>
                      </a: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746449807"/>
                  </a:ext>
                </a:extLst>
              </a:tr>
              <a:tr h="877454">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Almost 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Reaction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Relevance, Engaging,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Important, Useful,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Content,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Intent to Use,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Recommend to Others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471144213"/>
                  </a:ext>
                </a:extLst>
              </a:tr>
              <a:tr h="743175">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difficult</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Usually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Learning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Concepts, Trends, Facts, Contacts, Skills, Competencies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559052919"/>
                  </a:ext>
                </a:extLst>
              </a:tr>
              <a:tr h="1015728">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Often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indent="0" algn="l">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of content, Frequency of Use, Success with Use, Barriers, Enablers</a:t>
                      </a:r>
                      <a:endParaRPr lang="en-US" sz="14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61977128"/>
                  </a:ext>
                </a:extLst>
              </a:tr>
              <a:tr h="976513">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so difficult to connect</a:t>
                      </a:r>
                    </a:p>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Impact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Productivity, Time, Quality, Costs, Image, Reputation, Engagement, Compliance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188113110"/>
                  </a:ext>
                </a:extLst>
              </a:tr>
              <a:tr h="754607">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 for many programs</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Rarely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ROI</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Benefit Cost Ratio or Return on Investment, Expressed as a Percent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1808446062"/>
                  </a:ext>
                </a:extLst>
              </a:tr>
            </a:tbl>
          </a:graphicData>
        </a:graphic>
      </p:graphicFrame>
      <p:grpSp>
        <p:nvGrpSpPr>
          <p:cNvPr id="24" name="Group 23">
            <a:extLst>
              <a:ext uri="{FF2B5EF4-FFF2-40B4-BE49-F238E27FC236}">
                <a16:creationId xmlns:a16="http://schemas.microsoft.com/office/drawing/2014/main" id="{3C0F8E31-B51B-4E3D-82D7-9063F22EE550}"/>
              </a:ext>
            </a:extLst>
          </p:cNvPr>
          <p:cNvGrpSpPr/>
          <p:nvPr/>
        </p:nvGrpSpPr>
        <p:grpSpPr>
          <a:xfrm>
            <a:off x="5162395" y="1408800"/>
            <a:ext cx="381000" cy="4015934"/>
            <a:chOff x="4764736" y="2016079"/>
            <a:chExt cx="381000" cy="4015934"/>
          </a:xfrm>
        </p:grpSpPr>
        <p:sp>
          <p:nvSpPr>
            <p:cNvPr id="8" name="Down Arrow 19">
              <a:extLst>
                <a:ext uri="{FF2B5EF4-FFF2-40B4-BE49-F238E27FC236}">
                  <a16:creationId xmlns:a16="http://schemas.microsoft.com/office/drawing/2014/main" id="{1D85B47D-2086-4536-96B6-A365840B378F}"/>
                </a:ext>
              </a:extLst>
            </p:cNvPr>
            <p:cNvSpPr/>
            <p:nvPr/>
          </p:nvSpPr>
          <p:spPr>
            <a:xfrm>
              <a:off x="4764736" y="5594155"/>
              <a:ext cx="381000" cy="437858"/>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9" name="Down Arrow 20">
              <a:extLst>
                <a:ext uri="{FF2B5EF4-FFF2-40B4-BE49-F238E27FC236}">
                  <a16:creationId xmlns:a16="http://schemas.microsoft.com/office/drawing/2014/main" id="{01898BEE-5E7D-4902-AF20-7E163BFDABE2}"/>
                </a:ext>
              </a:extLst>
            </p:cNvPr>
            <p:cNvSpPr/>
            <p:nvPr/>
          </p:nvSpPr>
          <p:spPr>
            <a:xfrm>
              <a:off x="4764736" y="2833688"/>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0" name="Down Arrow 21">
              <a:extLst>
                <a:ext uri="{FF2B5EF4-FFF2-40B4-BE49-F238E27FC236}">
                  <a16:creationId xmlns:a16="http://schemas.microsoft.com/office/drawing/2014/main" id="{508A6AE5-452A-41F9-87C9-3561872AB258}"/>
                </a:ext>
              </a:extLst>
            </p:cNvPr>
            <p:cNvSpPr/>
            <p:nvPr/>
          </p:nvSpPr>
          <p:spPr>
            <a:xfrm>
              <a:off x="4764736" y="3717107"/>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1" name="Down Arrow 22">
              <a:extLst>
                <a:ext uri="{FF2B5EF4-FFF2-40B4-BE49-F238E27FC236}">
                  <a16:creationId xmlns:a16="http://schemas.microsoft.com/office/drawing/2014/main" id="{61405A25-D01E-4400-BF3C-9E67F8B6AAF3}"/>
                </a:ext>
              </a:extLst>
            </p:cNvPr>
            <p:cNvSpPr/>
            <p:nvPr/>
          </p:nvSpPr>
          <p:spPr>
            <a:xfrm>
              <a:off x="4764736" y="4644843"/>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2" name="Down Arrow 23">
              <a:extLst>
                <a:ext uri="{FF2B5EF4-FFF2-40B4-BE49-F238E27FC236}">
                  <a16:creationId xmlns:a16="http://schemas.microsoft.com/office/drawing/2014/main" id="{3070396D-92B9-440E-BEBD-25D33032B47E}"/>
                </a:ext>
              </a:extLst>
            </p:cNvPr>
            <p:cNvSpPr/>
            <p:nvPr/>
          </p:nvSpPr>
          <p:spPr>
            <a:xfrm>
              <a:off x="4764736" y="2016079"/>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grpSp>
      <p:grpSp>
        <p:nvGrpSpPr>
          <p:cNvPr id="23" name="Group 22">
            <a:extLst>
              <a:ext uri="{FF2B5EF4-FFF2-40B4-BE49-F238E27FC236}">
                <a16:creationId xmlns:a16="http://schemas.microsoft.com/office/drawing/2014/main" id="{D823AEE7-05FB-4802-9053-D451C6A235F5}"/>
              </a:ext>
            </a:extLst>
          </p:cNvPr>
          <p:cNvGrpSpPr/>
          <p:nvPr/>
        </p:nvGrpSpPr>
        <p:grpSpPr>
          <a:xfrm>
            <a:off x="1354286" y="2038707"/>
            <a:ext cx="524770" cy="1724025"/>
            <a:chOff x="1140705" y="2618283"/>
            <a:chExt cx="524770" cy="1724025"/>
          </a:xfrm>
        </p:grpSpPr>
        <p:sp>
          <p:nvSpPr>
            <p:cNvPr id="14" name="Right Bracket 13">
              <a:extLst>
                <a:ext uri="{FF2B5EF4-FFF2-40B4-BE49-F238E27FC236}">
                  <a16:creationId xmlns:a16="http://schemas.microsoft.com/office/drawing/2014/main" id="{B56F1C83-6851-49BF-91EA-919E12D05D98}"/>
                </a:ext>
              </a:extLst>
            </p:cNvPr>
            <p:cNvSpPr/>
            <p:nvPr/>
          </p:nvSpPr>
          <p:spPr>
            <a:xfrm flipH="1">
              <a:off x="1270187" y="2618283"/>
              <a:ext cx="395288" cy="1724025"/>
            </a:xfrm>
            <a:prstGeom prst="rightBracket">
              <a:avLst/>
            </a:prstGeom>
            <a:ln w="57150">
              <a:solidFill>
                <a:srgbClr val="820E2E"/>
              </a:solidFill>
            </a:ln>
          </p:spPr>
          <p:style>
            <a:lnRef idx="2">
              <a:schemeClr val="accent6"/>
            </a:lnRef>
            <a:fillRef idx="0">
              <a:schemeClr val="accent6"/>
            </a:fillRef>
            <a:effectRef idx="1">
              <a:schemeClr val="accent6"/>
            </a:effectRef>
            <a:fontRef idx="minor">
              <a:schemeClr val="tx1"/>
            </a:fontRef>
          </p:style>
          <p:txBody>
            <a:bodyPr rtlCol="0" anchor="ctr"/>
            <a:lstStyle/>
            <a:p>
              <a:endParaRPr lang="en-US" dirty="0">
                <a:latin typeface="Calibri" panose="020F0502020204030204" pitchFamily="34" charset="0"/>
                <a:cs typeface="Calibri" panose="020F0502020204030204" pitchFamily="34" charset="0"/>
              </a:endParaRPr>
            </a:p>
          </p:txBody>
        </p:sp>
        <p:sp>
          <p:nvSpPr>
            <p:cNvPr id="15" name="TextBox 2057">
              <a:extLst>
                <a:ext uri="{FF2B5EF4-FFF2-40B4-BE49-F238E27FC236}">
                  <a16:creationId xmlns:a16="http://schemas.microsoft.com/office/drawing/2014/main" id="{11D95C23-4CA0-4777-9093-B11E881C42E4}"/>
                </a:ext>
              </a:extLst>
            </p:cNvPr>
            <p:cNvSpPr txBox="1">
              <a:spLocks noChangeArrowheads="1"/>
            </p:cNvSpPr>
            <p:nvPr/>
          </p:nvSpPr>
          <p:spPr bwMode="auto">
            <a:xfrm rot="16200000">
              <a:off x="673980" y="3282298"/>
              <a:ext cx="1201738" cy="26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defTabSz="457200"/>
              <a:r>
                <a:rPr lang="en-US" alt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alt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Can predict</a:t>
              </a:r>
              <a:endParaRPr lang="en-US" altLang="en-US" sz="1400" dirty="0">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2CCFA413-4C32-48A6-843B-95968BBEC751}"/>
              </a:ext>
            </a:extLst>
          </p:cNvPr>
          <p:cNvGrpSpPr/>
          <p:nvPr/>
        </p:nvGrpSpPr>
        <p:grpSpPr>
          <a:xfrm>
            <a:off x="1237671" y="4621181"/>
            <a:ext cx="641385" cy="1514475"/>
            <a:chOff x="1035015" y="5270687"/>
            <a:chExt cx="641385" cy="1514475"/>
          </a:xfrm>
        </p:grpSpPr>
        <p:sp>
          <p:nvSpPr>
            <p:cNvPr id="17" name="Right Bracket 16">
              <a:extLst>
                <a:ext uri="{FF2B5EF4-FFF2-40B4-BE49-F238E27FC236}">
                  <a16:creationId xmlns:a16="http://schemas.microsoft.com/office/drawing/2014/main" id="{48AA6C2D-5061-4788-818A-4E6D5C1752D1}"/>
                </a:ext>
              </a:extLst>
            </p:cNvPr>
            <p:cNvSpPr/>
            <p:nvPr/>
          </p:nvSpPr>
          <p:spPr>
            <a:xfrm flipH="1">
              <a:off x="1281113" y="5270687"/>
              <a:ext cx="395287" cy="1514475"/>
            </a:xfrm>
            <a:prstGeom prst="rightBracket">
              <a:avLst/>
            </a:prstGeom>
            <a:noFill/>
            <a:ln w="57150" cap="flat" cmpd="sng" algn="ctr">
              <a:solidFill>
                <a:srgbClr val="820E2E"/>
              </a:solidFill>
              <a:prstDash val="solid"/>
              <a:miter lim="800000"/>
            </a:ln>
            <a:effectLst/>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TextBox 2058">
              <a:extLst>
                <a:ext uri="{FF2B5EF4-FFF2-40B4-BE49-F238E27FC236}">
                  <a16:creationId xmlns:a16="http://schemas.microsoft.com/office/drawing/2014/main" id="{31288D54-E1CF-42EB-B84C-916EA972D879}"/>
                </a:ext>
              </a:extLst>
            </p:cNvPr>
            <p:cNvSpPr txBox="1">
              <a:spLocks noChangeArrowheads="1"/>
            </p:cNvSpPr>
            <p:nvPr/>
          </p:nvSpPr>
          <p:spPr bwMode="auto">
            <a:xfrm rot="16200000">
              <a:off x="727401" y="5782337"/>
              <a:ext cx="1137515" cy="522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US" alt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Executives prefer </a:t>
              </a:r>
              <a:endParaRPr lang="en-US" altLang="en-US" dirty="0">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B80FDE18-7EDF-4815-86AC-64E3CD3CB4B9}"/>
              </a:ext>
            </a:extLst>
          </p:cNvPr>
          <p:cNvGrpSpPr/>
          <p:nvPr/>
        </p:nvGrpSpPr>
        <p:grpSpPr>
          <a:xfrm>
            <a:off x="5691704" y="4084181"/>
            <a:ext cx="2990169" cy="396866"/>
            <a:chOff x="5283332" y="4873820"/>
            <a:chExt cx="2990169" cy="396866"/>
          </a:xfrm>
        </p:grpSpPr>
        <p:cxnSp>
          <p:nvCxnSpPr>
            <p:cNvPr id="20" name="Straight Arrow Connector 19">
              <a:extLst>
                <a:ext uri="{FF2B5EF4-FFF2-40B4-BE49-F238E27FC236}">
                  <a16:creationId xmlns:a16="http://schemas.microsoft.com/office/drawing/2014/main" id="{9E3A7859-5989-445F-A536-62B357012C5F}"/>
                </a:ext>
              </a:extLst>
            </p:cNvPr>
            <p:cNvCxnSpPr/>
            <p:nvPr/>
          </p:nvCxnSpPr>
          <p:spPr>
            <a:xfrm flipH="1">
              <a:off x="5283332" y="5153000"/>
              <a:ext cx="231647" cy="117686"/>
            </a:xfrm>
            <a:prstGeom prst="straightConnector1">
              <a:avLst/>
            </a:prstGeom>
            <a:ln w="38100">
              <a:solidFill>
                <a:srgbClr val="99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 Box 2">
              <a:extLst>
                <a:ext uri="{FF2B5EF4-FFF2-40B4-BE49-F238E27FC236}">
                  <a16:creationId xmlns:a16="http://schemas.microsoft.com/office/drawing/2014/main" id="{532E2F8F-C20B-44A7-8CAB-D641E02C53B9}"/>
                </a:ext>
              </a:extLst>
            </p:cNvPr>
            <p:cNvSpPr txBox="1">
              <a:spLocks noChangeArrowheads="1"/>
            </p:cNvSpPr>
            <p:nvPr/>
          </p:nvSpPr>
          <p:spPr bwMode="auto">
            <a:xfrm>
              <a:off x="5564780" y="4873820"/>
              <a:ext cx="2708721" cy="304800"/>
            </a:xfrm>
            <a:prstGeom prst="roundRect">
              <a:avLst/>
            </a:prstGeom>
            <a:solidFill>
              <a:srgbClr val="820E2E"/>
            </a:solidFill>
            <a:ln w="19050">
              <a:solidFill>
                <a:schemeClr val="bg2"/>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spcBef>
                  <a:spcPts val="0"/>
                </a:spcBef>
                <a:spcAft>
                  <a:spcPts val="0"/>
                </a:spcAft>
              </a:pPr>
              <a:r>
                <a:rPr lang="en-US" sz="1200" b="1" dirty="0">
                  <a:solidFill>
                    <a:srgbClr val="FFFFFF"/>
                  </a:solidFill>
                  <a:latin typeface="Calibri" panose="020F0502020204030204" pitchFamily="34" charset="0"/>
                  <a:ea typeface="Times New Roman" panose="02020603050405020304" pitchFamily="18" charset="0"/>
                  <a:cs typeface="Calibri" panose="020F0502020204030204" pitchFamily="34" charset="0"/>
                </a:rPr>
                <a:t>Must take a step to isolate the effects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pSp>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2066468" y="864270"/>
            <a:ext cx="184731" cy="3693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7" name="Text Box 2">
            <a:extLst>
              <a:ext uri="{FF2B5EF4-FFF2-40B4-BE49-F238E27FC236}">
                <a16:creationId xmlns:a16="http://schemas.microsoft.com/office/drawing/2014/main" id="{39118308-DE45-4D8C-BFF0-1C43F5805261}"/>
              </a:ext>
            </a:extLst>
          </p:cNvPr>
          <p:cNvSpPr txBox="1">
            <a:spLocks noChangeArrowheads="1"/>
          </p:cNvSpPr>
          <p:nvPr/>
        </p:nvSpPr>
        <p:spPr bwMode="auto">
          <a:xfrm>
            <a:off x="1316001" y="6267474"/>
            <a:ext cx="5181600" cy="24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457200"/>
            <a:r>
              <a:rPr lang="en-US" altLang="en-US" sz="1050" dirty="0">
                <a:latin typeface="Calibri" panose="020F0502020204030204" pitchFamily="34" charset="0"/>
                <a:ea typeface="Times New Roman" panose="02020603050405020304" pitchFamily="18" charset="0"/>
                <a:cs typeface="Calibri" panose="020F0502020204030204" pitchFamily="34" charset="0"/>
              </a:rPr>
              <a:t>**Best Practice: Percent of programs evaluated at this level each year.</a:t>
            </a:r>
            <a:endParaRPr lang="en-US" altLang="en-US" sz="1400" dirty="0">
              <a:latin typeface="Calibri" panose="020F0502020204030204" pitchFamily="34" charset="0"/>
              <a:cs typeface="Calibri" panose="020F0502020204030204" pitchFamily="34" charset="0"/>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1316001" y="9939"/>
            <a:ext cx="9144000" cy="76944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algn="ctr" defTabSz="457200"/>
            <a:r>
              <a:rPr lang="en-US" altLang="en-US" sz="4400" b="1" dirty="0">
                <a:latin typeface="+mj-lt"/>
              </a:rPr>
              <a:t>The Value Chain</a:t>
            </a:r>
          </a:p>
        </p:txBody>
      </p:sp>
      <p:sp>
        <p:nvSpPr>
          <p:cNvPr id="25" name="Slide Number Placeholder 1">
            <a:extLst>
              <a:ext uri="{FF2B5EF4-FFF2-40B4-BE49-F238E27FC236}">
                <a16:creationId xmlns:a16="http://schemas.microsoft.com/office/drawing/2014/main" id="{252469A5-92B0-2747-8936-DC869B92E10E}"/>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7</a:t>
            </a:fld>
            <a:endParaRPr kumimoji="0" lang="en-US"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954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alyzing People, Brainstorming, Business">
            <a:extLst>
              <a:ext uri="{FF2B5EF4-FFF2-40B4-BE49-F238E27FC236}">
                <a16:creationId xmlns:a16="http://schemas.microsoft.com/office/drawing/2014/main" id="{5386EC56-9D30-4CC5-8A15-C1FABBB271E7}"/>
              </a:ext>
            </a:extLst>
          </p:cNvPr>
          <p:cNvPicPr>
            <a:picLocks noChangeAspect="1" noChangeArrowheads="1"/>
          </p:cNvPicPr>
          <p:nvPr/>
        </p:nvPicPr>
        <p:blipFill rotWithShape="1">
          <a:blip r:embed="rId2">
            <a:alphaModFix/>
            <a:extLst>
              <a:ext uri="{28A0092B-C50C-407E-A947-70E740481C1C}">
                <a14:useLocalDpi xmlns:a14="http://schemas.microsoft.com/office/drawing/2010/main"/>
              </a:ext>
            </a:extLst>
          </a:blip>
          <a:srcRect/>
          <a:stretch/>
        </p:blipFill>
        <p:spPr bwMode="auto">
          <a:xfrm>
            <a:off x="-76200" y="0"/>
            <a:ext cx="2984938" cy="3124200"/>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83B32EFE-70E4-40A9-8278-97745DEF1E84}"/>
              </a:ext>
            </a:extLst>
          </p:cNvPr>
          <p:cNvSpPr txBox="1">
            <a:spLocks/>
          </p:cNvSpPr>
          <p:nvPr/>
        </p:nvSpPr>
        <p:spPr>
          <a:xfrm>
            <a:off x="3503602" y="501884"/>
            <a:ext cx="7436656" cy="679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dirty="0">
                <a:latin typeface="+mj-lt"/>
              </a:rPr>
              <a:t>What CEOs Want</a:t>
            </a:r>
          </a:p>
        </p:txBody>
      </p:sp>
      <p:sp>
        <p:nvSpPr>
          <p:cNvPr id="5" name="TextBox 4">
            <a:extLst>
              <a:ext uri="{FF2B5EF4-FFF2-40B4-BE49-F238E27FC236}">
                <a16:creationId xmlns:a16="http://schemas.microsoft.com/office/drawing/2014/main" id="{86ACC8F7-2F91-4685-8FD1-0EFB2E4A027E}"/>
              </a:ext>
            </a:extLst>
          </p:cNvPr>
          <p:cNvSpPr txBox="1"/>
          <p:nvPr/>
        </p:nvSpPr>
        <p:spPr>
          <a:xfrm>
            <a:off x="609600" y="6014580"/>
            <a:ext cx="11460943" cy="307777"/>
          </a:xfrm>
          <a:prstGeom prst="rect">
            <a:avLst/>
          </a:prstGeom>
          <a:noFill/>
        </p:spPr>
        <p:txBody>
          <a:bodyPr wrap="square" rtlCol="0">
            <a:spAutoFit/>
          </a:bodyPr>
          <a:lstStyle/>
          <a:p>
            <a:r>
              <a:rPr lang="en-US" sz="1400" b="1" dirty="0">
                <a:solidFill>
                  <a:srgbClr val="000000"/>
                </a:solidFill>
                <a:latin typeface="Calibri" panose="020F0502020204030204" pitchFamily="34" charset="0"/>
                <a:cs typeface="Calibri" panose="020F0502020204030204" pitchFamily="34" charset="0"/>
              </a:rPr>
              <a:t>ROI Institute and ATD research </a:t>
            </a:r>
            <a:r>
              <a:rPr lang="en-US" sz="1400" dirty="0">
                <a:solidFill>
                  <a:srgbClr val="000000"/>
                </a:solidFill>
                <a:latin typeface="Calibri" panose="020F0502020204030204" pitchFamily="34" charset="0"/>
                <a:cs typeface="Calibri" panose="020F0502020204030204" pitchFamily="34" charset="0"/>
              </a:rPr>
              <a:t>show that the data CEOs receive are not demonstrating what they want out of their talent investment. (N=96)</a:t>
            </a:r>
            <a:endParaRPr lang="en-US" sz="1200" b="1" dirty="0">
              <a:solidFill>
                <a:srgbClr val="000000"/>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1D544AA-B6FC-49FD-AAD1-524EDDCBDBFA}"/>
              </a:ext>
            </a:extLst>
          </p:cNvPr>
          <p:cNvGraphicFramePr>
            <a:graphicFrameLocks noGrp="1"/>
          </p:cNvGraphicFramePr>
          <p:nvPr>
            <p:extLst>
              <p:ext uri="{D42A27DB-BD31-4B8C-83A1-F6EECF244321}">
                <p14:modId xmlns:p14="http://schemas.microsoft.com/office/powerpoint/2010/main" val="3233602423"/>
              </p:ext>
            </p:extLst>
          </p:nvPr>
        </p:nvGraphicFramePr>
        <p:xfrm>
          <a:off x="3503602" y="1371600"/>
          <a:ext cx="7436657" cy="4548308"/>
        </p:xfrm>
        <a:graphic>
          <a:graphicData uri="http://schemas.openxmlformats.org/drawingml/2006/table">
            <a:tbl>
              <a:tblPr firstRow="1" bandRow="1">
                <a:tableStyleId>{2D5ABB26-0587-4C30-8999-92F81FD0307C}</a:tableStyleId>
              </a:tblPr>
              <a:tblGrid>
                <a:gridCol w="2712257">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764852">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Measures</a:t>
                      </a:r>
                    </a:p>
                  </a:txBody>
                  <a:tcPr anchor="ctr">
                    <a:lnL w="12700" cap="flat" cmpd="sng" algn="ctr">
                      <a:solidFill>
                        <a:schemeClr val="tx1"/>
                      </a:solidFill>
                      <a:prstDash val="solid"/>
                      <a:round/>
                      <a:headEnd type="none" w="med" len="med"/>
                      <a:tailEnd type="none" w="med" len="med"/>
                    </a:lnL>
                    <a:lnR w="12700" cap="flat" cmpd="sng" algn="ctr">
                      <a:solidFill>
                        <a:prstClr val="white">
                          <a:lumMod val="65000"/>
                        </a:prstClr>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Currently Measure</a:t>
                      </a:r>
                    </a:p>
                  </a:txBody>
                  <a:tcPr anchor="ctr">
                    <a:lnL w="12700" cap="flat" cmpd="sng" algn="ctr">
                      <a:solidFill>
                        <a:prstClr val="white">
                          <a:lumMod val="65000"/>
                        </a:prstClr>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Should Measure</a:t>
                      </a:r>
                    </a:p>
                  </a:txBody>
                  <a:tcPr anchor="ctr">
                    <a:lnL w="12700" cap="flat" cmpd="sng" algn="ctr">
                      <a:solidFill>
                        <a:srgbClr val="A6A6A6"/>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Importance</a:t>
                      </a:r>
                    </a:p>
                  </a:txBody>
                  <a:tcPr anchor="ctr">
                    <a:lnL w="12700" cap="flat" cmpd="sng" algn="ctr">
                      <a:solidFill>
                        <a:srgbClr val="A6A6A6"/>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extLst>
                  <a:ext uri="{0D108BD9-81ED-4DB2-BD59-A6C34878D82A}">
                    <a16:rowId xmlns:a16="http://schemas.microsoft.com/office/drawing/2014/main" val="10000"/>
                  </a:ext>
                </a:extLst>
              </a:tr>
              <a:tr h="491069">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Inputs and Indicators</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94%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86%</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6</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Efficiency</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Reaction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53%</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22%</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Learning</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32%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5</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Application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11%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61%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Impact</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96%</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1</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70341">
                <a:tc>
                  <a:txBody>
                    <a:bodyPr/>
                    <a:lstStyle/>
                    <a:p>
                      <a:pPr>
                        <a:lnSpc>
                          <a:spcPct val="80000"/>
                        </a:lnSpc>
                      </a:pPr>
                      <a:r>
                        <a:rPr lang="en-US" sz="2000" baseline="0" dirty="0">
                          <a:solidFill>
                            <a:srgbClr val="000000"/>
                          </a:solidFill>
                          <a:latin typeface="Calibri" panose="020F0502020204030204" pitchFamily="34" charset="0"/>
                          <a:cs typeface="Calibri" panose="020F0502020204030204" pitchFamily="34" charset="0"/>
                        </a:rPr>
                        <a:t>ROI</a:t>
                      </a:r>
                      <a:endParaRPr lang="en-US" sz="2000" dirty="0">
                        <a:solidFill>
                          <a:srgbClr val="000000"/>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Awards</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40%</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44%</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3</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7" name="Slide Number Placeholder 1">
            <a:extLst>
              <a:ext uri="{FF2B5EF4-FFF2-40B4-BE49-F238E27FC236}">
                <a16:creationId xmlns:a16="http://schemas.microsoft.com/office/drawing/2014/main" id="{37E44ACF-6307-7A4D-B5DC-3D6AE39CE56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600"/>
              </a:spcAft>
              <a:buClrTx/>
              <a:buSzTx/>
              <a:buFontTx/>
              <a:buNone/>
              <a:tabLst/>
              <a:defRPr/>
            </a:pPr>
            <a:fld id="{798BDFA3-3F45-4374-B800-2FC8FD908A4F}" type="slidenum">
              <a:rPr kumimoji="0" lang="en-US" b="0" i="0" u="none" strike="noStrike" kern="1200" cap="none" spc="0" normalizeH="0" baseline="0" noProof="0" smtClean="0">
                <a:ln>
                  <a:noFill/>
                </a:ln>
                <a:solidFill>
                  <a:schemeClr val="bg1">
                    <a:lumMod val="50000"/>
                  </a:schemeClr>
                </a:solidFill>
                <a:effectLst/>
                <a:uLnTx/>
                <a:uFillTx/>
                <a:latin typeface="Calibri" panose="020F0502020204030204"/>
                <a:ea typeface="+mn-ea"/>
                <a:cs typeface="+mn-cs"/>
              </a:rPr>
              <a:pPr marL="0" marR="0" lvl="0" indent="0" algn="r" defTabSz="914400" rtl="0" eaLnBrk="1" fontAlgn="auto" latinLnBrk="0" hangingPunct="1">
                <a:spcBef>
                  <a:spcPts val="0"/>
                </a:spcBef>
                <a:spcAft>
                  <a:spcPts val="600"/>
                </a:spcAft>
                <a:buClrTx/>
                <a:buSzTx/>
                <a:buFontTx/>
                <a:buNone/>
                <a:tabLst/>
                <a:defRPr/>
              </a:pPr>
              <a:t>8</a:t>
            </a:fld>
            <a:endParaRPr kumimoji="0" lang="en-US"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48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A5A2D9-29F7-8D4E-B525-EDE604FFDAB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97325610"/>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TD ICE 201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BD680A8-DF33-2946-8BB4-2DEE903A9D46}">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04197C4DC89E541B33E55E2A1D79CB5" ma:contentTypeVersion="12" ma:contentTypeDescription="Create a new document." ma:contentTypeScope="" ma:versionID="2dc3cd5439561f3055c2b4bfe38f2332">
  <xsd:schema xmlns:xsd="http://www.w3.org/2001/XMLSchema" xmlns:xs="http://www.w3.org/2001/XMLSchema" xmlns:p="http://schemas.microsoft.com/office/2006/metadata/properties" xmlns:ns2="924acec9-03c6-4a9e-a89f-23a82878cf20" xmlns:ns3="cd931185-211e-4b3d-bc3f-b5ada3777bcb" targetNamespace="http://schemas.microsoft.com/office/2006/metadata/properties" ma:root="true" ma:fieldsID="c9e51108e6e9688217834002381512ce" ns2:_="" ns3:_="">
    <xsd:import namespace="924acec9-03c6-4a9e-a89f-23a82878cf20"/>
    <xsd:import namespace="cd931185-211e-4b3d-bc3f-b5ada3777b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4acec9-03c6-4a9e-a89f-23a82878c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931185-211e-4b3d-bc3f-b5ada3777bc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6E5E9C-F70B-420D-BD12-F4456560FB96}">
  <ds:schemaRefs>
    <ds:schemaRef ds:uri="http://purl.org/dc/elements/1.1/"/>
    <ds:schemaRef ds:uri="924acec9-03c6-4a9e-a89f-23a82878cf20"/>
    <ds:schemaRef ds:uri="http://www.w3.org/XML/1998/namespace"/>
    <ds:schemaRef ds:uri="http://purl.org/dc/dcmitype/"/>
    <ds:schemaRef ds:uri="cd931185-211e-4b3d-bc3f-b5ada3777bcb"/>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48F0104-52E1-4B0F-86A3-6C14240846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4acec9-03c6-4a9e-a89f-23a82878cf20"/>
    <ds:schemaRef ds:uri="cd931185-211e-4b3d-bc3f-b5ada3777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F6B55B-5A94-4913-84CA-C47CD5F5F0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3359</TotalTime>
  <Words>2125</Words>
  <Application>Microsoft Macintosh PowerPoint</Application>
  <PresentationFormat>Widescreen</PresentationFormat>
  <Paragraphs>580</Paragraphs>
  <Slides>41</Slides>
  <Notes>20</Notes>
  <HiddenSlides>0</HiddenSlides>
  <MMClips>0</MMClips>
  <ScaleCrop>false</ScaleCrop>
  <HeadingPairs>
    <vt:vector size="6" baseType="variant">
      <vt:variant>
        <vt:lpstr>Fonts Used</vt:lpstr>
      </vt:variant>
      <vt:variant>
        <vt:i4>11</vt:i4>
      </vt:variant>
      <vt:variant>
        <vt:lpstr>Theme</vt:lpstr>
      </vt:variant>
      <vt:variant>
        <vt:i4>11</vt:i4>
      </vt:variant>
      <vt:variant>
        <vt:lpstr>Slide Titles</vt:lpstr>
      </vt:variant>
      <vt:variant>
        <vt:i4>41</vt:i4>
      </vt:variant>
    </vt:vector>
  </HeadingPairs>
  <TitlesOfParts>
    <vt:vector size="63" baseType="lpstr">
      <vt:lpstr>Arial</vt:lpstr>
      <vt:lpstr>Arial Rounded MT Bold</vt:lpstr>
      <vt:lpstr>Calibri</vt:lpstr>
      <vt:lpstr>Calibri Light</vt:lpstr>
      <vt:lpstr>Cambria</vt:lpstr>
      <vt:lpstr>Poppins</vt:lpstr>
      <vt:lpstr>Symbol</vt:lpstr>
      <vt:lpstr>Verdana</vt:lpstr>
      <vt:lpstr>Whitney HTF Book</vt:lpstr>
      <vt:lpstr>Wingdings</vt:lpstr>
      <vt:lpstr>Wingdings 2</vt:lpstr>
      <vt:lpstr>2_Custom Design</vt:lpstr>
      <vt:lpstr>1_Custom Design</vt:lpstr>
      <vt:lpstr>Custom Design</vt:lpstr>
      <vt:lpstr>ATD ICE 2019</vt:lpstr>
      <vt:lpstr>3_Custom Design</vt:lpstr>
      <vt:lpstr>Retrospect</vt:lpstr>
      <vt:lpstr>4_Custom Design</vt:lpstr>
      <vt:lpstr>5_Custom Design</vt:lpstr>
      <vt:lpstr>1_Retrospect</vt:lpstr>
      <vt:lpstr>6_Custom Design</vt:lpstr>
      <vt:lpstr>7_Custom Design</vt:lpstr>
      <vt:lpstr>How to Ensure  that Your Programs Deliver Impact and ROI</vt:lpstr>
      <vt:lpstr>Resources</vt:lpstr>
      <vt:lpstr>Session Objectives</vt:lpstr>
      <vt:lpstr>PowerPoint Presentation</vt:lpstr>
      <vt:lpstr>Serious Performance Challenges</vt:lpstr>
      <vt:lpstr>Serious Performance Challenges</vt:lpstr>
      <vt:lpstr>PowerPoint Presentation</vt:lpstr>
      <vt:lpstr>PowerPoint Presentation</vt:lpstr>
      <vt:lpstr>PowerPoint Presentation</vt:lpstr>
      <vt:lpstr>Scotland Yard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Rules for Objectives </vt:lpstr>
      <vt:lpstr>Evaluation Levels with Objectives</vt:lpstr>
      <vt:lpstr>Evaluation Levels with Objectives</vt:lpstr>
      <vt:lpstr>PowerPoint Presentation</vt:lpstr>
      <vt:lpstr>PowerPoint Presentation</vt:lpstr>
      <vt:lpstr>PowerPoint Presentation</vt:lpstr>
      <vt:lpstr>PowerPoint Presentation</vt:lpstr>
      <vt:lpstr>Make it Credible Measure Results and Calculate ROI</vt:lpstr>
      <vt:lpstr>PowerPoint Presentation</vt:lpstr>
      <vt:lpstr>Measurement Targets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Brown</dc:creator>
  <cp:lastModifiedBy>Melissa Brown</cp:lastModifiedBy>
  <cp:revision>69</cp:revision>
  <cp:lastPrinted>2021-05-03T19:53:16Z</cp:lastPrinted>
  <dcterms:created xsi:type="dcterms:W3CDTF">2020-05-12T17:55:36Z</dcterms:created>
  <dcterms:modified xsi:type="dcterms:W3CDTF">2021-05-26T18:36:05Z</dcterms:modified>
</cp:coreProperties>
</file>