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2"/>
  </p:notesMasterIdLst>
  <p:sldIdLst>
    <p:sldId id="270" r:id="rId2"/>
    <p:sldId id="334" r:id="rId3"/>
    <p:sldId id="258" r:id="rId4"/>
    <p:sldId id="264" r:id="rId5"/>
    <p:sldId id="335" r:id="rId6"/>
    <p:sldId id="257" r:id="rId7"/>
    <p:sldId id="261" r:id="rId8"/>
    <p:sldId id="336" r:id="rId9"/>
    <p:sldId id="259" r:id="rId10"/>
    <p:sldId id="282" r:id="rId11"/>
    <p:sldId id="340" r:id="rId12"/>
    <p:sldId id="341" r:id="rId13"/>
    <p:sldId id="348" r:id="rId14"/>
    <p:sldId id="338" r:id="rId15"/>
    <p:sldId id="265" r:id="rId16"/>
    <p:sldId id="344" r:id="rId17"/>
    <p:sldId id="345" r:id="rId18"/>
    <p:sldId id="346" r:id="rId19"/>
    <p:sldId id="351" r:id="rId20"/>
    <p:sldId id="349" r:id="rId21"/>
    <p:sldId id="337" r:id="rId22"/>
    <p:sldId id="361" r:id="rId23"/>
    <p:sldId id="352" r:id="rId24"/>
    <p:sldId id="353" r:id="rId25"/>
    <p:sldId id="362" r:id="rId26"/>
    <p:sldId id="354" r:id="rId27"/>
    <p:sldId id="376" r:id="rId28"/>
    <p:sldId id="363" r:id="rId29"/>
    <p:sldId id="365" r:id="rId30"/>
    <p:sldId id="366" r:id="rId31"/>
    <p:sldId id="364" r:id="rId32"/>
    <p:sldId id="358" r:id="rId33"/>
    <p:sldId id="367" r:id="rId34"/>
    <p:sldId id="368" r:id="rId35"/>
    <p:sldId id="369" r:id="rId36"/>
    <p:sldId id="370" r:id="rId37"/>
    <p:sldId id="374" r:id="rId38"/>
    <p:sldId id="371" r:id="rId39"/>
    <p:sldId id="372" r:id="rId40"/>
    <p:sldId id="375" r:id="rId41"/>
  </p:sldIdLst>
  <p:sldSz cx="9144000" cy="6858000" type="screen4x3"/>
  <p:notesSz cx="6858000" cy="9144000"/>
  <p:embeddedFontLst>
    <p:embeddedFont>
      <p:font typeface="All Caps" panose="020B0604020202020204"/>
      <p:regular r:id="rId43"/>
    </p:embeddedFont>
    <p:embeddedFont>
      <p:font typeface="Gill Sans MT" panose="020B0502020104020203" pitchFamily="34" charset="0"/>
      <p:regular r:id="rId44"/>
      <p:bold r:id="rId45"/>
      <p:italic r:id="rId46"/>
      <p:boldItalic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84167" autoAdjust="0"/>
  </p:normalViewPr>
  <p:slideViewPr>
    <p:cSldViewPr>
      <p:cViewPr varScale="1">
        <p:scale>
          <a:sx n="98" d="100"/>
          <a:sy n="98" d="100"/>
        </p:scale>
        <p:origin x="199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E63FDB-977A-4543-8053-1BEF3C2AAF39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N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IN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BACBB1-6715-4D2C-9848-C5C78FD3EB6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50419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Level 3 – occasional followup to measure application. However, executive value impact and the ROI from the HR programs investment. </a:t>
            </a:r>
            <a:endParaRPr lang="en-IN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5D5933-A1BB-41DD-954A-C26D34C2B49E}" type="slidenum">
              <a:rPr lang="en-IN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IN" smtClean="0"/>
          </a:p>
        </p:txBody>
      </p:sp>
    </p:spTree>
    <p:extLst>
      <p:ext uri="{BB962C8B-B14F-4D97-AF65-F5344CB8AC3E}">
        <p14:creationId xmlns:p14="http://schemas.microsoft.com/office/powerpoint/2010/main" val="1715726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DE7171-028A-4F13-BEF7-8FFAB7FDE181}" type="slidenum">
              <a:rPr lang="en-IN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IN" smtClean="0"/>
          </a:p>
        </p:txBody>
      </p:sp>
    </p:spTree>
    <p:extLst>
      <p:ext uri="{BB962C8B-B14F-4D97-AF65-F5344CB8AC3E}">
        <p14:creationId xmlns:p14="http://schemas.microsoft.com/office/powerpoint/2010/main" val="2957428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Payoff needs – Increase profits or cost savings (reduction or avoidance)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Identify obvious vs not so obvious payoff needs</a:t>
            </a:r>
          </a:p>
          <a:p>
            <a:pPr eaLnBrk="1" hangingPunct="1">
              <a:spcBef>
                <a:spcPct val="0"/>
              </a:spcBef>
            </a:pPr>
            <a:endParaRPr lang="en-IN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5B70D4-4866-41DA-8A19-13B8B0C961F9}" type="slidenum">
              <a:rPr lang="en-IN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IN" smtClean="0"/>
          </a:p>
        </p:txBody>
      </p:sp>
    </p:spTree>
    <p:extLst>
      <p:ext uri="{BB962C8B-B14F-4D97-AF65-F5344CB8AC3E}">
        <p14:creationId xmlns:p14="http://schemas.microsoft.com/office/powerpoint/2010/main" val="70679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121" tIns="45561" rIns="91121" bIns="4556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7A5AE6-5802-46CA-9804-1D34EABD6845}" type="slidenum">
              <a:rPr lang="en-US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089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121" tIns="45561" rIns="91121" bIns="4556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6AC68B-69C9-4BDE-B0DE-5C8860432AB6}" type="slidenum">
              <a:rPr lang="en-US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884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612CF0-F22E-48EB-8B05-1A655EC9B214}" type="slidenum">
              <a:rPr lang="en-IN" smtClean="0"/>
              <a:pPr>
                <a:defRPr/>
              </a:pPr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6624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9E396-B620-4CCF-A57A-A97A478BF309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249B6-588D-49E9-9538-84CA99D1B36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46B19-EA57-445C-8BF0-9539E9EB10A9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09900-8EE5-42A3-AB25-06C31C41748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8AD8D-5958-4015-8F07-625FA083CC59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D4570-5F06-42F9-AE52-863DDC2C0F3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47D79-1182-4609-9BBE-92CD14DE506E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A5664-E62A-4521-BCAB-860E5BA8AA8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EA7A4-930F-4A18-96E3-D63795D21918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63239-BA44-40B3-A1FA-69947F05812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7A3D3-3A99-4448-9E8C-EEF589F65EAD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D27B1-17FD-4C63-B7F8-932EE183DD4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576CF-DE01-4695-BD44-8B3EFD6D625F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DDE2A-5E80-4488-870A-BE264B296E5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F7C9F-16B2-4A8C-A285-490758AF578F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721A1-2654-4A6B-BE47-8411595A001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B3921-005E-46CA-8211-1B98AA3DA942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1B2EE-5C77-47D5-972A-78F9B435DF8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A7078-07D1-4F81-BB45-55EB5588A9AD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6D525-1128-4C73-94E0-80E35081BD7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D7427-BA63-4708-BADD-7D6E21C731E2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27D0F-F5BE-4390-AA7D-B8C3F962407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514035-7715-475D-AA0E-E535C6C65CEF}" type="datetimeFigureOut">
              <a:rPr lang="en-US"/>
              <a:pPr>
                <a:defRPr/>
              </a:pPr>
              <a:t>3/19/2014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EE34F2-4DAF-485D-8036-A1BA179012C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312529858_bbab92f7b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813" y="3929063"/>
            <a:ext cx="3024187" cy="226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500063" y="2786063"/>
            <a:ext cx="72151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Myriad Pro" pitchFamily="34" charset="0"/>
              </a:rPr>
              <a:t>a </a:t>
            </a:r>
            <a:r>
              <a:rPr lang="en-US" sz="3600" b="1">
                <a:solidFill>
                  <a:srgbClr val="92D050"/>
                </a:solidFill>
                <a:latin typeface="Myriad Pro" pitchFamily="34" charset="0"/>
              </a:rPr>
              <a:t>small bite </a:t>
            </a:r>
            <a:r>
              <a:rPr lang="en-US" sz="3600" b="1">
                <a:latin typeface="Myriad Pro" pitchFamily="34" charset="0"/>
              </a:rPr>
              <a:t>on training evaluation</a:t>
            </a:r>
            <a:endParaRPr lang="en-IN" sz="3600" b="1"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32025" y="571500"/>
            <a:ext cx="2714625" cy="357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Gill Sans MT" pitchFamily="34" charset="0"/>
              </a:rPr>
              <a:t>Kirkpatrick Model</a:t>
            </a:r>
            <a:endParaRPr lang="en-IN" sz="1600" b="1" dirty="0">
              <a:latin typeface="Gill Sans MT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84750" y="571500"/>
            <a:ext cx="2714625" cy="357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Gill Sans MT" pitchFamily="34" charset="0"/>
              </a:rPr>
              <a:t>Phillips ROI Model</a:t>
            </a:r>
            <a:endParaRPr lang="en-IN" sz="1600" b="1" dirty="0">
              <a:latin typeface="Gill Sans MT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44725" y="1747838"/>
            <a:ext cx="2714625" cy="3571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Reaction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99038" y="1747838"/>
            <a:ext cx="2714625" cy="3571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Reaction, Satisfaction &amp; Planned Action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38375" y="2132013"/>
            <a:ext cx="2714625" cy="3571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Learning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92688" y="2132013"/>
            <a:ext cx="2714625" cy="3571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Learning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44725" y="2520950"/>
            <a:ext cx="2714625" cy="3571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latin typeface="Gill Sans MT" pitchFamily="34" charset="0"/>
              </a:rPr>
              <a:t>Behaviour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999038" y="2520950"/>
            <a:ext cx="2714625" cy="357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Application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38375" y="2917825"/>
            <a:ext cx="2714625" cy="3571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Results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992688" y="2917825"/>
            <a:ext cx="2714625" cy="357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Business Impact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38375" y="3306763"/>
            <a:ext cx="5472113" cy="3571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Isolating  the effects of the program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3675" y="1754188"/>
            <a:ext cx="1992313" cy="35718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Level 1</a:t>
            </a:r>
            <a:endParaRPr lang="en-IN" sz="1200" b="1" dirty="0">
              <a:latin typeface="Gill Sans MT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93675" y="2138363"/>
            <a:ext cx="2000250" cy="35718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Level 2</a:t>
            </a:r>
            <a:endParaRPr lang="en-IN" sz="1200" b="1" dirty="0">
              <a:latin typeface="Gill Sans MT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93675" y="2520950"/>
            <a:ext cx="2000250" cy="357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Level 3</a:t>
            </a:r>
            <a:endParaRPr lang="en-IN" sz="1200" b="1" dirty="0">
              <a:latin typeface="Gill Sans MT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93675" y="2911475"/>
            <a:ext cx="2000250" cy="357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Level 4</a:t>
            </a:r>
            <a:endParaRPr lang="en-IN" sz="1200" b="1" dirty="0">
              <a:latin typeface="Gill Sans MT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93675" y="3306763"/>
            <a:ext cx="2000250" cy="35718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Accountability</a:t>
            </a:r>
            <a:endParaRPr lang="en-IN" sz="1200" b="1" dirty="0">
              <a:latin typeface="Gill Sans MT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93675" y="4084638"/>
            <a:ext cx="2000250" cy="35718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Process Model</a:t>
            </a:r>
            <a:endParaRPr lang="en-IN" sz="1200" b="1" dirty="0">
              <a:latin typeface="Gill Sans MT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93675" y="4475163"/>
            <a:ext cx="2000250" cy="35718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Standards</a:t>
            </a:r>
            <a:endParaRPr lang="en-IN" sz="1200" b="1" dirty="0">
              <a:latin typeface="Gill Sans MT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93675" y="4864100"/>
            <a:ext cx="2000250" cy="357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Publications</a:t>
            </a:r>
            <a:endParaRPr lang="en-IN" sz="1200" b="1" dirty="0">
              <a:latin typeface="Gill Sans MT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93675" y="5248275"/>
            <a:ext cx="2000250" cy="357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Usage</a:t>
            </a:r>
            <a:endParaRPr lang="en-IN" sz="1200" b="1" dirty="0">
              <a:latin typeface="Gill Sans MT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244725" y="974725"/>
            <a:ext cx="2714625" cy="3571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Dr.  Donald Kirkpatrick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999038" y="974725"/>
            <a:ext cx="2714625" cy="357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Dr. Jack Phillips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12312" name="TextBox 37"/>
          <p:cNvSpPr txBox="1">
            <a:spLocks noChangeArrowheads="1"/>
          </p:cNvSpPr>
          <p:nvPr/>
        </p:nvSpPr>
        <p:spPr bwMode="auto">
          <a:xfrm>
            <a:off x="1290638" y="974725"/>
            <a:ext cx="14287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Gill Sans MT" pitchFamily="34" charset="0"/>
              </a:rPr>
              <a:t>Level 1</a:t>
            </a:r>
            <a:endParaRPr lang="en-IN" b="1">
              <a:latin typeface="Gill Sans MT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93675" y="987425"/>
            <a:ext cx="1992313" cy="357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Developed</a:t>
            </a:r>
            <a:endParaRPr lang="en-IN" sz="1200" b="1" dirty="0">
              <a:latin typeface="Gill Sans M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246313" y="4078288"/>
            <a:ext cx="5472112" cy="3571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10 step by step of collecting,  analyzing, reporting, using systematic &amp; methodic 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41550" y="4468813"/>
            <a:ext cx="5472113" cy="3571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12 guiding principles to be conservative in approach 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251075" y="4859338"/>
            <a:ext cx="2714625" cy="3571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4 books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005388" y="4859338"/>
            <a:ext cx="2714625" cy="3571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35 books, 8000 case studies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251075" y="5241925"/>
            <a:ext cx="2714625" cy="3571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Obsolete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005388" y="5241925"/>
            <a:ext cx="2714625" cy="357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3000 organizations in 50 countries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15250" y="1758950"/>
            <a:ext cx="12858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90–100%</a:t>
            </a:r>
            <a:endParaRPr lang="en-IN" sz="1400" dirty="0">
              <a:solidFill>
                <a:schemeClr val="bg1">
                  <a:lumMod val="9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694613" y="2141538"/>
            <a:ext cx="12858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70–80%</a:t>
            </a:r>
            <a:endParaRPr lang="en-IN" sz="1400" dirty="0">
              <a:solidFill>
                <a:schemeClr val="bg1">
                  <a:lumMod val="9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694613" y="2570163"/>
            <a:ext cx="12858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20–30%</a:t>
            </a:r>
            <a:endParaRPr lang="en-IN" sz="1400" dirty="0">
              <a:solidFill>
                <a:schemeClr val="bg1">
                  <a:lumMod val="9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694613" y="2927350"/>
            <a:ext cx="12858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10–20%</a:t>
            </a:r>
            <a:endParaRPr lang="en-IN" sz="1400" dirty="0">
              <a:solidFill>
                <a:schemeClr val="bg1">
                  <a:lumMod val="9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694613" y="3700463"/>
            <a:ext cx="1285875" cy="306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05–08%</a:t>
            </a:r>
            <a:endParaRPr lang="en-IN" sz="1400" dirty="0">
              <a:solidFill>
                <a:schemeClr val="bg1">
                  <a:lumMod val="9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238375" y="1363663"/>
            <a:ext cx="5472113" cy="3571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Inputs / Indicators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93675" y="1370013"/>
            <a:ext cx="1992313" cy="35718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Level 0</a:t>
            </a:r>
            <a:endParaRPr lang="en-IN" sz="1200" b="1" dirty="0">
              <a:latin typeface="Gill Sans MT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694613" y="1390650"/>
            <a:ext cx="12858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100%</a:t>
            </a:r>
            <a:endParaRPr lang="en-IN" sz="1400" dirty="0">
              <a:solidFill>
                <a:schemeClr val="bg1">
                  <a:lumMod val="9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236788" y="3689350"/>
            <a:ext cx="5472112" cy="357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Gill Sans MT" pitchFamily="34" charset="0"/>
              </a:rPr>
              <a:t>Return on Investment</a:t>
            </a:r>
            <a:endParaRPr lang="en-IN" sz="1200" dirty="0">
              <a:latin typeface="Gill Sans MT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98438" y="3683000"/>
            <a:ext cx="2000250" cy="357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Gill Sans MT" pitchFamily="34" charset="0"/>
              </a:rPr>
              <a:t>Level 5</a:t>
            </a:r>
            <a:endParaRPr lang="en-IN" sz="1200" b="1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4" grpId="0" animBg="1"/>
      <p:bldP spid="41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52" grpId="0"/>
      <p:bldP spid="53" grpId="0"/>
      <p:bldP spid="54" grpId="0"/>
      <p:bldP spid="55" grpId="0"/>
      <p:bldP spid="56" grpId="0"/>
      <p:bldP spid="58" grpId="0" animBg="1"/>
      <p:bldP spid="60" grpId="0"/>
      <p:bldP spid="6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828675" y="604838"/>
            <a:ext cx="79041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Gill Sans MT" pitchFamily="34" charset="0"/>
              </a:rPr>
              <a:t>Myths of </a:t>
            </a:r>
            <a:r>
              <a:rPr lang="en-US" sz="4800" b="1">
                <a:solidFill>
                  <a:srgbClr val="92D050"/>
                </a:solidFill>
                <a:latin typeface="Gill Sans MT" pitchFamily="34" charset="0"/>
              </a:rPr>
              <a:t>ROI</a:t>
            </a:r>
            <a:r>
              <a:rPr lang="en-US" sz="4800" b="1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US" sz="4800" b="1">
                <a:solidFill>
                  <a:srgbClr val="92D050"/>
                </a:solidFill>
                <a:latin typeface="Gill Sans MT" pitchFamily="34" charset="0"/>
              </a:rPr>
              <a:t>Evaluation</a:t>
            </a:r>
            <a:endParaRPr lang="en-IN" sz="4800" b="1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7250" y="1973263"/>
            <a:ext cx="7643813" cy="42418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Soft skills can not be measured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We are not yet there for ROI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We don’t believe in ROI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Evaluation is too subjective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My senior management doesn’t want to know ROI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ROI Measurement is too expensive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ROI can’t be measured and reported by HR &amp; Training professionals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tabLst>
                <a:tab pos="457200" algn="l"/>
              </a:tabLst>
              <a:defRPr/>
            </a:pPr>
            <a:endParaRPr lang="en-US" dirty="0">
              <a:solidFill>
                <a:schemeClr val="bg1">
                  <a:lumMod val="85000"/>
                </a:schemeClr>
              </a:solidFill>
              <a:latin typeface="Gill Sans MT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828675" y="604838"/>
            <a:ext cx="79041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Gill Sans MT" pitchFamily="34" charset="0"/>
              </a:rPr>
              <a:t>Benefits of </a:t>
            </a:r>
            <a:r>
              <a:rPr lang="en-US" sz="4800" b="1">
                <a:solidFill>
                  <a:srgbClr val="92D050"/>
                </a:solidFill>
                <a:latin typeface="Gill Sans MT" pitchFamily="34" charset="0"/>
              </a:rPr>
              <a:t>ROI</a:t>
            </a:r>
            <a:r>
              <a:rPr lang="en-US" sz="4800" b="1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US" sz="4800" b="1">
                <a:solidFill>
                  <a:srgbClr val="92D050"/>
                </a:solidFill>
                <a:latin typeface="Gill Sans MT" pitchFamily="34" charset="0"/>
              </a:rPr>
              <a:t>Evaluation</a:t>
            </a:r>
            <a:endParaRPr lang="en-IN" sz="4800" b="1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7250" y="1973263"/>
            <a:ext cx="7643813" cy="36845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Justify Budgets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Improve program design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Eliminate ineffective, inefficient programs 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Increased support from managers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Build more depth in understanding HR &amp; Learning programs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FontTx/>
              <a:buAutoNum type="arabicParenR"/>
              <a:tabLst>
                <a:tab pos="457200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Gill Sans MT" pitchFamily="34" charset="0"/>
                <a:cs typeface="+mn-cs"/>
              </a:rPr>
              <a:t>Importantly, strengthen relationship with key executives</a:t>
            </a:r>
          </a:p>
          <a:p>
            <a:pPr marL="457200" indent="-4572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tabLst>
                <a:tab pos="457200" algn="l"/>
              </a:tabLst>
              <a:defRPr/>
            </a:pPr>
            <a:endParaRPr lang="en-US" dirty="0">
              <a:solidFill>
                <a:schemeClr val="bg1">
                  <a:lumMod val="85000"/>
                </a:schemeClr>
              </a:solidFill>
              <a:latin typeface="Gill Sans MT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0" y="2138363"/>
            <a:ext cx="9144000" cy="4648200"/>
          </a:xfrm>
          <a:prstGeom prst="rect">
            <a:avLst/>
          </a:prstGeom>
        </p:spPr>
        <p:txBody>
          <a:bodyPr/>
          <a:lstStyle/>
          <a:p>
            <a:pPr marL="520700" indent="-5207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When conducting a higher-level evaluation, collect data at lower levels</a:t>
            </a:r>
          </a:p>
          <a:p>
            <a:pPr marL="520700" indent="-5207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When planning a higher-level evaluation, the previous level of evaluation is not required to be comprehensive</a:t>
            </a:r>
          </a:p>
          <a:p>
            <a:pPr marL="520700" indent="-5207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When collecting and analyzing data, use only the most credible sources</a:t>
            </a:r>
          </a:p>
          <a:p>
            <a:pPr marL="520700" indent="-5207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When analyzing data, select the most conservative alternative for calculations</a:t>
            </a:r>
          </a:p>
          <a:p>
            <a:pPr marL="520700" indent="-5207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Use at least one method is to isolate the effects of a project</a:t>
            </a:r>
          </a:p>
          <a:p>
            <a:pPr marL="520700" indent="-5207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If no improvement data are available for a population or from a specific source, assume that little or no improvement has occurred</a:t>
            </a:r>
          </a:p>
          <a:p>
            <a:pPr marL="520700" indent="-5207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Adjust estimates of improvement for potential errors of estimation.</a:t>
            </a:r>
          </a:p>
          <a:p>
            <a:pPr marL="520700" indent="-5207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Avoid use of extreme data items and unsupported claims when calculating ROI.</a:t>
            </a:r>
          </a:p>
          <a:p>
            <a:pPr marL="520700" indent="-5207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Use only the first year of annual benefits in ROI analysis of short-term solutions.</a:t>
            </a:r>
          </a:p>
          <a:p>
            <a:pPr marL="520700" indent="-5207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Fully load all costs of a solution, project, or program when analyzing ROI.</a:t>
            </a:r>
          </a:p>
          <a:p>
            <a:pPr marL="520700" indent="-5207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Intangible measures are defined as measures that are purposely not converted to monetary values.</a:t>
            </a:r>
          </a:p>
          <a:p>
            <a:pPr marL="520700" indent="-5207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Gill Sans MT" pitchFamily="34" charset="0"/>
                <a:cs typeface="+mn-cs"/>
              </a:rPr>
              <a:t>Communicate the results of ROI Methodology to all key stakeholders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-71438" y="604838"/>
            <a:ext cx="79041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Gill Sans MT" pitchFamily="34" charset="0"/>
              </a:rPr>
              <a:t>12 </a:t>
            </a:r>
            <a:r>
              <a:rPr lang="en-US" sz="4800" b="1">
                <a:solidFill>
                  <a:srgbClr val="92D050"/>
                </a:solidFill>
                <a:latin typeface="Gill Sans MT" pitchFamily="34" charset="0"/>
              </a:rPr>
              <a:t>guiding principles</a:t>
            </a:r>
            <a:endParaRPr lang="en-IN" sz="4800" b="1">
              <a:solidFill>
                <a:srgbClr val="92D050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 txBox="1">
            <a:spLocks noChangeArrowheads="1"/>
          </p:cNvSpPr>
          <p:nvPr/>
        </p:nvSpPr>
        <p:spPr bwMode="auto">
          <a:xfrm>
            <a:off x="928688" y="2452688"/>
            <a:ext cx="47244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457200" indent="-457200" algn="ctr">
              <a:lnSpc>
                <a:spcPct val="90000"/>
              </a:lnSpc>
              <a:spcBef>
                <a:spcPct val="20000"/>
              </a:spcBef>
            </a:pPr>
            <a:r>
              <a:rPr lang="en-US" sz="2000">
                <a:solidFill>
                  <a:schemeClr val="bg1"/>
                </a:solidFill>
                <a:latin typeface="Gill Sans MT" pitchFamily="34" charset="0"/>
              </a:rPr>
              <a:t>Analysis</a:t>
            </a:r>
          </a:p>
          <a:p>
            <a:pPr marL="457200" indent="-457200" algn="ctr">
              <a:lnSpc>
                <a:spcPct val="90000"/>
              </a:lnSpc>
              <a:spcBef>
                <a:spcPct val="20000"/>
              </a:spcBef>
            </a:pPr>
            <a:endParaRPr lang="en-US" sz="2000" i="1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1462088" y="3163888"/>
            <a:ext cx="35052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200">
                <a:solidFill>
                  <a:schemeClr val="bg1"/>
                </a:solidFill>
                <a:latin typeface="Gill Sans MT" pitchFamily="34" charset="0"/>
              </a:rPr>
              <a:t>Design</a:t>
            </a:r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1071563" y="3865563"/>
            <a:ext cx="434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Gill Sans MT" pitchFamily="34" charset="0"/>
              </a:rPr>
              <a:t>Development</a:t>
            </a:r>
            <a:endParaRPr lang="en-US" sz="2400" i="1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16389" name="AutoShape 19"/>
          <p:cNvSpPr>
            <a:spLocks noChangeArrowheads="1"/>
          </p:cNvSpPr>
          <p:nvPr/>
        </p:nvSpPr>
        <p:spPr bwMode="auto">
          <a:xfrm>
            <a:off x="3138488" y="3595688"/>
            <a:ext cx="193675" cy="349250"/>
          </a:xfrm>
          <a:prstGeom prst="downArrow">
            <a:avLst>
              <a:gd name="adj1" fmla="val 50000"/>
              <a:gd name="adj2" fmla="val 44439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40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16390" name="AutoShape 20"/>
          <p:cNvSpPr>
            <a:spLocks noChangeArrowheads="1"/>
          </p:cNvSpPr>
          <p:nvPr/>
        </p:nvSpPr>
        <p:spPr bwMode="auto">
          <a:xfrm>
            <a:off x="3138488" y="2833688"/>
            <a:ext cx="193675" cy="349250"/>
          </a:xfrm>
          <a:prstGeom prst="downArrow">
            <a:avLst>
              <a:gd name="adj1" fmla="val 50000"/>
              <a:gd name="adj2" fmla="val 44439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40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16391" name="Rectangle 4"/>
          <p:cNvSpPr>
            <a:spLocks noChangeArrowheads="1"/>
          </p:cNvSpPr>
          <p:nvPr/>
        </p:nvSpPr>
        <p:spPr bwMode="auto">
          <a:xfrm>
            <a:off x="1465263" y="4635500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Gill Sans MT" pitchFamily="34" charset="0"/>
              </a:rPr>
              <a:t>Implementation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084263" y="5386388"/>
            <a:ext cx="4343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Gill Sans MT" pitchFamily="34" charset="0"/>
              </a:rPr>
              <a:t>Evaluation</a:t>
            </a:r>
            <a:endParaRPr lang="en-US" sz="3600" b="1" i="1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12" name="AutoShape 19"/>
          <p:cNvSpPr>
            <a:spLocks noChangeArrowheads="1"/>
          </p:cNvSpPr>
          <p:nvPr/>
        </p:nvSpPr>
        <p:spPr bwMode="auto">
          <a:xfrm>
            <a:off x="3141663" y="5067300"/>
            <a:ext cx="193675" cy="349250"/>
          </a:xfrm>
          <a:prstGeom prst="downArrow">
            <a:avLst>
              <a:gd name="adj1" fmla="val 50000"/>
              <a:gd name="adj2" fmla="val 44439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40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16394" name="AutoShape 20"/>
          <p:cNvSpPr>
            <a:spLocks noChangeArrowheads="1"/>
          </p:cNvSpPr>
          <p:nvPr/>
        </p:nvSpPr>
        <p:spPr bwMode="auto">
          <a:xfrm>
            <a:off x="3141663" y="4305300"/>
            <a:ext cx="193675" cy="349250"/>
          </a:xfrm>
          <a:prstGeom prst="downArrow">
            <a:avLst>
              <a:gd name="adj1" fmla="val 50000"/>
              <a:gd name="adj2" fmla="val 44439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40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43375" y="1928813"/>
            <a:ext cx="1643063" cy="3154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900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 MT" pitchFamily="34" charset="0"/>
                <a:cs typeface="+mn-cs"/>
              </a:rPr>
              <a:t>}</a:t>
            </a:r>
            <a:endParaRPr lang="en-IN" sz="19900" dirty="0">
              <a:solidFill>
                <a:schemeClr val="tx1">
                  <a:lumMod val="75000"/>
                  <a:lumOff val="2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16396" name="TextBox 14"/>
          <p:cNvSpPr txBox="1">
            <a:spLocks noChangeArrowheads="1"/>
          </p:cNvSpPr>
          <p:nvPr/>
        </p:nvSpPr>
        <p:spPr bwMode="auto">
          <a:xfrm>
            <a:off x="828675" y="604838"/>
            <a:ext cx="79041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Gill Sans MT" pitchFamily="34" charset="0"/>
              </a:rPr>
              <a:t>Evaluation</a:t>
            </a:r>
            <a:r>
              <a:rPr lang="en-US" sz="4800" b="1">
                <a:solidFill>
                  <a:srgbClr val="92D050"/>
                </a:solidFill>
                <a:latin typeface="Gill Sans MT" pitchFamily="34" charset="0"/>
              </a:rPr>
              <a:t> Planning</a:t>
            </a:r>
            <a:endParaRPr lang="en-IN" sz="4800" b="1">
              <a:solidFill>
                <a:srgbClr val="92D050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59259E-6 L 0.34861 -0.2905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00" y="-1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47"/>
          <p:cNvGrpSpPr>
            <a:grpSpLocks/>
          </p:cNvGrpSpPr>
          <p:nvPr/>
        </p:nvGrpSpPr>
        <p:grpSpPr bwMode="auto">
          <a:xfrm>
            <a:off x="0" y="228600"/>
            <a:ext cx="9144000" cy="6257925"/>
            <a:chOff x="0" y="152400"/>
            <a:chExt cx="9144000" cy="6257844"/>
          </a:xfrm>
        </p:grpSpPr>
        <p:sp>
          <p:nvSpPr>
            <p:cNvPr id="17411" name="Oval 3"/>
            <p:cNvSpPr>
              <a:spLocks noChangeArrowheads="1"/>
            </p:cNvSpPr>
            <p:nvPr/>
          </p:nvSpPr>
          <p:spPr bwMode="auto">
            <a:xfrm>
              <a:off x="3780672" y="5495940"/>
              <a:ext cx="1543631" cy="914304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endParaRPr lang="en-US" sz="1100">
                <a:latin typeface="Gill Sans MT" pitchFamily="34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Project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12" name="Line 4"/>
            <p:cNvSpPr>
              <a:spLocks noChangeShapeType="1"/>
            </p:cNvSpPr>
            <p:nvPr/>
          </p:nvSpPr>
          <p:spPr bwMode="auto">
            <a:xfrm>
              <a:off x="2322128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7413" name="Line 5"/>
            <p:cNvSpPr>
              <a:spLocks noChangeShapeType="1"/>
            </p:cNvSpPr>
            <p:nvPr/>
          </p:nvSpPr>
          <p:spPr bwMode="auto">
            <a:xfrm>
              <a:off x="5223977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7414" name="Text Box 6"/>
            <p:cNvSpPr txBox="1">
              <a:spLocks noChangeArrowheads="1"/>
            </p:cNvSpPr>
            <p:nvPr/>
          </p:nvSpPr>
          <p:spPr bwMode="auto">
            <a:xfrm>
              <a:off x="429259" y="6078262"/>
              <a:ext cx="3051068" cy="2768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Business Alignment and Forecasting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15" name="Text Box 7"/>
            <p:cNvSpPr txBox="1">
              <a:spLocks noChangeArrowheads="1"/>
            </p:cNvSpPr>
            <p:nvPr/>
          </p:nvSpPr>
          <p:spPr bwMode="auto">
            <a:xfrm>
              <a:off x="5495112" y="6099849"/>
              <a:ext cx="2081457" cy="2768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The ROI Process Model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16" name="Text Box 8"/>
            <p:cNvSpPr txBox="1">
              <a:spLocks noChangeArrowheads="1"/>
            </p:cNvSpPr>
            <p:nvPr/>
          </p:nvSpPr>
          <p:spPr bwMode="auto">
            <a:xfrm>
              <a:off x="0" y="152400"/>
              <a:ext cx="9144000" cy="53340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2800" b="1">
                  <a:latin typeface="Gill Sans MT" pitchFamily="34" charset="0"/>
                </a:rPr>
                <a:t>V Model</a:t>
              </a:r>
            </a:p>
          </p:txBody>
        </p:sp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805801" y="3609642"/>
              <a:ext cx="160458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Learning Needs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18" name="Text Box 10"/>
            <p:cNvSpPr txBox="1">
              <a:spLocks noChangeArrowheads="1"/>
            </p:cNvSpPr>
            <p:nvPr/>
          </p:nvSpPr>
          <p:spPr bwMode="auto">
            <a:xfrm>
              <a:off x="1330928" y="4603947"/>
              <a:ext cx="1497913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Preference Needs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19" name="Text Box 11"/>
            <p:cNvSpPr txBox="1">
              <a:spLocks noChangeArrowheads="1"/>
            </p:cNvSpPr>
            <p:nvPr/>
          </p:nvSpPr>
          <p:spPr bwMode="auto">
            <a:xfrm>
              <a:off x="7810876" y="3943617"/>
              <a:ext cx="1292180" cy="45715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Measurement and Evaluation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20" name="Text Box 12"/>
            <p:cNvSpPr txBox="1">
              <a:spLocks noChangeArrowheads="1"/>
            </p:cNvSpPr>
            <p:nvPr/>
          </p:nvSpPr>
          <p:spPr bwMode="auto">
            <a:xfrm>
              <a:off x="6359952" y="4603947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Reaction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21" name="Text Box 13"/>
            <p:cNvSpPr txBox="1">
              <a:spLocks noChangeArrowheads="1"/>
            </p:cNvSpPr>
            <p:nvPr/>
          </p:nvSpPr>
          <p:spPr bwMode="auto">
            <a:xfrm>
              <a:off x="6709825" y="362551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Learning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22" name="Text Box 14"/>
            <p:cNvSpPr txBox="1">
              <a:spLocks noChangeArrowheads="1"/>
            </p:cNvSpPr>
            <p:nvPr/>
          </p:nvSpPr>
          <p:spPr bwMode="auto">
            <a:xfrm>
              <a:off x="7029853" y="2704863"/>
              <a:ext cx="1501723" cy="342864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Application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23" name="Text Box 15"/>
            <p:cNvSpPr txBox="1">
              <a:spLocks noChangeArrowheads="1"/>
            </p:cNvSpPr>
            <p:nvPr/>
          </p:nvSpPr>
          <p:spPr bwMode="auto">
            <a:xfrm>
              <a:off x="7388616" y="1946118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Impact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24" name="Text Box 16"/>
            <p:cNvSpPr txBox="1">
              <a:spLocks noChangeArrowheads="1"/>
            </p:cNvSpPr>
            <p:nvPr/>
          </p:nvSpPr>
          <p:spPr bwMode="auto">
            <a:xfrm>
              <a:off x="7617208" y="120705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ROI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25" name="Text Box 17"/>
            <p:cNvSpPr txBox="1">
              <a:spLocks noChangeArrowheads="1"/>
            </p:cNvSpPr>
            <p:nvPr/>
          </p:nvSpPr>
          <p:spPr bwMode="auto">
            <a:xfrm>
              <a:off x="3655581" y="4603947"/>
              <a:ext cx="182048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Reaction Objectives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26" name="Text Box 18"/>
            <p:cNvSpPr txBox="1">
              <a:spLocks noChangeArrowheads="1"/>
            </p:cNvSpPr>
            <p:nvPr/>
          </p:nvSpPr>
          <p:spPr bwMode="auto">
            <a:xfrm>
              <a:off x="3570494" y="3625516"/>
              <a:ext cx="1924618" cy="31810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Learning Objectives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27" name="Text Box 19"/>
            <p:cNvSpPr txBox="1">
              <a:spLocks noChangeArrowheads="1"/>
            </p:cNvSpPr>
            <p:nvPr/>
          </p:nvSpPr>
          <p:spPr bwMode="auto">
            <a:xfrm>
              <a:off x="3710824" y="2744864"/>
              <a:ext cx="1849055" cy="302863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Application Objectives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28" name="Text Box 20"/>
            <p:cNvSpPr txBox="1">
              <a:spLocks noChangeArrowheads="1"/>
            </p:cNvSpPr>
            <p:nvPr/>
          </p:nvSpPr>
          <p:spPr bwMode="auto">
            <a:xfrm>
              <a:off x="492757" y="2760737"/>
              <a:ext cx="1917633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 Performance Needs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29" name="Text Box 21"/>
            <p:cNvSpPr txBox="1">
              <a:spLocks noChangeArrowheads="1"/>
            </p:cNvSpPr>
            <p:nvPr/>
          </p:nvSpPr>
          <p:spPr bwMode="auto">
            <a:xfrm>
              <a:off x="3807976" y="1946118"/>
              <a:ext cx="1659832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Impact Objectives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30" name="Text Box 22"/>
            <p:cNvSpPr txBox="1">
              <a:spLocks noChangeArrowheads="1"/>
            </p:cNvSpPr>
            <p:nvPr/>
          </p:nvSpPr>
          <p:spPr bwMode="auto">
            <a:xfrm>
              <a:off x="300359" y="1946118"/>
              <a:ext cx="1562680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Business Needs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31" name="Text Box 23"/>
            <p:cNvSpPr txBox="1">
              <a:spLocks noChangeArrowheads="1"/>
            </p:cNvSpPr>
            <p:nvPr/>
          </p:nvSpPr>
          <p:spPr bwMode="auto">
            <a:xfrm>
              <a:off x="216541" y="1191183"/>
              <a:ext cx="1231857" cy="31937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Payoff Needs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32" name="Text Box 24"/>
            <p:cNvSpPr txBox="1">
              <a:spLocks noChangeArrowheads="1"/>
            </p:cNvSpPr>
            <p:nvPr/>
          </p:nvSpPr>
          <p:spPr bwMode="auto">
            <a:xfrm>
              <a:off x="3969895" y="1207056"/>
              <a:ext cx="1359487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ROI Objectives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33" name="Text Box 25"/>
            <p:cNvSpPr txBox="1">
              <a:spLocks noChangeArrowheads="1"/>
            </p:cNvSpPr>
            <p:nvPr/>
          </p:nvSpPr>
          <p:spPr bwMode="auto">
            <a:xfrm>
              <a:off x="7134624" y="746729"/>
              <a:ext cx="122358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1600" b="1">
                  <a:solidFill>
                    <a:srgbClr val="92D050"/>
                  </a:solidFill>
                  <a:latin typeface="Gill Sans MT" pitchFamily="34" charset="0"/>
                </a:rPr>
                <a:t>End Here</a:t>
              </a:r>
              <a:endParaRPr lang="en-US" sz="2400" b="1">
                <a:solidFill>
                  <a:srgbClr val="92D050"/>
                </a:solidFill>
                <a:latin typeface="Gill Sans MT" pitchFamily="34" charset="0"/>
              </a:endParaRPr>
            </a:p>
          </p:txBody>
        </p:sp>
        <p:sp>
          <p:nvSpPr>
            <p:cNvPr id="17434" name="Text Box 26"/>
            <p:cNvSpPr txBox="1">
              <a:spLocks noChangeArrowheads="1"/>
            </p:cNvSpPr>
            <p:nvPr/>
          </p:nvSpPr>
          <p:spPr bwMode="auto">
            <a:xfrm>
              <a:off x="1054077" y="746729"/>
              <a:ext cx="126805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600" b="1">
                  <a:solidFill>
                    <a:srgbClr val="92D050"/>
                  </a:solidFill>
                  <a:latin typeface="Gill Sans MT" pitchFamily="34" charset="0"/>
                </a:rPr>
                <a:t>Start Here</a:t>
              </a:r>
              <a:endParaRPr lang="en-US" sz="2400" b="1">
                <a:solidFill>
                  <a:srgbClr val="92D050"/>
                </a:solidFill>
                <a:latin typeface="Gill Sans MT" pitchFamily="34" charset="0"/>
              </a:endParaRPr>
            </a:p>
          </p:txBody>
        </p:sp>
        <p:sp>
          <p:nvSpPr>
            <p:cNvPr id="17435" name="Text Box 27"/>
            <p:cNvSpPr txBox="1">
              <a:spLocks noChangeArrowheads="1"/>
            </p:cNvSpPr>
            <p:nvPr/>
          </p:nvSpPr>
          <p:spPr bwMode="auto">
            <a:xfrm>
              <a:off x="6810786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600">
                  <a:latin typeface="Gill Sans MT" pitchFamily="34" charset="0"/>
                </a:rPr>
                <a:t>5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36" name="Text Box 28"/>
            <p:cNvSpPr txBox="1">
              <a:spLocks noChangeArrowheads="1"/>
            </p:cNvSpPr>
            <p:nvPr/>
          </p:nvSpPr>
          <p:spPr bwMode="auto">
            <a:xfrm>
              <a:off x="6598704" y="193024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600">
                  <a:latin typeface="Gill Sans MT" pitchFamily="34" charset="0"/>
                </a:rPr>
                <a:t>4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37" name="Text Box 29"/>
            <p:cNvSpPr txBox="1">
              <a:spLocks noChangeArrowheads="1"/>
            </p:cNvSpPr>
            <p:nvPr/>
          </p:nvSpPr>
          <p:spPr bwMode="auto">
            <a:xfrm>
              <a:off x="6274865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600">
                  <a:latin typeface="Gill Sans MT" pitchFamily="34" charset="0"/>
                </a:rPr>
                <a:t>3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38" name="Text Box 30"/>
            <p:cNvSpPr txBox="1">
              <a:spLocks noChangeArrowheads="1"/>
            </p:cNvSpPr>
            <p:nvPr/>
          </p:nvSpPr>
          <p:spPr bwMode="auto">
            <a:xfrm>
              <a:off x="5911023" y="3566467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600">
                  <a:latin typeface="Gill Sans MT" pitchFamily="34" charset="0"/>
                </a:rPr>
                <a:t>2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39" name="Line 31"/>
            <p:cNvSpPr>
              <a:spLocks noChangeShapeType="1"/>
            </p:cNvSpPr>
            <p:nvPr/>
          </p:nvSpPr>
          <p:spPr bwMode="auto">
            <a:xfrm>
              <a:off x="2644697" y="2094057"/>
              <a:ext cx="116327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7440" name="Line 32"/>
            <p:cNvSpPr>
              <a:spLocks noChangeShapeType="1"/>
            </p:cNvSpPr>
            <p:nvPr/>
          </p:nvSpPr>
          <p:spPr bwMode="auto">
            <a:xfrm>
              <a:off x="5495112" y="2094057"/>
              <a:ext cx="11429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7441" name="Line 33"/>
            <p:cNvSpPr>
              <a:spLocks noChangeShapeType="1"/>
            </p:cNvSpPr>
            <p:nvPr/>
          </p:nvSpPr>
          <p:spPr bwMode="auto">
            <a:xfrm>
              <a:off x="2739308" y="2915026"/>
              <a:ext cx="100771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7442" name="Line 34"/>
            <p:cNvSpPr>
              <a:spLocks noChangeShapeType="1"/>
            </p:cNvSpPr>
            <p:nvPr/>
          </p:nvSpPr>
          <p:spPr bwMode="auto">
            <a:xfrm>
              <a:off x="5559880" y="2915026"/>
              <a:ext cx="8870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7443" name="Line 35"/>
            <p:cNvSpPr>
              <a:spLocks noChangeShapeType="1"/>
            </p:cNvSpPr>
            <p:nvPr/>
          </p:nvSpPr>
          <p:spPr bwMode="auto">
            <a:xfrm>
              <a:off x="5324303" y="3778534"/>
              <a:ext cx="69276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7444" name="Text Box 36"/>
            <p:cNvSpPr txBox="1">
              <a:spLocks noChangeArrowheads="1"/>
            </p:cNvSpPr>
            <p:nvPr/>
          </p:nvSpPr>
          <p:spPr bwMode="auto">
            <a:xfrm>
              <a:off x="1722074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600">
                  <a:latin typeface="Gill Sans MT" pitchFamily="34" charset="0"/>
                </a:rPr>
                <a:t>5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45" name="Text Box 37"/>
            <p:cNvSpPr txBox="1">
              <a:spLocks noChangeArrowheads="1"/>
            </p:cNvSpPr>
            <p:nvPr/>
          </p:nvSpPr>
          <p:spPr bwMode="auto">
            <a:xfrm>
              <a:off x="1988130" y="183373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600">
                  <a:latin typeface="Gill Sans MT" pitchFamily="34" charset="0"/>
                </a:rPr>
                <a:t>4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46" name="Text Box 38"/>
            <p:cNvSpPr txBox="1">
              <a:spLocks noChangeArrowheads="1"/>
            </p:cNvSpPr>
            <p:nvPr/>
          </p:nvSpPr>
          <p:spPr bwMode="auto">
            <a:xfrm>
              <a:off x="2322128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600">
                  <a:latin typeface="Gill Sans MT" pitchFamily="34" charset="0"/>
                </a:rPr>
                <a:t>3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47" name="Text Box 39"/>
            <p:cNvSpPr txBox="1">
              <a:spLocks noChangeArrowheads="1"/>
            </p:cNvSpPr>
            <p:nvPr/>
          </p:nvSpPr>
          <p:spPr bwMode="auto">
            <a:xfrm>
              <a:off x="2644697" y="3609642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600">
                  <a:latin typeface="Gill Sans MT" pitchFamily="34" charset="0"/>
                </a:rPr>
                <a:t>2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48" name="Text Box 40"/>
            <p:cNvSpPr txBox="1">
              <a:spLocks noChangeArrowheads="1"/>
            </p:cNvSpPr>
            <p:nvPr/>
          </p:nvSpPr>
          <p:spPr bwMode="auto">
            <a:xfrm>
              <a:off x="3034573" y="458807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600">
                  <a:latin typeface="Gill Sans MT" pitchFamily="34" charset="0"/>
                </a:rPr>
                <a:t>1</a:t>
              </a:r>
              <a:endParaRPr lang="en-US">
                <a:latin typeface="Gill Sans MT" pitchFamily="34" charset="0"/>
              </a:endParaRPr>
            </a:p>
          </p:txBody>
        </p:sp>
        <p:cxnSp>
          <p:nvCxnSpPr>
            <p:cNvPr id="17449" name="AutoShape 41"/>
            <p:cNvCxnSpPr>
              <a:cxnSpLocks noChangeShapeType="1"/>
            </p:cNvCxnSpPr>
            <p:nvPr/>
          </p:nvCxnSpPr>
          <p:spPr bwMode="auto">
            <a:xfrm>
              <a:off x="1609683" y="1207056"/>
              <a:ext cx="1782383" cy="4702949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7450" name="Line 42"/>
            <p:cNvSpPr>
              <a:spLocks noChangeShapeType="1"/>
            </p:cNvSpPr>
            <p:nvPr/>
          </p:nvSpPr>
          <p:spPr bwMode="auto">
            <a:xfrm>
              <a:off x="3480327" y="4743633"/>
              <a:ext cx="23748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7451" name="Text Box 43"/>
            <p:cNvSpPr txBox="1">
              <a:spLocks noChangeArrowheads="1"/>
            </p:cNvSpPr>
            <p:nvPr/>
          </p:nvSpPr>
          <p:spPr bwMode="auto">
            <a:xfrm>
              <a:off x="5559880" y="4563947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US" sz="1600">
                  <a:latin typeface="Gill Sans MT" pitchFamily="34" charset="0"/>
                </a:rPr>
                <a:t>1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52" name="Line 44"/>
            <p:cNvSpPr>
              <a:spLocks noChangeShapeType="1"/>
            </p:cNvSpPr>
            <p:nvPr/>
          </p:nvSpPr>
          <p:spPr bwMode="auto">
            <a:xfrm>
              <a:off x="5417645" y="4743633"/>
              <a:ext cx="24129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IN"/>
            </a:p>
          </p:txBody>
        </p:sp>
        <p:cxnSp>
          <p:nvCxnSpPr>
            <p:cNvPr id="17453" name="AutoShape 45"/>
            <p:cNvCxnSpPr>
              <a:cxnSpLocks noChangeShapeType="1"/>
            </p:cNvCxnSpPr>
            <p:nvPr/>
          </p:nvCxnSpPr>
          <p:spPr bwMode="auto">
            <a:xfrm flipV="1">
              <a:off x="5747833" y="1207056"/>
              <a:ext cx="1828736" cy="4618503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7454" name="Text Box 46"/>
            <p:cNvSpPr txBox="1">
              <a:spLocks noChangeArrowheads="1"/>
            </p:cNvSpPr>
            <p:nvPr/>
          </p:nvSpPr>
          <p:spPr bwMode="auto">
            <a:xfrm>
              <a:off x="30493" y="3943617"/>
              <a:ext cx="888969" cy="45715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1200">
                  <a:latin typeface="Gill Sans MT" pitchFamily="34" charset="0"/>
                </a:rPr>
                <a:t>Initial Analysis</a:t>
              </a:r>
              <a:endParaRPr lang="en-US">
                <a:latin typeface="Gill Sans MT" pitchFamily="34" charset="0"/>
              </a:endParaRPr>
            </a:p>
          </p:txBody>
        </p:sp>
        <p:sp>
          <p:nvSpPr>
            <p:cNvPr id="17455" name="Line 47"/>
            <p:cNvSpPr>
              <a:spLocks noChangeShapeType="1"/>
            </p:cNvSpPr>
            <p:nvPr/>
          </p:nvSpPr>
          <p:spPr bwMode="auto">
            <a:xfrm>
              <a:off x="3045368" y="3751232"/>
              <a:ext cx="6292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IN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4"/>
          <p:cNvSpPr>
            <a:spLocks noChangeShapeType="1"/>
          </p:cNvSpPr>
          <p:nvPr/>
        </p:nvSpPr>
        <p:spPr bwMode="auto">
          <a:xfrm>
            <a:off x="2322513" y="1436688"/>
            <a:ext cx="14859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IN"/>
          </a:p>
        </p:txBody>
      </p:sp>
      <p:sp>
        <p:nvSpPr>
          <p:cNvPr id="18435" name="Line 5"/>
          <p:cNvSpPr>
            <a:spLocks noChangeShapeType="1"/>
          </p:cNvSpPr>
          <p:nvPr/>
        </p:nvSpPr>
        <p:spPr bwMode="auto">
          <a:xfrm>
            <a:off x="5224463" y="1436688"/>
            <a:ext cx="14859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IN"/>
          </a:p>
        </p:txBody>
      </p:sp>
      <p:sp>
        <p:nvSpPr>
          <p:cNvPr id="18436" name="Text Box 8"/>
          <p:cNvSpPr txBox="1">
            <a:spLocks noChangeArrowheads="1"/>
          </p:cNvSpPr>
          <p:nvPr/>
        </p:nvSpPr>
        <p:spPr bwMode="auto">
          <a:xfrm>
            <a:off x="0" y="228600"/>
            <a:ext cx="9144000" cy="5334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2800" b="1">
                <a:latin typeface="Gill Sans MT" pitchFamily="34" charset="0"/>
              </a:rPr>
              <a:t>V Model</a:t>
            </a:r>
          </a:p>
        </p:txBody>
      </p:sp>
      <p:sp>
        <p:nvSpPr>
          <p:cNvPr id="18437" name="Text Box 9"/>
          <p:cNvSpPr txBox="1">
            <a:spLocks noChangeArrowheads="1"/>
          </p:cNvSpPr>
          <p:nvPr/>
        </p:nvSpPr>
        <p:spPr bwMode="auto">
          <a:xfrm>
            <a:off x="806450" y="3686175"/>
            <a:ext cx="1603375" cy="360363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Learning Needs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38" name="Text Box 10"/>
          <p:cNvSpPr txBox="1">
            <a:spLocks noChangeArrowheads="1"/>
          </p:cNvSpPr>
          <p:nvPr/>
        </p:nvSpPr>
        <p:spPr bwMode="auto">
          <a:xfrm>
            <a:off x="1330325" y="4679950"/>
            <a:ext cx="1498600" cy="3619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Preference Needs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39" name="Text Box 12"/>
          <p:cNvSpPr txBox="1">
            <a:spLocks noChangeArrowheads="1"/>
          </p:cNvSpPr>
          <p:nvPr/>
        </p:nvSpPr>
        <p:spPr bwMode="auto">
          <a:xfrm>
            <a:off x="6359525" y="4679950"/>
            <a:ext cx="914400" cy="3619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Reaction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40" name="Text Box 13"/>
          <p:cNvSpPr txBox="1">
            <a:spLocks noChangeArrowheads="1"/>
          </p:cNvSpPr>
          <p:nvPr/>
        </p:nvSpPr>
        <p:spPr bwMode="auto">
          <a:xfrm>
            <a:off x="6710363" y="3702050"/>
            <a:ext cx="914400" cy="360363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Learning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41" name="Text Box 14"/>
          <p:cNvSpPr txBox="1">
            <a:spLocks noChangeArrowheads="1"/>
          </p:cNvSpPr>
          <p:nvPr/>
        </p:nvSpPr>
        <p:spPr bwMode="auto">
          <a:xfrm>
            <a:off x="7029450" y="2781300"/>
            <a:ext cx="1501775" cy="3429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Application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42" name="Text Box 15"/>
          <p:cNvSpPr txBox="1">
            <a:spLocks noChangeArrowheads="1"/>
          </p:cNvSpPr>
          <p:nvPr/>
        </p:nvSpPr>
        <p:spPr bwMode="auto">
          <a:xfrm>
            <a:off x="7388225" y="2022475"/>
            <a:ext cx="914400" cy="360363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Impact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43" name="Text Box 16"/>
          <p:cNvSpPr txBox="1">
            <a:spLocks noChangeArrowheads="1"/>
          </p:cNvSpPr>
          <p:nvPr/>
        </p:nvSpPr>
        <p:spPr bwMode="auto">
          <a:xfrm>
            <a:off x="7616825" y="1282700"/>
            <a:ext cx="914400" cy="3619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ROI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44" name="Text Box 17"/>
          <p:cNvSpPr txBox="1">
            <a:spLocks noChangeArrowheads="1"/>
          </p:cNvSpPr>
          <p:nvPr/>
        </p:nvSpPr>
        <p:spPr bwMode="auto">
          <a:xfrm>
            <a:off x="3656013" y="4679950"/>
            <a:ext cx="1819275" cy="3619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Reaction Objectives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45" name="Text Box 18"/>
          <p:cNvSpPr txBox="1">
            <a:spLocks noChangeArrowheads="1"/>
          </p:cNvSpPr>
          <p:nvPr/>
        </p:nvSpPr>
        <p:spPr bwMode="auto">
          <a:xfrm>
            <a:off x="3570288" y="3702050"/>
            <a:ext cx="1924050" cy="3175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Learning Objectives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46" name="Text Box 19"/>
          <p:cNvSpPr txBox="1">
            <a:spLocks noChangeArrowheads="1"/>
          </p:cNvSpPr>
          <p:nvPr/>
        </p:nvSpPr>
        <p:spPr bwMode="auto">
          <a:xfrm>
            <a:off x="3711575" y="2820988"/>
            <a:ext cx="1847850" cy="30321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Application Objectives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47" name="Text Box 20"/>
          <p:cNvSpPr txBox="1">
            <a:spLocks noChangeArrowheads="1"/>
          </p:cNvSpPr>
          <p:nvPr/>
        </p:nvSpPr>
        <p:spPr bwMode="auto">
          <a:xfrm>
            <a:off x="492125" y="2836863"/>
            <a:ext cx="1917700" cy="3778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 Performance Needs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48" name="Text Box 21"/>
          <p:cNvSpPr txBox="1">
            <a:spLocks noChangeArrowheads="1"/>
          </p:cNvSpPr>
          <p:nvPr/>
        </p:nvSpPr>
        <p:spPr bwMode="auto">
          <a:xfrm>
            <a:off x="3808413" y="2022475"/>
            <a:ext cx="1658937" cy="360363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Impact Objectives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49" name="Text Box 22"/>
          <p:cNvSpPr txBox="1">
            <a:spLocks noChangeArrowheads="1"/>
          </p:cNvSpPr>
          <p:nvPr/>
        </p:nvSpPr>
        <p:spPr bwMode="auto">
          <a:xfrm>
            <a:off x="300038" y="2022475"/>
            <a:ext cx="1563687" cy="360363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Business Needs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50" name="Text Box 23"/>
          <p:cNvSpPr txBox="1">
            <a:spLocks noChangeArrowheads="1"/>
          </p:cNvSpPr>
          <p:nvPr/>
        </p:nvSpPr>
        <p:spPr bwMode="auto">
          <a:xfrm>
            <a:off x="215900" y="1266825"/>
            <a:ext cx="1231900" cy="3206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Payoff Needs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51" name="Text Box 24"/>
          <p:cNvSpPr txBox="1">
            <a:spLocks noChangeArrowheads="1"/>
          </p:cNvSpPr>
          <p:nvPr/>
        </p:nvSpPr>
        <p:spPr bwMode="auto">
          <a:xfrm>
            <a:off x="3970338" y="1282700"/>
            <a:ext cx="1358900" cy="3619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200">
                <a:solidFill>
                  <a:srgbClr val="92D050"/>
                </a:solidFill>
                <a:latin typeface="Gill Sans MT" pitchFamily="34" charset="0"/>
              </a:rPr>
              <a:t>ROI Objectives</a:t>
            </a:r>
            <a:endParaRPr lang="en-US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52" name="Text Box 25"/>
          <p:cNvSpPr txBox="1">
            <a:spLocks noChangeArrowheads="1"/>
          </p:cNvSpPr>
          <p:nvPr/>
        </p:nvSpPr>
        <p:spPr bwMode="auto">
          <a:xfrm>
            <a:off x="7134225" y="822325"/>
            <a:ext cx="1223963" cy="3619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600" b="1">
                <a:solidFill>
                  <a:srgbClr val="92D050"/>
                </a:solidFill>
                <a:latin typeface="Gill Sans MT" pitchFamily="34" charset="0"/>
              </a:rPr>
              <a:t>End Here</a:t>
            </a:r>
            <a:endParaRPr lang="en-US" sz="2400" b="1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53" name="Text Box 26"/>
          <p:cNvSpPr txBox="1">
            <a:spLocks noChangeArrowheads="1"/>
          </p:cNvSpPr>
          <p:nvPr/>
        </p:nvSpPr>
        <p:spPr bwMode="auto">
          <a:xfrm>
            <a:off x="1054100" y="822325"/>
            <a:ext cx="1268413" cy="3619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 b="1">
                <a:solidFill>
                  <a:srgbClr val="92D050"/>
                </a:solidFill>
                <a:latin typeface="Gill Sans MT" pitchFamily="34" charset="0"/>
              </a:rPr>
              <a:t>Start Here</a:t>
            </a:r>
            <a:endParaRPr lang="en-US" sz="2400" b="1">
              <a:solidFill>
                <a:srgbClr val="92D050"/>
              </a:solidFill>
              <a:latin typeface="Gill Sans MT" pitchFamily="34" charset="0"/>
            </a:endParaRPr>
          </a:p>
        </p:txBody>
      </p:sp>
      <p:sp>
        <p:nvSpPr>
          <p:cNvPr id="18454" name="Text Box 27"/>
          <p:cNvSpPr txBox="1">
            <a:spLocks noChangeArrowheads="1"/>
          </p:cNvSpPr>
          <p:nvPr/>
        </p:nvSpPr>
        <p:spPr bwMode="auto">
          <a:xfrm>
            <a:off x="6810375" y="1266825"/>
            <a:ext cx="536575" cy="3778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Gill Sans MT" pitchFamily="34" charset="0"/>
              </a:rPr>
              <a:t>5</a:t>
            </a:r>
            <a:endParaRPr lang="en-US">
              <a:latin typeface="Gill Sans MT" pitchFamily="34" charset="0"/>
            </a:endParaRPr>
          </a:p>
        </p:txBody>
      </p:sp>
      <p:sp>
        <p:nvSpPr>
          <p:cNvPr id="18455" name="Text Box 28"/>
          <p:cNvSpPr txBox="1">
            <a:spLocks noChangeArrowheads="1"/>
          </p:cNvSpPr>
          <p:nvPr/>
        </p:nvSpPr>
        <p:spPr bwMode="auto">
          <a:xfrm>
            <a:off x="6599238" y="2006600"/>
            <a:ext cx="534987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Gill Sans MT" pitchFamily="34" charset="0"/>
              </a:rPr>
              <a:t>4</a:t>
            </a:r>
            <a:endParaRPr lang="en-US">
              <a:latin typeface="Gill Sans MT" pitchFamily="34" charset="0"/>
            </a:endParaRPr>
          </a:p>
        </p:txBody>
      </p:sp>
      <p:sp>
        <p:nvSpPr>
          <p:cNvPr id="18456" name="Text Box 29"/>
          <p:cNvSpPr txBox="1">
            <a:spLocks noChangeArrowheads="1"/>
          </p:cNvSpPr>
          <p:nvPr/>
        </p:nvSpPr>
        <p:spPr bwMode="auto">
          <a:xfrm>
            <a:off x="6275388" y="2820988"/>
            <a:ext cx="534987" cy="3778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Gill Sans MT" pitchFamily="34" charset="0"/>
              </a:rPr>
              <a:t>3</a:t>
            </a:r>
            <a:endParaRPr lang="en-US">
              <a:latin typeface="Gill Sans MT" pitchFamily="34" charset="0"/>
            </a:endParaRPr>
          </a:p>
        </p:txBody>
      </p:sp>
      <p:sp>
        <p:nvSpPr>
          <p:cNvPr id="18457" name="Text Box 30"/>
          <p:cNvSpPr txBox="1">
            <a:spLocks noChangeArrowheads="1"/>
          </p:cNvSpPr>
          <p:nvPr/>
        </p:nvSpPr>
        <p:spPr bwMode="auto">
          <a:xfrm>
            <a:off x="5910263" y="3643313"/>
            <a:ext cx="536575" cy="37623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Gill Sans MT" pitchFamily="34" charset="0"/>
              </a:rPr>
              <a:t>2</a:t>
            </a:r>
            <a:endParaRPr lang="en-US">
              <a:latin typeface="Gill Sans MT" pitchFamily="34" charset="0"/>
            </a:endParaRPr>
          </a:p>
        </p:txBody>
      </p:sp>
      <p:sp>
        <p:nvSpPr>
          <p:cNvPr id="18458" name="Line 31"/>
          <p:cNvSpPr>
            <a:spLocks noChangeShapeType="1"/>
          </p:cNvSpPr>
          <p:nvPr/>
        </p:nvSpPr>
        <p:spPr bwMode="auto">
          <a:xfrm>
            <a:off x="2644775" y="2170113"/>
            <a:ext cx="116363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IN"/>
          </a:p>
        </p:txBody>
      </p:sp>
      <p:sp>
        <p:nvSpPr>
          <p:cNvPr id="18459" name="Line 32"/>
          <p:cNvSpPr>
            <a:spLocks noChangeShapeType="1"/>
          </p:cNvSpPr>
          <p:nvPr/>
        </p:nvSpPr>
        <p:spPr bwMode="auto">
          <a:xfrm>
            <a:off x="5494338" y="2170113"/>
            <a:ext cx="11430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IN"/>
          </a:p>
        </p:txBody>
      </p:sp>
      <p:sp>
        <p:nvSpPr>
          <p:cNvPr id="18460" name="Line 33"/>
          <p:cNvSpPr>
            <a:spLocks noChangeShapeType="1"/>
          </p:cNvSpPr>
          <p:nvPr/>
        </p:nvSpPr>
        <p:spPr bwMode="auto">
          <a:xfrm>
            <a:off x="2740025" y="2990850"/>
            <a:ext cx="100647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IN"/>
          </a:p>
        </p:txBody>
      </p:sp>
      <p:sp>
        <p:nvSpPr>
          <p:cNvPr id="18461" name="Line 34"/>
          <p:cNvSpPr>
            <a:spLocks noChangeShapeType="1"/>
          </p:cNvSpPr>
          <p:nvPr/>
        </p:nvSpPr>
        <p:spPr bwMode="auto">
          <a:xfrm>
            <a:off x="5559425" y="2990850"/>
            <a:ext cx="887413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IN"/>
          </a:p>
        </p:txBody>
      </p:sp>
      <p:sp>
        <p:nvSpPr>
          <p:cNvPr id="18462" name="Line 35"/>
          <p:cNvSpPr>
            <a:spLocks noChangeShapeType="1"/>
          </p:cNvSpPr>
          <p:nvPr/>
        </p:nvSpPr>
        <p:spPr bwMode="auto">
          <a:xfrm>
            <a:off x="5324475" y="3854450"/>
            <a:ext cx="6921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IN"/>
          </a:p>
        </p:txBody>
      </p:sp>
      <p:sp>
        <p:nvSpPr>
          <p:cNvPr id="18463" name="Text Box 36"/>
          <p:cNvSpPr txBox="1">
            <a:spLocks noChangeArrowheads="1"/>
          </p:cNvSpPr>
          <p:nvPr/>
        </p:nvSpPr>
        <p:spPr bwMode="auto">
          <a:xfrm>
            <a:off x="1722438" y="1266825"/>
            <a:ext cx="534987" cy="3778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Gill Sans MT" pitchFamily="34" charset="0"/>
              </a:rPr>
              <a:t>5</a:t>
            </a:r>
            <a:endParaRPr lang="en-US">
              <a:latin typeface="Gill Sans MT" pitchFamily="34" charset="0"/>
            </a:endParaRPr>
          </a:p>
        </p:txBody>
      </p:sp>
      <p:sp>
        <p:nvSpPr>
          <p:cNvPr id="18464" name="Text Box 37"/>
          <p:cNvSpPr txBox="1">
            <a:spLocks noChangeArrowheads="1"/>
          </p:cNvSpPr>
          <p:nvPr/>
        </p:nvSpPr>
        <p:spPr bwMode="auto">
          <a:xfrm>
            <a:off x="1987550" y="1909763"/>
            <a:ext cx="536575" cy="3778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Gill Sans MT" pitchFamily="34" charset="0"/>
              </a:rPr>
              <a:t>4</a:t>
            </a:r>
            <a:endParaRPr lang="en-US">
              <a:latin typeface="Gill Sans MT" pitchFamily="34" charset="0"/>
            </a:endParaRPr>
          </a:p>
        </p:txBody>
      </p:sp>
      <p:sp>
        <p:nvSpPr>
          <p:cNvPr id="18465" name="Text Box 38"/>
          <p:cNvSpPr txBox="1">
            <a:spLocks noChangeArrowheads="1"/>
          </p:cNvSpPr>
          <p:nvPr/>
        </p:nvSpPr>
        <p:spPr bwMode="auto">
          <a:xfrm>
            <a:off x="2322513" y="2820988"/>
            <a:ext cx="534987" cy="3778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Gill Sans MT" pitchFamily="34" charset="0"/>
              </a:rPr>
              <a:t>3</a:t>
            </a:r>
            <a:endParaRPr lang="en-US">
              <a:latin typeface="Gill Sans MT" pitchFamily="34" charset="0"/>
            </a:endParaRPr>
          </a:p>
        </p:txBody>
      </p:sp>
      <p:sp>
        <p:nvSpPr>
          <p:cNvPr id="18466" name="Text Box 39"/>
          <p:cNvSpPr txBox="1">
            <a:spLocks noChangeArrowheads="1"/>
          </p:cNvSpPr>
          <p:nvPr/>
        </p:nvSpPr>
        <p:spPr bwMode="auto">
          <a:xfrm>
            <a:off x="2644775" y="3686175"/>
            <a:ext cx="536575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Gill Sans MT" pitchFamily="34" charset="0"/>
              </a:rPr>
              <a:t>2</a:t>
            </a:r>
            <a:endParaRPr lang="en-US">
              <a:latin typeface="Gill Sans MT" pitchFamily="34" charset="0"/>
            </a:endParaRPr>
          </a:p>
        </p:txBody>
      </p:sp>
      <p:sp>
        <p:nvSpPr>
          <p:cNvPr id="18467" name="Text Box 40"/>
          <p:cNvSpPr txBox="1">
            <a:spLocks noChangeArrowheads="1"/>
          </p:cNvSpPr>
          <p:nvPr/>
        </p:nvSpPr>
        <p:spPr bwMode="auto">
          <a:xfrm>
            <a:off x="3035300" y="4664075"/>
            <a:ext cx="534988" cy="3778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Gill Sans MT" pitchFamily="34" charset="0"/>
              </a:rPr>
              <a:t>1</a:t>
            </a:r>
            <a:endParaRPr lang="en-US">
              <a:latin typeface="Gill Sans MT" pitchFamily="34" charset="0"/>
            </a:endParaRPr>
          </a:p>
        </p:txBody>
      </p:sp>
      <p:cxnSp>
        <p:nvCxnSpPr>
          <p:cNvPr id="18468" name="AutoShape 41"/>
          <p:cNvCxnSpPr>
            <a:cxnSpLocks noChangeShapeType="1"/>
          </p:cNvCxnSpPr>
          <p:nvPr/>
        </p:nvCxnSpPr>
        <p:spPr bwMode="auto">
          <a:xfrm>
            <a:off x="1609725" y="1282700"/>
            <a:ext cx="1782763" cy="4703763"/>
          </a:xfrm>
          <a:prstGeom prst="straightConnector1">
            <a:avLst/>
          </a:prstGeom>
          <a:noFill/>
          <a:ln w="5080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8469" name="Line 42"/>
          <p:cNvSpPr>
            <a:spLocks noChangeShapeType="1"/>
          </p:cNvSpPr>
          <p:nvPr/>
        </p:nvSpPr>
        <p:spPr bwMode="auto">
          <a:xfrm>
            <a:off x="3479800" y="4819650"/>
            <a:ext cx="2381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IN"/>
          </a:p>
        </p:txBody>
      </p:sp>
      <p:sp>
        <p:nvSpPr>
          <p:cNvPr id="18470" name="Text Box 43"/>
          <p:cNvSpPr txBox="1">
            <a:spLocks noChangeArrowheads="1"/>
          </p:cNvSpPr>
          <p:nvPr/>
        </p:nvSpPr>
        <p:spPr bwMode="auto">
          <a:xfrm>
            <a:off x="5559425" y="4640263"/>
            <a:ext cx="536575" cy="3778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Gill Sans MT" pitchFamily="34" charset="0"/>
              </a:rPr>
              <a:t>1</a:t>
            </a:r>
            <a:endParaRPr lang="en-US">
              <a:latin typeface="Gill Sans MT" pitchFamily="34" charset="0"/>
            </a:endParaRPr>
          </a:p>
        </p:txBody>
      </p:sp>
      <p:sp>
        <p:nvSpPr>
          <p:cNvPr id="18471" name="Line 44"/>
          <p:cNvSpPr>
            <a:spLocks noChangeShapeType="1"/>
          </p:cNvSpPr>
          <p:nvPr/>
        </p:nvSpPr>
        <p:spPr bwMode="auto">
          <a:xfrm>
            <a:off x="5418138" y="4819650"/>
            <a:ext cx="2413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IN"/>
          </a:p>
        </p:txBody>
      </p:sp>
      <p:cxnSp>
        <p:nvCxnSpPr>
          <p:cNvPr id="18472" name="AutoShape 45"/>
          <p:cNvCxnSpPr>
            <a:cxnSpLocks noChangeShapeType="1"/>
          </p:cNvCxnSpPr>
          <p:nvPr/>
        </p:nvCxnSpPr>
        <p:spPr bwMode="auto">
          <a:xfrm flipV="1">
            <a:off x="5748338" y="1282700"/>
            <a:ext cx="1828800" cy="4619625"/>
          </a:xfrm>
          <a:prstGeom prst="straightConnector1">
            <a:avLst/>
          </a:prstGeom>
          <a:noFill/>
          <a:ln w="5080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8473" name="Line 47"/>
          <p:cNvSpPr>
            <a:spLocks noChangeShapeType="1"/>
          </p:cNvSpPr>
          <p:nvPr/>
        </p:nvSpPr>
        <p:spPr bwMode="auto">
          <a:xfrm>
            <a:off x="3044825" y="3827463"/>
            <a:ext cx="63023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IN"/>
          </a:p>
        </p:txBody>
      </p:sp>
      <p:sp>
        <p:nvSpPr>
          <p:cNvPr id="48" name="Text Box 23"/>
          <p:cNvSpPr txBox="1">
            <a:spLocks noChangeArrowheads="1"/>
          </p:cNvSpPr>
          <p:nvPr/>
        </p:nvSpPr>
        <p:spPr bwMode="auto">
          <a:xfrm>
            <a:off x="-71438" y="1571625"/>
            <a:ext cx="1928813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Absenteeism is causing Rs. 15,00,000 monthly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49" name="Text Box 23"/>
          <p:cNvSpPr txBox="1">
            <a:spLocks noChangeArrowheads="1"/>
          </p:cNvSpPr>
          <p:nvPr/>
        </p:nvSpPr>
        <p:spPr bwMode="auto">
          <a:xfrm>
            <a:off x="214313" y="2252663"/>
            <a:ext cx="1928812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Unplanned absenteeism is 9% and increasing. Greater than benchmarked 5%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0" name="Text Box 23"/>
          <p:cNvSpPr txBox="1">
            <a:spLocks noChangeArrowheads="1"/>
          </p:cNvSpPr>
          <p:nvPr/>
        </p:nvSpPr>
        <p:spPr bwMode="auto">
          <a:xfrm>
            <a:off x="500063" y="3071813"/>
            <a:ext cx="1928812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Discussion between team  member and supervisor are not occurring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714375" y="4038600"/>
            <a:ext cx="1928813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Deficiency in counseling and discussion skills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2" name="Text Box 23"/>
          <p:cNvSpPr txBox="1">
            <a:spLocks noChangeArrowheads="1"/>
          </p:cNvSpPr>
          <p:nvPr/>
        </p:nvSpPr>
        <p:spPr bwMode="auto">
          <a:xfrm>
            <a:off x="1143000" y="5038725"/>
            <a:ext cx="1928813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Counseling skills must be practical and should happen immediately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3" name="Text Box 23"/>
          <p:cNvSpPr txBox="1">
            <a:spLocks noChangeArrowheads="1"/>
          </p:cNvSpPr>
          <p:nvPr/>
        </p:nvSpPr>
        <p:spPr bwMode="auto">
          <a:xfrm>
            <a:off x="3571875" y="5038725"/>
            <a:ext cx="1928813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4/5 on the practicality of the program and relevance to job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4" name="Text Box 23"/>
          <p:cNvSpPr txBox="1">
            <a:spLocks noChangeArrowheads="1"/>
          </p:cNvSpPr>
          <p:nvPr/>
        </p:nvSpPr>
        <p:spPr bwMode="auto">
          <a:xfrm>
            <a:off x="3571875" y="4038600"/>
            <a:ext cx="1928813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Participants will learn key counseling skills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5" name="Text Box 23"/>
          <p:cNvSpPr txBox="1">
            <a:spLocks noChangeArrowheads="1"/>
          </p:cNvSpPr>
          <p:nvPr/>
        </p:nvSpPr>
        <p:spPr bwMode="auto">
          <a:xfrm>
            <a:off x="2786063" y="3143250"/>
            <a:ext cx="3429000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Counseling discussion conducted in 95% situations when an unexpected absence occurs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7" name="Text Box 23"/>
          <p:cNvSpPr txBox="1">
            <a:spLocks noChangeArrowheads="1"/>
          </p:cNvSpPr>
          <p:nvPr/>
        </p:nvSpPr>
        <p:spPr bwMode="auto">
          <a:xfrm>
            <a:off x="2714625" y="2428875"/>
            <a:ext cx="34290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Reduce absenteeism to 5%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8" name="Text Box 23"/>
          <p:cNvSpPr txBox="1">
            <a:spLocks noChangeArrowheads="1"/>
          </p:cNvSpPr>
          <p:nvPr/>
        </p:nvSpPr>
        <p:spPr bwMode="auto">
          <a:xfrm>
            <a:off x="2786063" y="1571625"/>
            <a:ext cx="34290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ROI of 20%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59" name="Text Box 23"/>
          <p:cNvSpPr txBox="1">
            <a:spLocks noChangeArrowheads="1"/>
          </p:cNvSpPr>
          <p:nvPr/>
        </p:nvSpPr>
        <p:spPr bwMode="auto">
          <a:xfrm>
            <a:off x="6215063" y="5000625"/>
            <a:ext cx="1928812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Reaction Questionnaire at the end of the program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60" name="Text Box 23"/>
          <p:cNvSpPr txBox="1">
            <a:spLocks noChangeArrowheads="1"/>
          </p:cNvSpPr>
          <p:nvPr/>
        </p:nvSpPr>
        <p:spPr bwMode="auto">
          <a:xfrm>
            <a:off x="6500813" y="4071938"/>
            <a:ext cx="2643187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Practice session during program and facilitator assessment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61" name="Text Box 23"/>
          <p:cNvSpPr txBox="1">
            <a:spLocks noChangeArrowheads="1"/>
          </p:cNvSpPr>
          <p:nvPr/>
        </p:nvSpPr>
        <p:spPr bwMode="auto">
          <a:xfrm>
            <a:off x="6858000" y="3071813"/>
            <a:ext cx="2357438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Follow up   questionnaire to participants to check the frequency of  discussions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62" name="Text Box 23"/>
          <p:cNvSpPr txBox="1">
            <a:spLocks noChangeArrowheads="1"/>
          </p:cNvSpPr>
          <p:nvPr/>
        </p:nvSpPr>
        <p:spPr bwMode="auto">
          <a:xfrm>
            <a:off x="7215188" y="2324100"/>
            <a:ext cx="2000250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Monitor absenteeism records for 6 months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63" name="Text Box 23"/>
          <p:cNvSpPr txBox="1">
            <a:spLocks noChangeArrowheads="1"/>
          </p:cNvSpPr>
          <p:nvPr/>
        </p:nvSpPr>
        <p:spPr bwMode="auto">
          <a:xfrm>
            <a:off x="7500938" y="1752600"/>
            <a:ext cx="2000250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+mn-cs"/>
              </a:rPr>
              <a:t>Calculate ROI, CBR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ill Sans MT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/>
          <p:cNvSpPr>
            <a:spLocks noChangeShapeType="1"/>
          </p:cNvSpPr>
          <p:nvPr/>
        </p:nvSpPr>
        <p:spPr bwMode="auto">
          <a:xfrm>
            <a:off x="8915400" y="3424238"/>
            <a:ext cx="228600" cy="0"/>
          </a:xfrm>
          <a:prstGeom prst="line">
            <a:avLst/>
          </a:prstGeom>
          <a:noFill/>
          <a:ln w="127000">
            <a:solidFill>
              <a:srgbClr val="0033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6629400" y="3424238"/>
            <a:ext cx="304800" cy="0"/>
          </a:xfrm>
          <a:prstGeom prst="line">
            <a:avLst/>
          </a:prstGeom>
          <a:noFill/>
          <a:ln w="127000">
            <a:solidFill>
              <a:srgbClr val="0033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343400" y="3424238"/>
            <a:ext cx="304800" cy="0"/>
          </a:xfrm>
          <a:prstGeom prst="line">
            <a:avLst/>
          </a:prstGeom>
          <a:noFill/>
          <a:ln w="127000">
            <a:solidFill>
              <a:srgbClr val="0033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2057400" y="3424238"/>
            <a:ext cx="304800" cy="0"/>
          </a:xfrm>
          <a:prstGeom prst="line">
            <a:avLst/>
          </a:prstGeom>
          <a:noFill/>
          <a:ln w="127000">
            <a:solidFill>
              <a:srgbClr val="0033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76200" y="2628900"/>
            <a:ext cx="1981200" cy="152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/>
              </a:gs>
              <a:gs pos="100000">
                <a:srgbClr val="54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Develop 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Objectives of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Solution (s)</a:t>
            </a: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2362200" y="2628900"/>
            <a:ext cx="1981200" cy="152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/>
              </a:gs>
              <a:gs pos="100000">
                <a:srgbClr val="54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Develop 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Evaluation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Plans and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Baseline Data</a:t>
            </a:r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4648200" y="2628900"/>
            <a:ext cx="1981200" cy="152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/>
              </a:gs>
              <a:gs pos="100000">
                <a:srgbClr val="54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Collect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Data During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Solution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Implementation</a:t>
            </a:r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>
            <a:off x="6934200" y="2628900"/>
            <a:ext cx="1981200" cy="152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/>
              </a:gs>
              <a:gs pos="100000">
                <a:srgbClr val="54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Collect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Data After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Solution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Gill Sans MT" pitchFamily="34" charset="0"/>
              </a:rPr>
              <a:t>Implementation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4724400" y="4229100"/>
            <a:ext cx="19050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Level 2: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Learning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7086600" y="4229100"/>
            <a:ext cx="19050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Level 4: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Business Impact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4724400" y="1671638"/>
            <a:ext cx="19050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Level 1: Reaction, Satisfaction, and Planned Actions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7010400" y="1714500"/>
            <a:ext cx="19050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Level 3: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Application/ 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Implementation</a:t>
            </a:r>
          </a:p>
        </p:txBody>
      </p:sp>
      <p:sp>
        <p:nvSpPr>
          <p:cNvPr id="19470" name="AutoShape 14"/>
          <p:cNvSpPr>
            <a:spLocks/>
          </p:cNvSpPr>
          <p:nvPr/>
        </p:nvSpPr>
        <p:spPr bwMode="auto">
          <a:xfrm rot="5400000">
            <a:off x="5638800" y="-647700"/>
            <a:ext cx="990600" cy="5257800"/>
          </a:xfrm>
          <a:prstGeom prst="leftBracket">
            <a:avLst>
              <a:gd name="adj" fmla="val 4423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>
              <a:latin typeface="Gill Sans MT" pitchFamily="34" charset="0"/>
            </a:endParaRPr>
          </a:p>
        </p:txBody>
      </p:sp>
      <p:sp>
        <p:nvSpPr>
          <p:cNvPr id="19471" name="AutoShape 15"/>
          <p:cNvSpPr>
            <a:spLocks/>
          </p:cNvSpPr>
          <p:nvPr/>
        </p:nvSpPr>
        <p:spPr bwMode="auto">
          <a:xfrm rot="5400000">
            <a:off x="1371600" y="647700"/>
            <a:ext cx="990600" cy="2667000"/>
          </a:xfrm>
          <a:prstGeom prst="leftBracket">
            <a:avLst>
              <a:gd name="adj" fmla="val 2243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>
              <a:latin typeface="Gill Sans MT" pitchFamily="34" charset="0"/>
            </a:endParaRPr>
          </a:p>
        </p:txBody>
      </p:sp>
      <p:sp>
        <p:nvSpPr>
          <p:cNvPr id="1019920" name="Text Box 16"/>
          <p:cNvSpPr txBox="1">
            <a:spLocks noChangeArrowheads="1"/>
          </p:cNvSpPr>
          <p:nvPr/>
        </p:nvSpPr>
        <p:spPr bwMode="auto">
          <a:xfrm>
            <a:off x="785813" y="1100138"/>
            <a:ext cx="2571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0"/>
                <a:cs typeface="+mn-cs"/>
              </a:rPr>
              <a:t>Evaluation Planning</a:t>
            </a:r>
          </a:p>
        </p:txBody>
      </p:sp>
      <p:sp>
        <p:nvSpPr>
          <p:cNvPr id="1019921" name="Text Box 17"/>
          <p:cNvSpPr txBox="1">
            <a:spLocks noChangeArrowheads="1"/>
          </p:cNvSpPr>
          <p:nvPr/>
        </p:nvSpPr>
        <p:spPr bwMode="auto">
          <a:xfrm>
            <a:off x="5181600" y="1100138"/>
            <a:ext cx="2770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0"/>
                <a:cs typeface="+mn-cs"/>
              </a:rPr>
              <a:t>Data Collection</a:t>
            </a:r>
          </a:p>
        </p:txBody>
      </p:sp>
      <p:sp>
        <p:nvSpPr>
          <p:cNvPr id="1019922" name="Text Box 18"/>
          <p:cNvSpPr txBox="1">
            <a:spLocks noChangeArrowheads="1"/>
          </p:cNvSpPr>
          <p:nvPr/>
        </p:nvSpPr>
        <p:spPr bwMode="auto">
          <a:xfrm>
            <a:off x="2133600" y="142875"/>
            <a:ext cx="4876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0"/>
                <a:cs typeface="+mn-cs"/>
              </a:rPr>
              <a:t>THE PROCESS MODEL</a:t>
            </a:r>
            <a:endParaRPr lang="en-US" sz="2800" dirty="0">
              <a:latin typeface="Gill Sans MT" pitchFamily="34" charset="0"/>
              <a:cs typeface="+mn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71438" y="2590800"/>
            <a:ext cx="1981200" cy="152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/>
              </a:gs>
              <a:gs pos="100000">
                <a:srgbClr val="54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Isolate the </a:t>
            </a:r>
          </a:p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Effects</a:t>
            </a:r>
          </a:p>
        </p:txBody>
      </p:sp>
      <p:sp>
        <p:nvSpPr>
          <p:cNvPr id="20483" name="AutoShape 4"/>
          <p:cNvSpPr>
            <a:spLocks noChangeArrowheads="1"/>
          </p:cNvSpPr>
          <p:nvPr/>
        </p:nvSpPr>
        <p:spPr bwMode="auto">
          <a:xfrm>
            <a:off x="2433638" y="2590800"/>
            <a:ext cx="1981200" cy="152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/>
              </a:gs>
              <a:gs pos="100000">
                <a:srgbClr val="54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Convert Data</a:t>
            </a:r>
          </a:p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to Monetary</a:t>
            </a:r>
          </a:p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Value</a:t>
            </a:r>
          </a:p>
        </p:txBody>
      </p:sp>
      <p:sp>
        <p:nvSpPr>
          <p:cNvPr id="20484" name="AutoShape 5"/>
          <p:cNvSpPr>
            <a:spLocks noChangeArrowheads="1"/>
          </p:cNvSpPr>
          <p:nvPr/>
        </p:nvSpPr>
        <p:spPr bwMode="auto">
          <a:xfrm>
            <a:off x="4795838" y="2590800"/>
            <a:ext cx="1981200" cy="152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/>
              </a:gs>
              <a:gs pos="100000">
                <a:srgbClr val="54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Calculate the</a:t>
            </a:r>
          </a:p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Return on </a:t>
            </a:r>
          </a:p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Investment</a:t>
            </a:r>
          </a:p>
        </p:txBody>
      </p:sp>
      <p:sp>
        <p:nvSpPr>
          <p:cNvPr id="20485" name="AutoShape 6"/>
          <p:cNvSpPr>
            <a:spLocks noChangeArrowheads="1"/>
          </p:cNvSpPr>
          <p:nvPr/>
        </p:nvSpPr>
        <p:spPr bwMode="auto">
          <a:xfrm>
            <a:off x="4795838" y="762000"/>
            <a:ext cx="1981200" cy="152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/>
              </a:gs>
              <a:gs pos="100000">
                <a:srgbClr val="54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Tabulate Costs</a:t>
            </a:r>
          </a:p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of Solution</a:t>
            </a:r>
          </a:p>
        </p:txBody>
      </p:sp>
      <p:sp>
        <p:nvSpPr>
          <p:cNvPr id="20486" name="AutoShape 7"/>
          <p:cNvSpPr>
            <a:spLocks noChangeArrowheads="1"/>
          </p:cNvSpPr>
          <p:nvPr/>
        </p:nvSpPr>
        <p:spPr bwMode="auto">
          <a:xfrm>
            <a:off x="4872038" y="4800600"/>
            <a:ext cx="1981200" cy="152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/>
              </a:gs>
              <a:gs pos="100000">
                <a:srgbClr val="54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Identify</a:t>
            </a:r>
          </a:p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Intangible</a:t>
            </a:r>
          </a:p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Measures</a:t>
            </a:r>
          </a:p>
        </p:txBody>
      </p:sp>
      <p:sp>
        <p:nvSpPr>
          <p:cNvPr id="20487" name="Oval 8"/>
          <p:cNvSpPr>
            <a:spLocks noChangeArrowheads="1"/>
          </p:cNvSpPr>
          <p:nvPr/>
        </p:nvSpPr>
        <p:spPr bwMode="auto">
          <a:xfrm>
            <a:off x="7158038" y="2590800"/>
            <a:ext cx="1600200" cy="1524000"/>
          </a:xfrm>
          <a:prstGeom prst="ellipse">
            <a:avLst/>
          </a:prstGeom>
          <a:gradFill rotWithShape="1">
            <a:gsLst>
              <a:gs pos="0">
                <a:srgbClr val="800000"/>
              </a:gs>
              <a:gs pos="100000">
                <a:srgbClr val="54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Generate</a:t>
            </a:r>
          </a:p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Impact</a:t>
            </a:r>
          </a:p>
          <a:p>
            <a:pPr algn="ctr"/>
            <a:r>
              <a:rPr lang="en-US" sz="1600">
                <a:solidFill>
                  <a:schemeClr val="bg1"/>
                </a:solidFill>
                <a:latin typeface="Gill Sans MT" pitchFamily="34" charset="0"/>
              </a:rPr>
              <a:t>Study</a:t>
            </a:r>
          </a:p>
        </p:txBody>
      </p:sp>
      <p:sp>
        <p:nvSpPr>
          <p:cNvPr id="20488" name="Line 12"/>
          <p:cNvSpPr>
            <a:spLocks noChangeShapeType="1"/>
          </p:cNvSpPr>
          <p:nvPr/>
        </p:nvSpPr>
        <p:spPr bwMode="auto">
          <a:xfrm>
            <a:off x="4567238" y="3505200"/>
            <a:ext cx="0" cy="2057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0489" name="Line 13"/>
          <p:cNvSpPr>
            <a:spLocks noChangeShapeType="1"/>
          </p:cNvSpPr>
          <p:nvPr/>
        </p:nvSpPr>
        <p:spPr bwMode="auto">
          <a:xfrm>
            <a:off x="4567238" y="55626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0490" name="Line 14"/>
          <p:cNvSpPr>
            <a:spLocks noChangeShapeType="1"/>
          </p:cNvSpPr>
          <p:nvPr/>
        </p:nvSpPr>
        <p:spPr bwMode="auto">
          <a:xfrm>
            <a:off x="6853238" y="5562600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0491" name="Line 15"/>
          <p:cNvSpPr>
            <a:spLocks noChangeShapeType="1"/>
          </p:cNvSpPr>
          <p:nvPr/>
        </p:nvSpPr>
        <p:spPr bwMode="auto">
          <a:xfrm rot="10800000">
            <a:off x="7920038" y="4114800"/>
            <a:ext cx="1587" cy="1447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0492" name="Text Box 16"/>
          <p:cNvSpPr txBox="1">
            <a:spLocks noChangeArrowheads="1"/>
          </p:cNvSpPr>
          <p:nvPr/>
        </p:nvSpPr>
        <p:spPr bwMode="auto">
          <a:xfrm>
            <a:off x="4872038" y="4114800"/>
            <a:ext cx="18288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Level 5:</a:t>
            </a:r>
          </a:p>
          <a:p>
            <a:pPr algn="ctr">
              <a:lnSpc>
                <a:spcPct val="30000"/>
              </a:lnSpc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ROI</a:t>
            </a:r>
          </a:p>
        </p:txBody>
      </p:sp>
      <p:sp>
        <p:nvSpPr>
          <p:cNvPr id="20493" name="Text Box 17"/>
          <p:cNvSpPr txBox="1">
            <a:spLocks noChangeArrowheads="1"/>
          </p:cNvSpPr>
          <p:nvPr/>
        </p:nvSpPr>
        <p:spPr bwMode="auto">
          <a:xfrm>
            <a:off x="4872038" y="6338888"/>
            <a:ext cx="2362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Intangible Measures</a:t>
            </a:r>
          </a:p>
        </p:txBody>
      </p:sp>
      <p:sp>
        <p:nvSpPr>
          <p:cNvPr id="20494" name="AutoShape 18"/>
          <p:cNvSpPr>
            <a:spLocks/>
          </p:cNvSpPr>
          <p:nvPr/>
        </p:nvSpPr>
        <p:spPr bwMode="auto">
          <a:xfrm rot="5400000">
            <a:off x="2509838" y="76200"/>
            <a:ext cx="609600" cy="4267200"/>
          </a:xfrm>
          <a:prstGeom prst="leftBracket">
            <a:avLst>
              <a:gd name="adj" fmla="val 58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>
              <a:latin typeface="Gill Sans MT" pitchFamily="34" charset="0"/>
            </a:endParaRPr>
          </a:p>
        </p:txBody>
      </p:sp>
      <p:sp>
        <p:nvSpPr>
          <p:cNvPr id="20495" name="AutoShape 19"/>
          <p:cNvSpPr>
            <a:spLocks/>
          </p:cNvSpPr>
          <p:nvPr/>
        </p:nvSpPr>
        <p:spPr bwMode="auto">
          <a:xfrm rot="5400000">
            <a:off x="7234238" y="1600200"/>
            <a:ext cx="609600" cy="1219200"/>
          </a:xfrm>
          <a:prstGeom prst="leftBracke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>
              <a:latin typeface="Gill Sans MT" pitchFamily="34" charset="0"/>
            </a:endParaRPr>
          </a:p>
        </p:txBody>
      </p:sp>
      <p:sp>
        <p:nvSpPr>
          <p:cNvPr id="20496" name="Line 20"/>
          <p:cNvSpPr>
            <a:spLocks noChangeShapeType="1"/>
          </p:cNvSpPr>
          <p:nvPr/>
        </p:nvSpPr>
        <p:spPr bwMode="auto">
          <a:xfrm>
            <a:off x="6929438" y="25146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1020949" name="Text Box 21"/>
          <p:cNvSpPr txBox="1">
            <a:spLocks noChangeArrowheads="1"/>
          </p:cNvSpPr>
          <p:nvPr/>
        </p:nvSpPr>
        <p:spPr bwMode="auto">
          <a:xfrm>
            <a:off x="1747838" y="1528763"/>
            <a:ext cx="243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0"/>
                <a:cs typeface="+mn-cs"/>
              </a:rPr>
              <a:t>Data Analysis</a:t>
            </a:r>
          </a:p>
        </p:txBody>
      </p:sp>
      <p:sp>
        <p:nvSpPr>
          <p:cNvPr id="1020950" name="Text Box 22"/>
          <p:cNvSpPr txBox="1">
            <a:spLocks noChangeArrowheads="1"/>
          </p:cNvSpPr>
          <p:nvPr/>
        </p:nvSpPr>
        <p:spPr bwMode="auto">
          <a:xfrm>
            <a:off x="6962775" y="1528763"/>
            <a:ext cx="1752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0"/>
                <a:cs typeface="+mn-cs"/>
              </a:rPr>
              <a:t>Reporting</a:t>
            </a:r>
          </a:p>
        </p:txBody>
      </p:sp>
      <p:sp>
        <p:nvSpPr>
          <p:cNvPr id="20499" name="Line 23"/>
          <p:cNvSpPr>
            <a:spLocks noChangeShapeType="1"/>
          </p:cNvSpPr>
          <p:nvPr/>
        </p:nvSpPr>
        <p:spPr bwMode="auto">
          <a:xfrm>
            <a:off x="5634038" y="22860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endParaRPr lang="en-IN"/>
          </a:p>
        </p:txBody>
      </p:sp>
      <p:sp>
        <p:nvSpPr>
          <p:cNvPr id="20500" name="Text Box 26"/>
          <p:cNvSpPr txBox="1">
            <a:spLocks noChangeArrowheads="1"/>
          </p:cNvSpPr>
          <p:nvPr/>
        </p:nvSpPr>
        <p:spPr bwMode="auto">
          <a:xfrm>
            <a:off x="147638" y="1600200"/>
            <a:ext cx="1676400" cy="23018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900">
              <a:latin typeface="Gill Sans MT" pitchFamily="34" charset="0"/>
            </a:endParaRPr>
          </a:p>
        </p:txBody>
      </p:sp>
      <p:sp>
        <p:nvSpPr>
          <p:cNvPr id="20501" name="Text Box 27"/>
          <p:cNvSpPr txBox="1">
            <a:spLocks noChangeArrowheads="1"/>
          </p:cNvSpPr>
          <p:nvPr/>
        </p:nvSpPr>
        <p:spPr bwMode="auto">
          <a:xfrm>
            <a:off x="4110038" y="1600200"/>
            <a:ext cx="685800" cy="2159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800">
              <a:latin typeface="Gill Sans MT" pitchFamily="34" charset="0"/>
            </a:endParaRPr>
          </a:p>
        </p:txBody>
      </p:sp>
      <p:sp>
        <p:nvSpPr>
          <p:cNvPr id="20502" name="Text Box 28"/>
          <p:cNvSpPr txBox="1">
            <a:spLocks noChangeArrowheads="1"/>
          </p:cNvSpPr>
          <p:nvPr/>
        </p:nvSpPr>
        <p:spPr bwMode="auto">
          <a:xfrm>
            <a:off x="6777038" y="1676400"/>
            <a:ext cx="130175" cy="33813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>
              <a:latin typeface="Gill Sans MT" pitchFamily="34" charset="0"/>
            </a:endParaRPr>
          </a:p>
        </p:txBody>
      </p:sp>
      <p:sp>
        <p:nvSpPr>
          <p:cNvPr id="20503" name="Line 9"/>
          <p:cNvSpPr>
            <a:spLocks noChangeShapeType="1"/>
          </p:cNvSpPr>
          <p:nvPr/>
        </p:nvSpPr>
        <p:spPr bwMode="auto">
          <a:xfrm>
            <a:off x="2052638" y="3429000"/>
            <a:ext cx="381000" cy="0"/>
          </a:xfrm>
          <a:prstGeom prst="line">
            <a:avLst/>
          </a:prstGeom>
          <a:noFill/>
          <a:ln w="127000">
            <a:solidFill>
              <a:srgbClr val="0033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0504" name="Line 10"/>
          <p:cNvSpPr>
            <a:spLocks noChangeShapeType="1"/>
          </p:cNvSpPr>
          <p:nvPr/>
        </p:nvSpPr>
        <p:spPr bwMode="auto">
          <a:xfrm>
            <a:off x="4414838" y="3429000"/>
            <a:ext cx="381000" cy="0"/>
          </a:xfrm>
          <a:prstGeom prst="line">
            <a:avLst/>
          </a:prstGeom>
          <a:noFill/>
          <a:ln w="127000">
            <a:solidFill>
              <a:srgbClr val="0033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0505" name="Line 11"/>
          <p:cNvSpPr>
            <a:spLocks noChangeShapeType="1"/>
          </p:cNvSpPr>
          <p:nvPr/>
        </p:nvSpPr>
        <p:spPr bwMode="auto">
          <a:xfrm>
            <a:off x="6777038" y="3429000"/>
            <a:ext cx="381000" cy="0"/>
          </a:xfrm>
          <a:prstGeom prst="line">
            <a:avLst/>
          </a:prstGeom>
          <a:noFill/>
          <a:ln w="127000">
            <a:solidFill>
              <a:srgbClr val="0033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 bwMode="auto">
          <a:xfrm>
            <a:off x="457200" y="1398588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dirty="0">
                <a:latin typeface="Gill Sans MT" pitchFamily="34" charset="0"/>
              </a:rPr>
              <a:t>Life cycle of the solution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dirty="0">
                <a:latin typeface="Gill Sans MT" pitchFamily="34" charset="0"/>
              </a:rPr>
              <a:t>Linkage of solution to operational goals and issues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dirty="0">
                <a:latin typeface="Gill Sans MT" pitchFamily="34" charset="0"/>
              </a:rPr>
              <a:t>Top executives are interested in the evaluation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dirty="0">
                <a:latin typeface="Gill Sans MT" pitchFamily="34" charset="0"/>
              </a:rPr>
              <a:t>Cost of the solution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dirty="0">
                <a:latin typeface="Gill Sans MT" pitchFamily="34" charset="0"/>
              </a:rPr>
              <a:t>Visibility of the solution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dirty="0">
                <a:latin typeface="Gill Sans MT" pitchFamily="34" charset="0"/>
              </a:rPr>
              <a:t>Size of the target audience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dirty="0">
                <a:latin typeface="Gill Sans MT" pitchFamily="34" charset="0"/>
              </a:rPr>
              <a:t>Investment of time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>
              <a:latin typeface="Gill Sans MT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277813"/>
            <a:ext cx="9144000" cy="113982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>
                <a:latin typeface="Gill Sans MT" pitchFamily="34" charset="0"/>
                <a:ea typeface="+mj-ea"/>
                <a:cs typeface="+mj-cs"/>
              </a:rPr>
              <a:t>Criteria for Selection Programs for Level 4 &amp; 5</a:t>
            </a:r>
          </a:p>
        </p:txBody>
      </p:sp>
      <p:grpSp>
        <p:nvGrpSpPr>
          <p:cNvPr id="21508" name="Group 6"/>
          <p:cNvGrpSpPr>
            <a:grpSpLocks/>
          </p:cNvGrpSpPr>
          <p:nvPr/>
        </p:nvGrpSpPr>
        <p:grpSpPr bwMode="auto">
          <a:xfrm>
            <a:off x="7500938" y="4711700"/>
            <a:ext cx="3929062" cy="2646363"/>
            <a:chOff x="6286512" y="4143380"/>
            <a:chExt cx="3929090" cy="2646878"/>
          </a:xfrm>
        </p:grpSpPr>
        <p:sp>
          <p:nvSpPr>
            <p:cNvPr id="5" name="Oval 4"/>
            <p:cNvSpPr/>
            <p:nvPr/>
          </p:nvSpPr>
          <p:spPr>
            <a:xfrm>
              <a:off x="6286512" y="4143380"/>
              <a:ext cx="2571768" cy="242886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IN"/>
            </a:p>
          </p:txBody>
        </p:sp>
        <p:sp>
          <p:nvSpPr>
            <p:cNvPr id="21512" name="TextBox 5"/>
            <p:cNvSpPr txBox="1">
              <a:spLocks noChangeArrowheads="1"/>
            </p:cNvSpPr>
            <p:nvPr/>
          </p:nvSpPr>
          <p:spPr bwMode="auto">
            <a:xfrm>
              <a:off x="6858048" y="4143380"/>
              <a:ext cx="3357554" cy="2646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600" b="1"/>
                <a:t>?</a:t>
              </a:r>
              <a:endParaRPr lang="en-IN" sz="16600" b="1"/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2247900" y="2278063"/>
            <a:ext cx="4357688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800" b="1">
                <a:solidFill>
                  <a:srgbClr val="92D050"/>
                </a:solidFill>
                <a:latin typeface="Gill Sans MT" pitchFamily="34" charset="0"/>
              </a:rPr>
              <a:t>1954</a:t>
            </a:r>
            <a:endParaRPr lang="en-IN" sz="13800" b="1">
              <a:solidFill>
                <a:srgbClr val="92D050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00050" y="1379538"/>
            <a:ext cx="4229100" cy="2493962"/>
            <a:chOff x="400050" y="1379538"/>
            <a:chExt cx="4229100" cy="2493962"/>
          </a:xfrm>
          <a:solidFill>
            <a:srgbClr val="92D050"/>
          </a:solidFill>
        </p:grpSpPr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400050" y="1379538"/>
              <a:ext cx="4229100" cy="2493962"/>
            </a:xfrm>
            <a:custGeom>
              <a:avLst/>
              <a:gdLst>
                <a:gd name="T0" fmla="*/ 2147483647 w 2664"/>
                <a:gd name="T1" fmla="*/ 0 h 1571"/>
                <a:gd name="T2" fmla="*/ 2147483647 w 2664"/>
                <a:gd name="T3" fmla="*/ 2147483647 h 1571"/>
                <a:gd name="T4" fmla="*/ 2147483647 w 2664"/>
                <a:gd name="T5" fmla="*/ 2147483647 h 1571"/>
                <a:gd name="T6" fmla="*/ 2147483647 w 2664"/>
                <a:gd name="T7" fmla="*/ 2147483647 h 1571"/>
                <a:gd name="T8" fmla="*/ 2147483647 w 2664"/>
                <a:gd name="T9" fmla="*/ 2147483647 h 1571"/>
                <a:gd name="T10" fmla="*/ 2147483647 w 2664"/>
                <a:gd name="T11" fmla="*/ 2147483647 h 1571"/>
                <a:gd name="T12" fmla="*/ 2147483647 w 2664"/>
                <a:gd name="T13" fmla="*/ 2147483647 h 1571"/>
                <a:gd name="T14" fmla="*/ 2147483647 w 2664"/>
                <a:gd name="T15" fmla="*/ 2147483647 h 1571"/>
                <a:gd name="T16" fmla="*/ 2147483647 w 2664"/>
                <a:gd name="T17" fmla="*/ 2147483647 h 1571"/>
                <a:gd name="T18" fmla="*/ 2147483647 w 2664"/>
                <a:gd name="T19" fmla="*/ 2147483647 h 1571"/>
                <a:gd name="T20" fmla="*/ 2147483647 w 2664"/>
                <a:gd name="T21" fmla="*/ 2147483647 h 1571"/>
                <a:gd name="T22" fmla="*/ 2147483647 w 2664"/>
                <a:gd name="T23" fmla="*/ 2147483647 h 1571"/>
                <a:gd name="T24" fmla="*/ 2147483647 w 2664"/>
                <a:gd name="T25" fmla="*/ 2147483647 h 1571"/>
                <a:gd name="T26" fmla="*/ 2147483647 w 2664"/>
                <a:gd name="T27" fmla="*/ 2147483647 h 1571"/>
                <a:gd name="T28" fmla="*/ 2147483647 w 2664"/>
                <a:gd name="T29" fmla="*/ 2147483647 h 1571"/>
                <a:gd name="T30" fmla="*/ 2147483647 w 2664"/>
                <a:gd name="T31" fmla="*/ 2147483647 h 1571"/>
                <a:gd name="T32" fmla="*/ 2147483647 w 2664"/>
                <a:gd name="T33" fmla="*/ 2147483647 h 1571"/>
                <a:gd name="T34" fmla="*/ 2147483647 w 2664"/>
                <a:gd name="T35" fmla="*/ 2147483647 h 1571"/>
                <a:gd name="T36" fmla="*/ 2147483647 w 2664"/>
                <a:gd name="T37" fmla="*/ 2147483647 h 1571"/>
                <a:gd name="T38" fmla="*/ 2147483647 w 2664"/>
                <a:gd name="T39" fmla="*/ 2147483647 h 1571"/>
                <a:gd name="T40" fmla="*/ 2147483647 w 2664"/>
                <a:gd name="T41" fmla="*/ 2147483647 h 1571"/>
                <a:gd name="T42" fmla="*/ 2147483647 w 2664"/>
                <a:gd name="T43" fmla="*/ 2147483647 h 1571"/>
                <a:gd name="T44" fmla="*/ 2147483647 w 2664"/>
                <a:gd name="T45" fmla="*/ 2147483647 h 1571"/>
                <a:gd name="T46" fmla="*/ 2147483647 w 2664"/>
                <a:gd name="T47" fmla="*/ 2147483647 h 1571"/>
                <a:gd name="T48" fmla="*/ 2147483647 w 2664"/>
                <a:gd name="T49" fmla="*/ 2147483647 h 1571"/>
                <a:gd name="T50" fmla="*/ 2147483647 w 2664"/>
                <a:gd name="T51" fmla="*/ 2147483647 h 1571"/>
                <a:gd name="T52" fmla="*/ 2147483647 w 2664"/>
                <a:gd name="T53" fmla="*/ 2147483647 h 1571"/>
                <a:gd name="T54" fmla="*/ 2147483647 w 2664"/>
                <a:gd name="T55" fmla="*/ 2147483647 h 1571"/>
                <a:gd name="T56" fmla="*/ 2147483647 w 2664"/>
                <a:gd name="T57" fmla="*/ 2147483647 h 1571"/>
                <a:gd name="T58" fmla="*/ 2147483647 w 2664"/>
                <a:gd name="T59" fmla="*/ 2147483647 h 1571"/>
                <a:gd name="T60" fmla="*/ 2147483647 w 2664"/>
                <a:gd name="T61" fmla="*/ 2147483647 h 1571"/>
                <a:gd name="T62" fmla="*/ 2147483647 w 2664"/>
                <a:gd name="T63" fmla="*/ 2147483647 h 1571"/>
                <a:gd name="T64" fmla="*/ 2147483647 w 2664"/>
                <a:gd name="T65" fmla="*/ 2147483647 h 1571"/>
                <a:gd name="T66" fmla="*/ 2147483647 w 2664"/>
                <a:gd name="T67" fmla="*/ 2147483647 h 1571"/>
                <a:gd name="T68" fmla="*/ 2147483647 w 2664"/>
                <a:gd name="T69" fmla="*/ 2147483647 h 1571"/>
                <a:gd name="T70" fmla="*/ 2147483647 w 2664"/>
                <a:gd name="T71" fmla="*/ 2147483647 h 1571"/>
                <a:gd name="T72" fmla="*/ 2147483647 w 2664"/>
                <a:gd name="T73" fmla="*/ 2147483647 h 1571"/>
                <a:gd name="T74" fmla="*/ 2147483647 w 2664"/>
                <a:gd name="T75" fmla="*/ 2147483647 h 1571"/>
                <a:gd name="T76" fmla="*/ 2147483647 w 2664"/>
                <a:gd name="T77" fmla="*/ 2147483647 h 1571"/>
                <a:gd name="T78" fmla="*/ 2147483647 w 2664"/>
                <a:gd name="T79" fmla="*/ 2147483647 h 1571"/>
                <a:gd name="T80" fmla="*/ 2147483647 w 2664"/>
                <a:gd name="T81" fmla="*/ 2147483647 h 1571"/>
                <a:gd name="T82" fmla="*/ 2147483647 w 2664"/>
                <a:gd name="T83" fmla="*/ 2147483647 h 1571"/>
                <a:gd name="T84" fmla="*/ 2147483647 w 2664"/>
                <a:gd name="T85" fmla="*/ 2147483647 h 1571"/>
                <a:gd name="T86" fmla="*/ 2147483647 w 2664"/>
                <a:gd name="T87" fmla="*/ 2147483647 h 1571"/>
                <a:gd name="T88" fmla="*/ 2147483647 w 2664"/>
                <a:gd name="T89" fmla="*/ 2147483647 h 1571"/>
                <a:gd name="T90" fmla="*/ 2147483647 w 2664"/>
                <a:gd name="T91" fmla="*/ 2147483647 h 1571"/>
                <a:gd name="T92" fmla="*/ 2147483647 w 2664"/>
                <a:gd name="T93" fmla="*/ 2147483647 h 1571"/>
                <a:gd name="T94" fmla="*/ 2147483647 w 2664"/>
                <a:gd name="T95" fmla="*/ 2147483647 h 1571"/>
                <a:gd name="T96" fmla="*/ 2147483647 w 2664"/>
                <a:gd name="T97" fmla="*/ 2147483647 h 1571"/>
                <a:gd name="T98" fmla="*/ 2147483647 w 2664"/>
                <a:gd name="T99" fmla="*/ 2147483647 h 1571"/>
                <a:gd name="T100" fmla="*/ 2147483647 w 2664"/>
                <a:gd name="T101" fmla="*/ 2147483647 h 1571"/>
                <a:gd name="T102" fmla="*/ 2147483647 w 2664"/>
                <a:gd name="T103" fmla="*/ 2147483647 h 1571"/>
                <a:gd name="T104" fmla="*/ 2147483647 w 2664"/>
                <a:gd name="T105" fmla="*/ 2147483647 h 1571"/>
                <a:gd name="T106" fmla="*/ 2147483647 w 2664"/>
                <a:gd name="T107" fmla="*/ 2147483647 h 1571"/>
                <a:gd name="T108" fmla="*/ 2147483647 w 2664"/>
                <a:gd name="T109" fmla="*/ 2147483647 h 157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664"/>
                <a:gd name="T166" fmla="*/ 0 h 1571"/>
                <a:gd name="T167" fmla="*/ 2664 w 2664"/>
                <a:gd name="T168" fmla="*/ 1571 h 157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664" h="1571">
                  <a:moveTo>
                    <a:pt x="2664" y="391"/>
                  </a:moveTo>
                  <a:lnTo>
                    <a:pt x="2664" y="0"/>
                  </a:lnTo>
                  <a:lnTo>
                    <a:pt x="0" y="0"/>
                  </a:lnTo>
                  <a:lnTo>
                    <a:pt x="2" y="1571"/>
                  </a:lnTo>
                  <a:lnTo>
                    <a:pt x="239" y="1571"/>
                  </a:lnTo>
                  <a:lnTo>
                    <a:pt x="251" y="1541"/>
                  </a:lnTo>
                  <a:lnTo>
                    <a:pt x="251" y="1519"/>
                  </a:lnTo>
                  <a:lnTo>
                    <a:pt x="244" y="1489"/>
                  </a:lnTo>
                  <a:lnTo>
                    <a:pt x="230" y="1458"/>
                  </a:lnTo>
                  <a:lnTo>
                    <a:pt x="216" y="1419"/>
                  </a:lnTo>
                  <a:lnTo>
                    <a:pt x="209" y="1389"/>
                  </a:lnTo>
                  <a:lnTo>
                    <a:pt x="207" y="1362"/>
                  </a:lnTo>
                  <a:lnTo>
                    <a:pt x="214" y="1332"/>
                  </a:lnTo>
                  <a:lnTo>
                    <a:pt x="226" y="1304"/>
                  </a:lnTo>
                  <a:lnTo>
                    <a:pt x="251" y="1275"/>
                  </a:lnTo>
                  <a:lnTo>
                    <a:pt x="281" y="1254"/>
                  </a:lnTo>
                  <a:lnTo>
                    <a:pt x="313" y="1232"/>
                  </a:lnTo>
                  <a:lnTo>
                    <a:pt x="350" y="1217"/>
                  </a:lnTo>
                  <a:lnTo>
                    <a:pt x="393" y="1204"/>
                  </a:lnTo>
                  <a:lnTo>
                    <a:pt x="433" y="1199"/>
                  </a:lnTo>
                  <a:lnTo>
                    <a:pt x="488" y="1197"/>
                  </a:lnTo>
                  <a:lnTo>
                    <a:pt x="552" y="1200"/>
                  </a:lnTo>
                  <a:lnTo>
                    <a:pt x="594" y="1204"/>
                  </a:lnTo>
                  <a:lnTo>
                    <a:pt x="630" y="1212"/>
                  </a:lnTo>
                  <a:lnTo>
                    <a:pt x="665" y="1227"/>
                  </a:lnTo>
                  <a:lnTo>
                    <a:pt x="709" y="1252"/>
                  </a:lnTo>
                  <a:lnTo>
                    <a:pt x="736" y="1275"/>
                  </a:lnTo>
                  <a:lnTo>
                    <a:pt x="762" y="1301"/>
                  </a:lnTo>
                  <a:lnTo>
                    <a:pt x="775" y="1327"/>
                  </a:lnTo>
                  <a:lnTo>
                    <a:pt x="785" y="1352"/>
                  </a:lnTo>
                  <a:lnTo>
                    <a:pt x="785" y="1381"/>
                  </a:lnTo>
                  <a:lnTo>
                    <a:pt x="780" y="1409"/>
                  </a:lnTo>
                  <a:lnTo>
                    <a:pt x="771" y="1436"/>
                  </a:lnTo>
                  <a:lnTo>
                    <a:pt x="762" y="1461"/>
                  </a:lnTo>
                  <a:lnTo>
                    <a:pt x="750" y="1488"/>
                  </a:lnTo>
                  <a:lnTo>
                    <a:pt x="743" y="1514"/>
                  </a:lnTo>
                  <a:lnTo>
                    <a:pt x="743" y="1538"/>
                  </a:lnTo>
                  <a:lnTo>
                    <a:pt x="752" y="1565"/>
                  </a:lnTo>
                  <a:lnTo>
                    <a:pt x="1199" y="1565"/>
                  </a:lnTo>
                  <a:lnTo>
                    <a:pt x="1194" y="1509"/>
                  </a:lnTo>
                  <a:lnTo>
                    <a:pt x="1199" y="1469"/>
                  </a:lnTo>
                  <a:lnTo>
                    <a:pt x="1199" y="1439"/>
                  </a:lnTo>
                  <a:lnTo>
                    <a:pt x="1201" y="1411"/>
                  </a:lnTo>
                  <a:lnTo>
                    <a:pt x="1206" y="1381"/>
                  </a:lnTo>
                  <a:lnTo>
                    <a:pt x="1215" y="1351"/>
                  </a:lnTo>
                  <a:lnTo>
                    <a:pt x="1226" y="1331"/>
                  </a:lnTo>
                  <a:lnTo>
                    <a:pt x="1242" y="1312"/>
                  </a:lnTo>
                  <a:lnTo>
                    <a:pt x="1265" y="1297"/>
                  </a:lnTo>
                  <a:lnTo>
                    <a:pt x="1291" y="1285"/>
                  </a:lnTo>
                  <a:lnTo>
                    <a:pt x="1321" y="1279"/>
                  </a:lnTo>
                  <a:lnTo>
                    <a:pt x="1353" y="1275"/>
                  </a:lnTo>
                  <a:lnTo>
                    <a:pt x="1383" y="1274"/>
                  </a:lnTo>
                  <a:lnTo>
                    <a:pt x="1422" y="1274"/>
                  </a:lnTo>
                  <a:lnTo>
                    <a:pt x="1459" y="1275"/>
                  </a:lnTo>
                  <a:lnTo>
                    <a:pt x="1488" y="1279"/>
                  </a:lnTo>
                  <a:lnTo>
                    <a:pt x="1528" y="1280"/>
                  </a:lnTo>
                  <a:lnTo>
                    <a:pt x="1569" y="1284"/>
                  </a:lnTo>
                  <a:lnTo>
                    <a:pt x="1615" y="1284"/>
                  </a:lnTo>
                  <a:lnTo>
                    <a:pt x="1654" y="1280"/>
                  </a:lnTo>
                  <a:lnTo>
                    <a:pt x="1693" y="1275"/>
                  </a:lnTo>
                  <a:lnTo>
                    <a:pt x="1735" y="1269"/>
                  </a:lnTo>
                  <a:lnTo>
                    <a:pt x="1764" y="1257"/>
                  </a:lnTo>
                  <a:lnTo>
                    <a:pt x="1797" y="1242"/>
                  </a:lnTo>
                  <a:lnTo>
                    <a:pt x="1817" y="1222"/>
                  </a:lnTo>
                  <a:lnTo>
                    <a:pt x="1838" y="1200"/>
                  </a:lnTo>
                  <a:lnTo>
                    <a:pt x="1847" y="1179"/>
                  </a:lnTo>
                  <a:lnTo>
                    <a:pt x="1852" y="1153"/>
                  </a:lnTo>
                  <a:lnTo>
                    <a:pt x="1847" y="1128"/>
                  </a:lnTo>
                  <a:lnTo>
                    <a:pt x="1845" y="1102"/>
                  </a:lnTo>
                  <a:lnTo>
                    <a:pt x="1847" y="1073"/>
                  </a:lnTo>
                  <a:lnTo>
                    <a:pt x="1854" y="1052"/>
                  </a:lnTo>
                  <a:lnTo>
                    <a:pt x="1863" y="1028"/>
                  </a:lnTo>
                  <a:lnTo>
                    <a:pt x="1877" y="1006"/>
                  </a:lnTo>
                  <a:lnTo>
                    <a:pt x="1896" y="991"/>
                  </a:lnTo>
                  <a:lnTo>
                    <a:pt x="1926" y="976"/>
                  </a:lnTo>
                  <a:lnTo>
                    <a:pt x="1962" y="966"/>
                  </a:lnTo>
                  <a:lnTo>
                    <a:pt x="1999" y="958"/>
                  </a:lnTo>
                  <a:lnTo>
                    <a:pt x="2034" y="951"/>
                  </a:lnTo>
                  <a:lnTo>
                    <a:pt x="2070" y="945"/>
                  </a:lnTo>
                  <a:lnTo>
                    <a:pt x="2119" y="938"/>
                  </a:lnTo>
                  <a:lnTo>
                    <a:pt x="2156" y="933"/>
                  </a:lnTo>
                  <a:lnTo>
                    <a:pt x="2195" y="925"/>
                  </a:lnTo>
                  <a:lnTo>
                    <a:pt x="2227" y="916"/>
                  </a:lnTo>
                  <a:lnTo>
                    <a:pt x="2259" y="906"/>
                  </a:lnTo>
                  <a:lnTo>
                    <a:pt x="2284" y="893"/>
                  </a:lnTo>
                  <a:lnTo>
                    <a:pt x="2307" y="879"/>
                  </a:lnTo>
                  <a:lnTo>
                    <a:pt x="2333" y="858"/>
                  </a:lnTo>
                  <a:lnTo>
                    <a:pt x="2349" y="838"/>
                  </a:lnTo>
                  <a:lnTo>
                    <a:pt x="2363" y="814"/>
                  </a:lnTo>
                  <a:lnTo>
                    <a:pt x="2369" y="784"/>
                  </a:lnTo>
                  <a:lnTo>
                    <a:pt x="2365" y="759"/>
                  </a:lnTo>
                  <a:lnTo>
                    <a:pt x="2360" y="732"/>
                  </a:lnTo>
                  <a:lnTo>
                    <a:pt x="2349" y="701"/>
                  </a:lnTo>
                  <a:lnTo>
                    <a:pt x="2337" y="665"/>
                  </a:lnTo>
                  <a:lnTo>
                    <a:pt x="2326" y="634"/>
                  </a:lnTo>
                  <a:lnTo>
                    <a:pt x="2323" y="609"/>
                  </a:lnTo>
                  <a:lnTo>
                    <a:pt x="2323" y="585"/>
                  </a:lnTo>
                  <a:lnTo>
                    <a:pt x="2328" y="554"/>
                  </a:lnTo>
                  <a:lnTo>
                    <a:pt x="2340" y="527"/>
                  </a:lnTo>
                  <a:lnTo>
                    <a:pt x="2351" y="507"/>
                  </a:lnTo>
                  <a:lnTo>
                    <a:pt x="2367" y="487"/>
                  </a:lnTo>
                  <a:lnTo>
                    <a:pt x="2390" y="465"/>
                  </a:lnTo>
                  <a:lnTo>
                    <a:pt x="2416" y="443"/>
                  </a:lnTo>
                  <a:lnTo>
                    <a:pt x="2448" y="425"/>
                  </a:lnTo>
                  <a:lnTo>
                    <a:pt x="2482" y="410"/>
                  </a:lnTo>
                  <a:lnTo>
                    <a:pt x="2514" y="401"/>
                  </a:lnTo>
                  <a:lnTo>
                    <a:pt x="2547" y="395"/>
                  </a:lnTo>
                  <a:lnTo>
                    <a:pt x="2581" y="391"/>
                  </a:lnTo>
                  <a:lnTo>
                    <a:pt x="2623" y="391"/>
                  </a:lnTo>
                  <a:lnTo>
                    <a:pt x="2664" y="391"/>
                  </a:lnTo>
                  <a:close/>
                </a:path>
              </a:pathLst>
            </a:custGeom>
            <a:grpFill/>
            <a:ln w="38100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>
                <a:latin typeface="Gill Sans MT" pitchFamily="34" charset="0"/>
                <a:cs typeface="+mn-cs"/>
              </a:endParaRPr>
            </a:p>
          </p:txBody>
        </p:sp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552450" y="1538288"/>
              <a:ext cx="2590800" cy="830997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>
                  <a:solidFill>
                    <a:srgbClr val="000000"/>
                  </a:solidFill>
                  <a:latin typeface="Gill Sans MT" pitchFamily="34" charset="0"/>
                  <a:cs typeface="+mn-cs"/>
                </a:rPr>
                <a:t>An Evaluation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>
                  <a:solidFill>
                    <a:srgbClr val="000000"/>
                  </a:solidFill>
                  <a:latin typeface="Gill Sans MT" pitchFamily="34" charset="0"/>
                  <a:cs typeface="+mn-cs"/>
                </a:rPr>
                <a:t>Framework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4591050" y="1373009"/>
            <a:ext cx="4210050" cy="2976562"/>
            <a:chOff x="4591050" y="1385888"/>
            <a:chExt cx="4210050" cy="2976562"/>
          </a:xfrm>
          <a:solidFill>
            <a:srgbClr val="FFC000"/>
          </a:solidFill>
        </p:grpSpPr>
        <p:sp>
          <p:nvSpPr>
            <p:cNvPr id="6" name="Freeform 3"/>
            <p:cNvSpPr>
              <a:spLocks/>
            </p:cNvSpPr>
            <p:nvPr/>
          </p:nvSpPr>
          <p:spPr bwMode="auto">
            <a:xfrm>
              <a:off x="4591050" y="1385888"/>
              <a:ext cx="4210050" cy="29765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52" y="1498"/>
                </a:cxn>
                <a:cxn ang="0">
                  <a:pos x="2413" y="1511"/>
                </a:cxn>
                <a:cxn ang="0">
                  <a:pos x="2406" y="1545"/>
                </a:cxn>
                <a:cxn ang="0">
                  <a:pos x="2418" y="1586"/>
                </a:cxn>
                <a:cxn ang="0">
                  <a:pos x="2436" y="1636"/>
                </a:cxn>
                <a:cxn ang="0">
                  <a:pos x="2448" y="1685"/>
                </a:cxn>
                <a:cxn ang="0">
                  <a:pos x="2443" y="1730"/>
                </a:cxn>
                <a:cxn ang="0">
                  <a:pos x="2425" y="1775"/>
                </a:cxn>
                <a:cxn ang="0">
                  <a:pos x="2381" y="1812"/>
                </a:cxn>
                <a:cxn ang="0">
                  <a:pos x="2333" y="1842"/>
                </a:cxn>
                <a:cxn ang="0">
                  <a:pos x="2273" y="1862"/>
                </a:cxn>
                <a:cxn ang="0">
                  <a:pos x="2197" y="1874"/>
                </a:cxn>
                <a:cxn ang="0">
                  <a:pos x="2130" y="1875"/>
                </a:cxn>
                <a:cxn ang="0">
                  <a:pos x="2073" y="1870"/>
                </a:cxn>
                <a:cxn ang="0">
                  <a:pos x="2013" y="1857"/>
                </a:cxn>
                <a:cxn ang="0">
                  <a:pos x="1964" y="1834"/>
                </a:cxn>
                <a:cxn ang="0">
                  <a:pos x="1918" y="1799"/>
                </a:cxn>
                <a:cxn ang="0">
                  <a:pos x="1882" y="1760"/>
                </a:cxn>
                <a:cxn ang="0">
                  <a:pos x="1861" y="1707"/>
                </a:cxn>
                <a:cxn ang="0">
                  <a:pos x="1870" y="1653"/>
                </a:cxn>
                <a:cxn ang="0">
                  <a:pos x="1889" y="1600"/>
                </a:cxn>
                <a:cxn ang="0">
                  <a:pos x="1905" y="1546"/>
                </a:cxn>
                <a:cxn ang="0">
                  <a:pos x="1902" y="1521"/>
                </a:cxn>
                <a:cxn ang="0">
                  <a:pos x="1454" y="1508"/>
                </a:cxn>
                <a:cxn ang="0">
                  <a:pos x="1458" y="1419"/>
                </a:cxn>
                <a:cxn ang="0">
                  <a:pos x="1449" y="1361"/>
                </a:cxn>
                <a:cxn ang="0">
                  <a:pos x="1431" y="1326"/>
                </a:cxn>
                <a:cxn ang="0">
                  <a:pos x="1394" y="1297"/>
                </a:cxn>
                <a:cxn ang="0">
                  <a:pos x="1343" y="1279"/>
                </a:cxn>
                <a:cxn ang="0">
                  <a:pos x="1281" y="1274"/>
                </a:cxn>
                <a:cxn ang="0">
                  <a:pos x="1192" y="1277"/>
                </a:cxn>
                <a:cxn ang="0">
                  <a:pos x="1106" y="1282"/>
                </a:cxn>
                <a:cxn ang="0">
                  <a:pos x="1019" y="1282"/>
                </a:cxn>
                <a:cxn ang="0">
                  <a:pos x="932" y="1270"/>
                </a:cxn>
                <a:cxn ang="0">
                  <a:pos x="865" y="1242"/>
                </a:cxn>
                <a:cxn ang="0">
                  <a:pos x="826" y="1204"/>
                </a:cxn>
                <a:cxn ang="0">
                  <a:pos x="810" y="1152"/>
                </a:cxn>
                <a:cxn ang="0">
                  <a:pos x="812" y="1093"/>
                </a:cxn>
                <a:cxn ang="0">
                  <a:pos x="800" y="1040"/>
                </a:cxn>
                <a:cxn ang="0">
                  <a:pos x="782" y="1006"/>
                </a:cxn>
                <a:cxn ang="0">
                  <a:pos x="754" y="985"/>
                </a:cxn>
                <a:cxn ang="0">
                  <a:pos x="690" y="963"/>
                </a:cxn>
                <a:cxn ang="0">
                  <a:pos x="605" y="946"/>
                </a:cxn>
                <a:cxn ang="0">
                  <a:pos x="511" y="935"/>
                </a:cxn>
                <a:cxn ang="0">
                  <a:pos x="439" y="918"/>
                </a:cxn>
                <a:cxn ang="0">
                  <a:pos x="377" y="893"/>
                </a:cxn>
                <a:cxn ang="0">
                  <a:pos x="327" y="858"/>
                </a:cxn>
                <a:cxn ang="0">
                  <a:pos x="294" y="814"/>
                </a:cxn>
                <a:cxn ang="0">
                  <a:pos x="290" y="766"/>
                </a:cxn>
                <a:cxn ang="0">
                  <a:pos x="308" y="712"/>
                </a:cxn>
                <a:cxn ang="0">
                  <a:pos x="324" y="652"/>
                </a:cxn>
                <a:cxn ang="0">
                  <a:pos x="338" y="595"/>
                </a:cxn>
                <a:cxn ang="0">
                  <a:pos x="324" y="538"/>
                </a:cxn>
                <a:cxn ang="0">
                  <a:pos x="292" y="487"/>
                </a:cxn>
                <a:cxn ang="0">
                  <a:pos x="260" y="455"/>
                </a:cxn>
                <a:cxn ang="0">
                  <a:pos x="218" y="427"/>
                </a:cxn>
                <a:cxn ang="0">
                  <a:pos x="170" y="406"/>
                </a:cxn>
                <a:cxn ang="0">
                  <a:pos x="108" y="393"/>
                </a:cxn>
                <a:cxn ang="0">
                  <a:pos x="34" y="391"/>
                </a:cxn>
              </a:cxnLst>
              <a:rect l="0" t="0" r="r" b="b"/>
              <a:pathLst>
                <a:path w="2652" h="1875">
                  <a:moveTo>
                    <a:pt x="0" y="391"/>
                  </a:moveTo>
                  <a:lnTo>
                    <a:pt x="0" y="0"/>
                  </a:lnTo>
                  <a:lnTo>
                    <a:pt x="2650" y="0"/>
                  </a:lnTo>
                  <a:lnTo>
                    <a:pt x="2652" y="1498"/>
                  </a:lnTo>
                  <a:lnTo>
                    <a:pt x="2422" y="1498"/>
                  </a:lnTo>
                  <a:lnTo>
                    <a:pt x="2413" y="1511"/>
                  </a:lnTo>
                  <a:lnTo>
                    <a:pt x="2406" y="1529"/>
                  </a:lnTo>
                  <a:lnTo>
                    <a:pt x="2406" y="1545"/>
                  </a:lnTo>
                  <a:lnTo>
                    <a:pt x="2408" y="1563"/>
                  </a:lnTo>
                  <a:lnTo>
                    <a:pt x="2418" y="1586"/>
                  </a:lnTo>
                  <a:lnTo>
                    <a:pt x="2427" y="1616"/>
                  </a:lnTo>
                  <a:lnTo>
                    <a:pt x="2436" y="1636"/>
                  </a:lnTo>
                  <a:lnTo>
                    <a:pt x="2443" y="1661"/>
                  </a:lnTo>
                  <a:lnTo>
                    <a:pt x="2448" y="1685"/>
                  </a:lnTo>
                  <a:lnTo>
                    <a:pt x="2448" y="1708"/>
                  </a:lnTo>
                  <a:lnTo>
                    <a:pt x="2443" y="1730"/>
                  </a:lnTo>
                  <a:lnTo>
                    <a:pt x="2436" y="1753"/>
                  </a:lnTo>
                  <a:lnTo>
                    <a:pt x="2425" y="1775"/>
                  </a:lnTo>
                  <a:lnTo>
                    <a:pt x="2406" y="1792"/>
                  </a:lnTo>
                  <a:lnTo>
                    <a:pt x="2381" y="1812"/>
                  </a:lnTo>
                  <a:lnTo>
                    <a:pt x="2356" y="1827"/>
                  </a:lnTo>
                  <a:lnTo>
                    <a:pt x="2333" y="1842"/>
                  </a:lnTo>
                  <a:lnTo>
                    <a:pt x="2305" y="1854"/>
                  </a:lnTo>
                  <a:lnTo>
                    <a:pt x="2273" y="1862"/>
                  </a:lnTo>
                  <a:lnTo>
                    <a:pt x="2234" y="1870"/>
                  </a:lnTo>
                  <a:lnTo>
                    <a:pt x="2197" y="1874"/>
                  </a:lnTo>
                  <a:lnTo>
                    <a:pt x="2165" y="1875"/>
                  </a:lnTo>
                  <a:lnTo>
                    <a:pt x="2130" y="1875"/>
                  </a:lnTo>
                  <a:lnTo>
                    <a:pt x="2098" y="1874"/>
                  </a:lnTo>
                  <a:lnTo>
                    <a:pt x="2073" y="1870"/>
                  </a:lnTo>
                  <a:lnTo>
                    <a:pt x="2043" y="1864"/>
                  </a:lnTo>
                  <a:lnTo>
                    <a:pt x="2013" y="1857"/>
                  </a:lnTo>
                  <a:lnTo>
                    <a:pt x="1990" y="1847"/>
                  </a:lnTo>
                  <a:lnTo>
                    <a:pt x="1964" y="1834"/>
                  </a:lnTo>
                  <a:lnTo>
                    <a:pt x="1941" y="1817"/>
                  </a:lnTo>
                  <a:lnTo>
                    <a:pt x="1918" y="1799"/>
                  </a:lnTo>
                  <a:lnTo>
                    <a:pt x="1898" y="1780"/>
                  </a:lnTo>
                  <a:lnTo>
                    <a:pt x="1882" y="1760"/>
                  </a:lnTo>
                  <a:lnTo>
                    <a:pt x="1870" y="1735"/>
                  </a:lnTo>
                  <a:lnTo>
                    <a:pt x="1861" y="1707"/>
                  </a:lnTo>
                  <a:lnTo>
                    <a:pt x="1861" y="1680"/>
                  </a:lnTo>
                  <a:lnTo>
                    <a:pt x="1870" y="1653"/>
                  </a:lnTo>
                  <a:lnTo>
                    <a:pt x="1879" y="1626"/>
                  </a:lnTo>
                  <a:lnTo>
                    <a:pt x="1889" y="1600"/>
                  </a:lnTo>
                  <a:lnTo>
                    <a:pt x="1900" y="1570"/>
                  </a:lnTo>
                  <a:lnTo>
                    <a:pt x="1905" y="1546"/>
                  </a:lnTo>
                  <a:lnTo>
                    <a:pt x="1905" y="1533"/>
                  </a:lnTo>
                  <a:lnTo>
                    <a:pt x="1902" y="1521"/>
                  </a:lnTo>
                  <a:lnTo>
                    <a:pt x="1895" y="1508"/>
                  </a:lnTo>
                  <a:lnTo>
                    <a:pt x="1454" y="1508"/>
                  </a:lnTo>
                  <a:lnTo>
                    <a:pt x="1461" y="1451"/>
                  </a:lnTo>
                  <a:lnTo>
                    <a:pt x="1458" y="1419"/>
                  </a:lnTo>
                  <a:lnTo>
                    <a:pt x="1454" y="1389"/>
                  </a:lnTo>
                  <a:lnTo>
                    <a:pt x="1449" y="1361"/>
                  </a:lnTo>
                  <a:lnTo>
                    <a:pt x="1442" y="1342"/>
                  </a:lnTo>
                  <a:lnTo>
                    <a:pt x="1431" y="1326"/>
                  </a:lnTo>
                  <a:lnTo>
                    <a:pt x="1417" y="1311"/>
                  </a:lnTo>
                  <a:lnTo>
                    <a:pt x="1394" y="1297"/>
                  </a:lnTo>
                  <a:lnTo>
                    <a:pt x="1369" y="1285"/>
                  </a:lnTo>
                  <a:lnTo>
                    <a:pt x="1343" y="1279"/>
                  </a:lnTo>
                  <a:lnTo>
                    <a:pt x="1320" y="1275"/>
                  </a:lnTo>
                  <a:lnTo>
                    <a:pt x="1281" y="1274"/>
                  </a:lnTo>
                  <a:lnTo>
                    <a:pt x="1235" y="1274"/>
                  </a:lnTo>
                  <a:lnTo>
                    <a:pt x="1192" y="1277"/>
                  </a:lnTo>
                  <a:lnTo>
                    <a:pt x="1143" y="1279"/>
                  </a:lnTo>
                  <a:lnTo>
                    <a:pt x="1106" y="1282"/>
                  </a:lnTo>
                  <a:lnTo>
                    <a:pt x="1058" y="1284"/>
                  </a:lnTo>
                  <a:lnTo>
                    <a:pt x="1019" y="1282"/>
                  </a:lnTo>
                  <a:lnTo>
                    <a:pt x="985" y="1279"/>
                  </a:lnTo>
                  <a:lnTo>
                    <a:pt x="932" y="1270"/>
                  </a:lnTo>
                  <a:lnTo>
                    <a:pt x="897" y="1259"/>
                  </a:lnTo>
                  <a:lnTo>
                    <a:pt x="865" y="1242"/>
                  </a:lnTo>
                  <a:lnTo>
                    <a:pt x="844" y="1224"/>
                  </a:lnTo>
                  <a:lnTo>
                    <a:pt x="826" y="1204"/>
                  </a:lnTo>
                  <a:lnTo>
                    <a:pt x="812" y="1179"/>
                  </a:lnTo>
                  <a:lnTo>
                    <a:pt x="810" y="1152"/>
                  </a:lnTo>
                  <a:lnTo>
                    <a:pt x="810" y="1118"/>
                  </a:lnTo>
                  <a:lnTo>
                    <a:pt x="812" y="1093"/>
                  </a:lnTo>
                  <a:lnTo>
                    <a:pt x="810" y="1068"/>
                  </a:lnTo>
                  <a:lnTo>
                    <a:pt x="800" y="1040"/>
                  </a:lnTo>
                  <a:lnTo>
                    <a:pt x="794" y="1023"/>
                  </a:lnTo>
                  <a:lnTo>
                    <a:pt x="782" y="1006"/>
                  </a:lnTo>
                  <a:lnTo>
                    <a:pt x="768" y="995"/>
                  </a:lnTo>
                  <a:lnTo>
                    <a:pt x="754" y="985"/>
                  </a:lnTo>
                  <a:lnTo>
                    <a:pt x="725" y="975"/>
                  </a:lnTo>
                  <a:lnTo>
                    <a:pt x="690" y="963"/>
                  </a:lnTo>
                  <a:lnTo>
                    <a:pt x="651" y="955"/>
                  </a:lnTo>
                  <a:lnTo>
                    <a:pt x="605" y="946"/>
                  </a:lnTo>
                  <a:lnTo>
                    <a:pt x="559" y="940"/>
                  </a:lnTo>
                  <a:lnTo>
                    <a:pt x="511" y="935"/>
                  </a:lnTo>
                  <a:lnTo>
                    <a:pt x="476" y="926"/>
                  </a:lnTo>
                  <a:lnTo>
                    <a:pt x="439" y="918"/>
                  </a:lnTo>
                  <a:lnTo>
                    <a:pt x="403" y="908"/>
                  </a:lnTo>
                  <a:lnTo>
                    <a:pt x="377" y="893"/>
                  </a:lnTo>
                  <a:lnTo>
                    <a:pt x="347" y="874"/>
                  </a:lnTo>
                  <a:lnTo>
                    <a:pt x="327" y="858"/>
                  </a:lnTo>
                  <a:lnTo>
                    <a:pt x="308" y="838"/>
                  </a:lnTo>
                  <a:lnTo>
                    <a:pt x="294" y="814"/>
                  </a:lnTo>
                  <a:lnTo>
                    <a:pt x="290" y="789"/>
                  </a:lnTo>
                  <a:lnTo>
                    <a:pt x="290" y="766"/>
                  </a:lnTo>
                  <a:lnTo>
                    <a:pt x="297" y="744"/>
                  </a:lnTo>
                  <a:lnTo>
                    <a:pt x="308" y="712"/>
                  </a:lnTo>
                  <a:lnTo>
                    <a:pt x="320" y="681"/>
                  </a:lnTo>
                  <a:lnTo>
                    <a:pt x="324" y="652"/>
                  </a:lnTo>
                  <a:lnTo>
                    <a:pt x="334" y="624"/>
                  </a:lnTo>
                  <a:lnTo>
                    <a:pt x="338" y="595"/>
                  </a:lnTo>
                  <a:lnTo>
                    <a:pt x="334" y="565"/>
                  </a:lnTo>
                  <a:lnTo>
                    <a:pt x="324" y="538"/>
                  </a:lnTo>
                  <a:lnTo>
                    <a:pt x="311" y="512"/>
                  </a:lnTo>
                  <a:lnTo>
                    <a:pt x="292" y="487"/>
                  </a:lnTo>
                  <a:lnTo>
                    <a:pt x="271" y="467"/>
                  </a:lnTo>
                  <a:lnTo>
                    <a:pt x="260" y="455"/>
                  </a:lnTo>
                  <a:lnTo>
                    <a:pt x="239" y="440"/>
                  </a:lnTo>
                  <a:lnTo>
                    <a:pt x="218" y="427"/>
                  </a:lnTo>
                  <a:lnTo>
                    <a:pt x="198" y="416"/>
                  </a:lnTo>
                  <a:lnTo>
                    <a:pt x="170" y="406"/>
                  </a:lnTo>
                  <a:lnTo>
                    <a:pt x="143" y="400"/>
                  </a:lnTo>
                  <a:lnTo>
                    <a:pt x="108" y="393"/>
                  </a:lnTo>
                  <a:lnTo>
                    <a:pt x="69" y="391"/>
                  </a:lnTo>
                  <a:lnTo>
                    <a:pt x="34" y="391"/>
                  </a:lnTo>
                  <a:lnTo>
                    <a:pt x="0" y="391"/>
                  </a:lnTo>
                  <a:close/>
                </a:path>
              </a:pathLst>
            </a:custGeom>
            <a:grpFill/>
            <a:ln w="381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>
                <a:latin typeface="Gill Sans MT" pitchFamily="34" charset="0"/>
                <a:cs typeface="+mn-cs"/>
              </a:endParaRPr>
            </a:p>
          </p:txBody>
        </p:sp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5505450" y="1614488"/>
              <a:ext cx="3124200" cy="830997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>
                  <a:solidFill>
                    <a:srgbClr val="000000"/>
                  </a:solidFill>
                  <a:latin typeface="Gill Sans MT" pitchFamily="34" charset="0"/>
                  <a:cs typeface="+mn-cs"/>
                </a:rPr>
                <a:t>Case Applications</a:t>
              </a:r>
            </a:p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>
                  <a:solidFill>
                    <a:srgbClr val="000000"/>
                  </a:solidFill>
                  <a:latin typeface="Gill Sans MT" pitchFamily="34" charset="0"/>
                  <a:cs typeface="+mn-cs"/>
                </a:rPr>
                <a:t>and Practice</a:t>
              </a:r>
            </a:p>
          </p:txBody>
        </p:sp>
      </p:grpSp>
      <p:grpSp>
        <p:nvGrpSpPr>
          <p:cNvPr id="8" name="Group 15"/>
          <p:cNvGrpSpPr>
            <a:grpSpLocks/>
          </p:cNvGrpSpPr>
          <p:nvPr/>
        </p:nvGrpSpPr>
        <p:grpSpPr bwMode="auto">
          <a:xfrm>
            <a:off x="400050" y="3271838"/>
            <a:ext cx="4210050" cy="2976562"/>
            <a:chOff x="400050" y="3271838"/>
            <a:chExt cx="4210050" cy="2976562"/>
          </a:xfrm>
          <a:solidFill>
            <a:srgbClr val="A50021"/>
          </a:solidFill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400050" y="3271838"/>
              <a:ext cx="4210050" cy="2976562"/>
            </a:xfrm>
            <a:custGeom>
              <a:avLst/>
              <a:gdLst/>
              <a:ahLst/>
              <a:cxnLst>
                <a:cxn ang="0">
                  <a:pos x="2652" y="1875"/>
                </a:cxn>
                <a:cxn ang="0">
                  <a:pos x="0" y="378"/>
                </a:cxn>
                <a:cxn ang="0">
                  <a:pos x="239" y="364"/>
                </a:cxn>
                <a:cxn ang="0">
                  <a:pos x="246" y="331"/>
                </a:cxn>
                <a:cxn ang="0">
                  <a:pos x="235" y="289"/>
                </a:cxn>
                <a:cxn ang="0">
                  <a:pos x="216" y="239"/>
                </a:cxn>
                <a:cxn ang="0">
                  <a:pos x="205" y="190"/>
                </a:cxn>
                <a:cxn ang="0">
                  <a:pos x="207" y="145"/>
                </a:cxn>
                <a:cxn ang="0">
                  <a:pos x="228" y="100"/>
                </a:cxn>
                <a:cxn ang="0">
                  <a:pos x="272" y="63"/>
                </a:cxn>
                <a:cxn ang="0">
                  <a:pos x="320" y="33"/>
                </a:cxn>
                <a:cxn ang="0">
                  <a:pos x="380" y="12"/>
                </a:cxn>
                <a:cxn ang="0">
                  <a:pos x="456" y="2"/>
                </a:cxn>
                <a:cxn ang="0">
                  <a:pos x="522" y="0"/>
                </a:cxn>
                <a:cxn ang="0">
                  <a:pos x="580" y="5"/>
                </a:cxn>
                <a:cxn ang="0">
                  <a:pos x="640" y="18"/>
                </a:cxn>
                <a:cxn ang="0">
                  <a:pos x="688" y="42"/>
                </a:cxn>
                <a:cxn ang="0">
                  <a:pos x="734" y="77"/>
                </a:cxn>
                <a:cxn ang="0">
                  <a:pos x="771" y="115"/>
                </a:cxn>
                <a:cxn ang="0">
                  <a:pos x="791" y="169"/>
                </a:cxn>
                <a:cxn ang="0">
                  <a:pos x="782" y="222"/>
                </a:cxn>
                <a:cxn ang="0">
                  <a:pos x="764" y="276"/>
                </a:cxn>
                <a:cxn ang="0">
                  <a:pos x="745" y="329"/>
                </a:cxn>
                <a:cxn ang="0">
                  <a:pos x="750" y="354"/>
                </a:cxn>
                <a:cxn ang="0">
                  <a:pos x="1196" y="368"/>
                </a:cxn>
                <a:cxn ang="0">
                  <a:pos x="1185" y="466"/>
                </a:cxn>
                <a:cxn ang="0">
                  <a:pos x="1189" y="525"/>
                </a:cxn>
                <a:cxn ang="0">
                  <a:pos x="1201" y="585"/>
                </a:cxn>
                <a:cxn ang="0">
                  <a:pos x="1231" y="622"/>
                </a:cxn>
                <a:cxn ang="0">
                  <a:pos x="1279" y="648"/>
                </a:cxn>
                <a:cxn ang="0">
                  <a:pos x="1339" y="660"/>
                </a:cxn>
                <a:cxn ang="0">
                  <a:pos x="1408" y="662"/>
                </a:cxn>
                <a:cxn ang="0">
                  <a:pos x="1475" y="657"/>
                </a:cxn>
                <a:cxn ang="0">
                  <a:pos x="1557" y="650"/>
                </a:cxn>
                <a:cxn ang="0">
                  <a:pos x="1643" y="653"/>
                </a:cxn>
                <a:cxn ang="0">
                  <a:pos x="1721" y="668"/>
                </a:cxn>
                <a:cxn ang="0">
                  <a:pos x="1785" y="695"/>
                </a:cxn>
                <a:cxn ang="0">
                  <a:pos x="1824" y="735"/>
                </a:cxn>
                <a:cxn ang="0">
                  <a:pos x="1840" y="782"/>
                </a:cxn>
                <a:cxn ang="0">
                  <a:pos x="1834" y="835"/>
                </a:cxn>
                <a:cxn ang="0">
                  <a:pos x="1840" y="886"/>
                </a:cxn>
                <a:cxn ang="0">
                  <a:pos x="1866" y="929"/>
                </a:cxn>
                <a:cxn ang="0">
                  <a:pos x="1912" y="959"/>
                </a:cxn>
                <a:cxn ang="0">
                  <a:pos x="1988" y="978"/>
                </a:cxn>
                <a:cxn ang="0">
                  <a:pos x="2059" y="991"/>
                </a:cxn>
                <a:cxn ang="0">
                  <a:pos x="2144" y="1003"/>
                </a:cxn>
                <a:cxn ang="0">
                  <a:pos x="2215" y="1019"/>
                </a:cxn>
                <a:cxn ang="0">
                  <a:pos x="2273" y="1043"/>
                </a:cxn>
                <a:cxn ang="0">
                  <a:pos x="2321" y="1078"/>
                </a:cxn>
                <a:cxn ang="0">
                  <a:pos x="2351" y="1120"/>
                </a:cxn>
                <a:cxn ang="0">
                  <a:pos x="2353" y="1178"/>
                </a:cxn>
                <a:cxn ang="0">
                  <a:pos x="2337" y="1235"/>
                </a:cxn>
                <a:cxn ang="0">
                  <a:pos x="2314" y="1302"/>
                </a:cxn>
                <a:cxn ang="0">
                  <a:pos x="2310" y="1350"/>
                </a:cxn>
                <a:cxn ang="0">
                  <a:pos x="2326" y="1409"/>
                </a:cxn>
                <a:cxn ang="0">
                  <a:pos x="2356" y="1449"/>
                </a:cxn>
                <a:cxn ang="0">
                  <a:pos x="2404" y="1492"/>
                </a:cxn>
                <a:cxn ang="0">
                  <a:pos x="2468" y="1526"/>
                </a:cxn>
                <a:cxn ang="0">
                  <a:pos x="2535" y="1541"/>
                </a:cxn>
                <a:cxn ang="0">
                  <a:pos x="2611" y="1546"/>
                </a:cxn>
              </a:cxnLst>
              <a:rect l="0" t="0" r="r" b="b"/>
              <a:pathLst>
                <a:path w="2652" h="1875">
                  <a:moveTo>
                    <a:pt x="2652" y="1544"/>
                  </a:moveTo>
                  <a:lnTo>
                    <a:pt x="2652" y="1875"/>
                  </a:lnTo>
                  <a:lnTo>
                    <a:pt x="2" y="1875"/>
                  </a:lnTo>
                  <a:lnTo>
                    <a:pt x="0" y="378"/>
                  </a:lnTo>
                  <a:lnTo>
                    <a:pt x="230" y="378"/>
                  </a:lnTo>
                  <a:lnTo>
                    <a:pt x="239" y="364"/>
                  </a:lnTo>
                  <a:lnTo>
                    <a:pt x="246" y="346"/>
                  </a:lnTo>
                  <a:lnTo>
                    <a:pt x="246" y="331"/>
                  </a:lnTo>
                  <a:lnTo>
                    <a:pt x="244" y="312"/>
                  </a:lnTo>
                  <a:lnTo>
                    <a:pt x="235" y="289"/>
                  </a:lnTo>
                  <a:lnTo>
                    <a:pt x="226" y="259"/>
                  </a:lnTo>
                  <a:lnTo>
                    <a:pt x="216" y="239"/>
                  </a:lnTo>
                  <a:lnTo>
                    <a:pt x="207" y="214"/>
                  </a:lnTo>
                  <a:lnTo>
                    <a:pt x="205" y="190"/>
                  </a:lnTo>
                  <a:lnTo>
                    <a:pt x="205" y="167"/>
                  </a:lnTo>
                  <a:lnTo>
                    <a:pt x="207" y="145"/>
                  </a:lnTo>
                  <a:lnTo>
                    <a:pt x="216" y="122"/>
                  </a:lnTo>
                  <a:lnTo>
                    <a:pt x="228" y="100"/>
                  </a:lnTo>
                  <a:lnTo>
                    <a:pt x="246" y="83"/>
                  </a:lnTo>
                  <a:lnTo>
                    <a:pt x="272" y="63"/>
                  </a:lnTo>
                  <a:lnTo>
                    <a:pt x="295" y="48"/>
                  </a:lnTo>
                  <a:lnTo>
                    <a:pt x="320" y="33"/>
                  </a:lnTo>
                  <a:lnTo>
                    <a:pt x="347" y="22"/>
                  </a:lnTo>
                  <a:lnTo>
                    <a:pt x="380" y="12"/>
                  </a:lnTo>
                  <a:lnTo>
                    <a:pt x="416" y="5"/>
                  </a:lnTo>
                  <a:lnTo>
                    <a:pt x="456" y="2"/>
                  </a:lnTo>
                  <a:lnTo>
                    <a:pt x="488" y="0"/>
                  </a:lnTo>
                  <a:lnTo>
                    <a:pt x="522" y="0"/>
                  </a:lnTo>
                  <a:lnTo>
                    <a:pt x="554" y="2"/>
                  </a:lnTo>
                  <a:lnTo>
                    <a:pt x="580" y="5"/>
                  </a:lnTo>
                  <a:lnTo>
                    <a:pt x="610" y="12"/>
                  </a:lnTo>
                  <a:lnTo>
                    <a:pt x="640" y="18"/>
                  </a:lnTo>
                  <a:lnTo>
                    <a:pt x="663" y="28"/>
                  </a:lnTo>
                  <a:lnTo>
                    <a:pt x="688" y="42"/>
                  </a:lnTo>
                  <a:lnTo>
                    <a:pt x="711" y="58"/>
                  </a:lnTo>
                  <a:lnTo>
                    <a:pt x="734" y="77"/>
                  </a:lnTo>
                  <a:lnTo>
                    <a:pt x="755" y="95"/>
                  </a:lnTo>
                  <a:lnTo>
                    <a:pt x="771" y="115"/>
                  </a:lnTo>
                  <a:lnTo>
                    <a:pt x="782" y="140"/>
                  </a:lnTo>
                  <a:lnTo>
                    <a:pt x="791" y="169"/>
                  </a:lnTo>
                  <a:lnTo>
                    <a:pt x="791" y="195"/>
                  </a:lnTo>
                  <a:lnTo>
                    <a:pt x="782" y="222"/>
                  </a:lnTo>
                  <a:lnTo>
                    <a:pt x="773" y="249"/>
                  </a:lnTo>
                  <a:lnTo>
                    <a:pt x="764" y="276"/>
                  </a:lnTo>
                  <a:lnTo>
                    <a:pt x="752" y="306"/>
                  </a:lnTo>
                  <a:lnTo>
                    <a:pt x="745" y="329"/>
                  </a:lnTo>
                  <a:lnTo>
                    <a:pt x="745" y="342"/>
                  </a:lnTo>
                  <a:lnTo>
                    <a:pt x="750" y="354"/>
                  </a:lnTo>
                  <a:lnTo>
                    <a:pt x="757" y="368"/>
                  </a:lnTo>
                  <a:lnTo>
                    <a:pt x="1196" y="368"/>
                  </a:lnTo>
                  <a:lnTo>
                    <a:pt x="1187" y="429"/>
                  </a:lnTo>
                  <a:lnTo>
                    <a:pt x="1185" y="466"/>
                  </a:lnTo>
                  <a:lnTo>
                    <a:pt x="1187" y="496"/>
                  </a:lnTo>
                  <a:lnTo>
                    <a:pt x="1189" y="525"/>
                  </a:lnTo>
                  <a:lnTo>
                    <a:pt x="1194" y="555"/>
                  </a:lnTo>
                  <a:lnTo>
                    <a:pt x="1201" y="585"/>
                  </a:lnTo>
                  <a:lnTo>
                    <a:pt x="1215" y="605"/>
                  </a:lnTo>
                  <a:lnTo>
                    <a:pt x="1231" y="622"/>
                  </a:lnTo>
                  <a:lnTo>
                    <a:pt x="1252" y="637"/>
                  </a:lnTo>
                  <a:lnTo>
                    <a:pt x="1279" y="648"/>
                  </a:lnTo>
                  <a:lnTo>
                    <a:pt x="1309" y="657"/>
                  </a:lnTo>
                  <a:lnTo>
                    <a:pt x="1339" y="660"/>
                  </a:lnTo>
                  <a:lnTo>
                    <a:pt x="1371" y="662"/>
                  </a:lnTo>
                  <a:lnTo>
                    <a:pt x="1408" y="662"/>
                  </a:lnTo>
                  <a:lnTo>
                    <a:pt x="1447" y="658"/>
                  </a:lnTo>
                  <a:lnTo>
                    <a:pt x="1475" y="657"/>
                  </a:lnTo>
                  <a:lnTo>
                    <a:pt x="1516" y="653"/>
                  </a:lnTo>
                  <a:lnTo>
                    <a:pt x="1557" y="650"/>
                  </a:lnTo>
                  <a:lnTo>
                    <a:pt x="1603" y="650"/>
                  </a:lnTo>
                  <a:lnTo>
                    <a:pt x="1643" y="653"/>
                  </a:lnTo>
                  <a:lnTo>
                    <a:pt x="1682" y="658"/>
                  </a:lnTo>
                  <a:lnTo>
                    <a:pt x="1721" y="668"/>
                  </a:lnTo>
                  <a:lnTo>
                    <a:pt x="1753" y="678"/>
                  </a:lnTo>
                  <a:lnTo>
                    <a:pt x="1785" y="695"/>
                  </a:lnTo>
                  <a:lnTo>
                    <a:pt x="1806" y="713"/>
                  </a:lnTo>
                  <a:lnTo>
                    <a:pt x="1824" y="735"/>
                  </a:lnTo>
                  <a:lnTo>
                    <a:pt x="1836" y="759"/>
                  </a:lnTo>
                  <a:lnTo>
                    <a:pt x="1840" y="782"/>
                  </a:lnTo>
                  <a:lnTo>
                    <a:pt x="1836" y="809"/>
                  </a:lnTo>
                  <a:lnTo>
                    <a:pt x="1834" y="835"/>
                  </a:lnTo>
                  <a:lnTo>
                    <a:pt x="1836" y="862"/>
                  </a:lnTo>
                  <a:lnTo>
                    <a:pt x="1840" y="886"/>
                  </a:lnTo>
                  <a:lnTo>
                    <a:pt x="1852" y="907"/>
                  </a:lnTo>
                  <a:lnTo>
                    <a:pt x="1866" y="929"/>
                  </a:lnTo>
                  <a:lnTo>
                    <a:pt x="1884" y="944"/>
                  </a:lnTo>
                  <a:lnTo>
                    <a:pt x="1912" y="959"/>
                  </a:lnTo>
                  <a:lnTo>
                    <a:pt x="1949" y="969"/>
                  </a:lnTo>
                  <a:lnTo>
                    <a:pt x="1988" y="978"/>
                  </a:lnTo>
                  <a:lnTo>
                    <a:pt x="2020" y="984"/>
                  </a:lnTo>
                  <a:lnTo>
                    <a:pt x="2059" y="991"/>
                  </a:lnTo>
                  <a:lnTo>
                    <a:pt x="2105" y="998"/>
                  </a:lnTo>
                  <a:lnTo>
                    <a:pt x="2144" y="1003"/>
                  </a:lnTo>
                  <a:lnTo>
                    <a:pt x="2183" y="1011"/>
                  </a:lnTo>
                  <a:lnTo>
                    <a:pt x="2215" y="1019"/>
                  </a:lnTo>
                  <a:lnTo>
                    <a:pt x="2248" y="1029"/>
                  </a:lnTo>
                  <a:lnTo>
                    <a:pt x="2273" y="1043"/>
                  </a:lnTo>
                  <a:lnTo>
                    <a:pt x="2294" y="1056"/>
                  </a:lnTo>
                  <a:lnTo>
                    <a:pt x="2321" y="1078"/>
                  </a:lnTo>
                  <a:lnTo>
                    <a:pt x="2337" y="1098"/>
                  </a:lnTo>
                  <a:lnTo>
                    <a:pt x="2351" y="1120"/>
                  </a:lnTo>
                  <a:lnTo>
                    <a:pt x="2358" y="1150"/>
                  </a:lnTo>
                  <a:lnTo>
                    <a:pt x="2353" y="1178"/>
                  </a:lnTo>
                  <a:lnTo>
                    <a:pt x="2346" y="1203"/>
                  </a:lnTo>
                  <a:lnTo>
                    <a:pt x="2337" y="1235"/>
                  </a:lnTo>
                  <a:lnTo>
                    <a:pt x="2326" y="1270"/>
                  </a:lnTo>
                  <a:lnTo>
                    <a:pt x="2314" y="1302"/>
                  </a:lnTo>
                  <a:lnTo>
                    <a:pt x="2310" y="1328"/>
                  </a:lnTo>
                  <a:lnTo>
                    <a:pt x="2310" y="1350"/>
                  </a:lnTo>
                  <a:lnTo>
                    <a:pt x="2317" y="1382"/>
                  </a:lnTo>
                  <a:lnTo>
                    <a:pt x="2326" y="1409"/>
                  </a:lnTo>
                  <a:lnTo>
                    <a:pt x="2340" y="1429"/>
                  </a:lnTo>
                  <a:lnTo>
                    <a:pt x="2356" y="1449"/>
                  </a:lnTo>
                  <a:lnTo>
                    <a:pt x="2379" y="1470"/>
                  </a:lnTo>
                  <a:lnTo>
                    <a:pt x="2404" y="1492"/>
                  </a:lnTo>
                  <a:lnTo>
                    <a:pt x="2434" y="1511"/>
                  </a:lnTo>
                  <a:lnTo>
                    <a:pt x="2468" y="1526"/>
                  </a:lnTo>
                  <a:lnTo>
                    <a:pt x="2501" y="1534"/>
                  </a:lnTo>
                  <a:lnTo>
                    <a:pt x="2535" y="1541"/>
                  </a:lnTo>
                  <a:lnTo>
                    <a:pt x="2570" y="1544"/>
                  </a:lnTo>
                  <a:lnTo>
                    <a:pt x="2611" y="1546"/>
                  </a:lnTo>
                  <a:lnTo>
                    <a:pt x="2652" y="1544"/>
                  </a:lnTo>
                  <a:close/>
                </a:path>
              </a:pathLst>
            </a:custGeom>
            <a:grpFill/>
            <a:ln w="381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>
                <a:latin typeface="Gill Sans MT" pitchFamily="34" charset="0"/>
                <a:cs typeface="+mn-cs"/>
              </a:endParaRP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552450" y="5195888"/>
              <a:ext cx="1981200" cy="830997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Gill Sans MT" pitchFamily="34" charset="0"/>
                  <a:cs typeface="+mn-cs"/>
                </a:rPr>
                <a:t>A Process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Gill Sans MT" pitchFamily="34" charset="0"/>
                  <a:cs typeface="+mn-cs"/>
                </a:rPr>
                <a:t>Model</a:t>
              </a:r>
            </a:p>
          </p:txBody>
        </p:sp>
      </p:grpSp>
      <p:grpSp>
        <p:nvGrpSpPr>
          <p:cNvPr id="11" name="Group 16"/>
          <p:cNvGrpSpPr>
            <a:grpSpLocks/>
          </p:cNvGrpSpPr>
          <p:nvPr/>
        </p:nvGrpSpPr>
        <p:grpSpPr bwMode="auto">
          <a:xfrm>
            <a:off x="4571463" y="3754438"/>
            <a:ext cx="4229100" cy="2493962"/>
            <a:chOff x="4610100" y="3754438"/>
            <a:chExt cx="4229100" cy="2493962"/>
          </a:xfrm>
          <a:solidFill>
            <a:srgbClr val="00B0F0"/>
          </a:solidFill>
        </p:grpSpPr>
        <p:sp>
          <p:nvSpPr>
            <p:cNvPr id="12" name="Freeform 4"/>
            <p:cNvSpPr>
              <a:spLocks/>
            </p:cNvSpPr>
            <p:nvPr/>
          </p:nvSpPr>
          <p:spPr bwMode="auto">
            <a:xfrm>
              <a:off x="4610100" y="3754438"/>
              <a:ext cx="4229100" cy="2493962"/>
            </a:xfrm>
            <a:custGeom>
              <a:avLst/>
              <a:gdLst/>
              <a:ahLst/>
              <a:cxnLst>
                <a:cxn ang="0">
                  <a:pos x="0" y="1571"/>
                </a:cxn>
                <a:cxn ang="0">
                  <a:pos x="2662" y="0"/>
                </a:cxn>
                <a:cxn ang="0">
                  <a:pos x="2414" y="30"/>
                </a:cxn>
                <a:cxn ang="0">
                  <a:pos x="2420" y="82"/>
                </a:cxn>
                <a:cxn ang="0">
                  <a:pos x="2448" y="152"/>
                </a:cxn>
                <a:cxn ang="0">
                  <a:pos x="2455" y="209"/>
                </a:cxn>
                <a:cxn ang="0">
                  <a:pos x="2439" y="267"/>
                </a:cxn>
                <a:cxn ang="0">
                  <a:pos x="2384" y="318"/>
                </a:cxn>
                <a:cxn ang="0">
                  <a:pos x="2315" y="354"/>
                </a:cxn>
                <a:cxn ang="0">
                  <a:pos x="2232" y="373"/>
                </a:cxn>
                <a:cxn ang="0">
                  <a:pos x="2112" y="371"/>
                </a:cxn>
                <a:cxn ang="0">
                  <a:pos x="2034" y="359"/>
                </a:cxn>
                <a:cxn ang="0">
                  <a:pos x="1956" y="319"/>
                </a:cxn>
                <a:cxn ang="0">
                  <a:pos x="1903" y="271"/>
                </a:cxn>
                <a:cxn ang="0">
                  <a:pos x="1880" y="219"/>
                </a:cxn>
                <a:cxn ang="0">
                  <a:pos x="1884" y="162"/>
                </a:cxn>
                <a:cxn ang="0">
                  <a:pos x="1903" y="110"/>
                </a:cxn>
                <a:cxn ang="0">
                  <a:pos x="1921" y="57"/>
                </a:cxn>
                <a:cxn ang="0">
                  <a:pos x="1912" y="7"/>
                </a:cxn>
                <a:cxn ang="0">
                  <a:pos x="1470" y="62"/>
                </a:cxn>
                <a:cxn ang="0">
                  <a:pos x="1463" y="132"/>
                </a:cxn>
                <a:cxn ang="0">
                  <a:pos x="1459" y="191"/>
                </a:cxn>
                <a:cxn ang="0">
                  <a:pos x="1438" y="241"/>
                </a:cxn>
                <a:cxn ang="0">
                  <a:pos x="1399" y="274"/>
                </a:cxn>
                <a:cxn ang="0">
                  <a:pos x="1344" y="292"/>
                </a:cxn>
                <a:cxn ang="0">
                  <a:pos x="1282" y="298"/>
                </a:cxn>
                <a:cxn ang="0">
                  <a:pos x="1206" y="294"/>
                </a:cxn>
                <a:cxn ang="0">
                  <a:pos x="1137" y="291"/>
                </a:cxn>
                <a:cxn ang="0">
                  <a:pos x="1049" y="287"/>
                </a:cxn>
                <a:cxn ang="0">
                  <a:pos x="971" y="294"/>
                </a:cxn>
                <a:cxn ang="0">
                  <a:pos x="900" y="314"/>
                </a:cxn>
                <a:cxn ang="0">
                  <a:pos x="847" y="349"/>
                </a:cxn>
                <a:cxn ang="0">
                  <a:pos x="817" y="393"/>
                </a:cxn>
                <a:cxn ang="0">
                  <a:pos x="817" y="443"/>
                </a:cxn>
                <a:cxn ang="0">
                  <a:pos x="817" y="498"/>
                </a:cxn>
                <a:cxn ang="0">
                  <a:pos x="801" y="543"/>
                </a:cxn>
                <a:cxn ang="0">
                  <a:pos x="769" y="580"/>
                </a:cxn>
                <a:cxn ang="0">
                  <a:pos x="702" y="605"/>
                </a:cxn>
                <a:cxn ang="0">
                  <a:pos x="631" y="620"/>
                </a:cxn>
                <a:cxn ang="0">
                  <a:pos x="546" y="633"/>
                </a:cxn>
                <a:cxn ang="0">
                  <a:pos x="470" y="647"/>
                </a:cxn>
                <a:cxn ang="0">
                  <a:pos x="405" y="665"/>
                </a:cxn>
                <a:cxn ang="0">
                  <a:pos x="357" y="692"/>
                </a:cxn>
                <a:cxn ang="0">
                  <a:pos x="316" y="734"/>
                </a:cxn>
                <a:cxn ang="0">
                  <a:pos x="295" y="785"/>
                </a:cxn>
                <a:cxn ang="0">
                  <a:pos x="304" y="839"/>
                </a:cxn>
                <a:cxn ang="0">
                  <a:pos x="327" y="906"/>
                </a:cxn>
                <a:cxn ang="0">
                  <a:pos x="341" y="963"/>
                </a:cxn>
                <a:cxn ang="0">
                  <a:pos x="336" y="1018"/>
                </a:cxn>
                <a:cxn ang="0">
                  <a:pos x="316" y="1068"/>
                </a:cxn>
                <a:cxn ang="0">
                  <a:pos x="283" y="1118"/>
                </a:cxn>
                <a:cxn ang="0">
                  <a:pos x="230" y="1173"/>
                </a:cxn>
                <a:cxn ang="0">
                  <a:pos x="178" y="1208"/>
                </a:cxn>
                <a:cxn ang="0">
                  <a:pos x="122" y="1230"/>
                </a:cxn>
                <a:cxn ang="0">
                  <a:pos x="40" y="1242"/>
                </a:cxn>
              </a:cxnLst>
              <a:rect l="0" t="0" r="r" b="b"/>
              <a:pathLst>
                <a:path w="2664" h="1571">
                  <a:moveTo>
                    <a:pt x="0" y="1242"/>
                  </a:moveTo>
                  <a:lnTo>
                    <a:pt x="0" y="1571"/>
                  </a:lnTo>
                  <a:lnTo>
                    <a:pt x="2664" y="1571"/>
                  </a:lnTo>
                  <a:lnTo>
                    <a:pt x="2662" y="0"/>
                  </a:lnTo>
                  <a:lnTo>
                    <a:pt x="2425" y="0"/>
                  </a:lnTo>
                  <a:lnTo>
                    <a:pt x="2414" y="30"/>
                  </a:lnTo>
                  <a:lnTo>
                    <a:pt x="2414" y="52"/>
                  </a:lnTo>
                  <a:lnTo>
                    <a:pt x="2420" y="82"/>
                  </a:lnTo>
                  <a:lnTo>
                    <a:pt x="2434" y="114"/>
                  </a:lnTo>
                  <a:lnTo>
                    <a:pt x="2448" y="152"/>
                  </a:lnTo>
                  <a:lnTo>
                    <a:pt x="2455" y="182"/>
                  </a:lnTo>
                  <a:lnTo>
                    <a:pt x="2455" y="209"/>
                  </a:lnTo>
                  <a:lnTo>
                    <a:pt x="2450" y="239"/>
                  </a:lnTo>
                  <a:lnTo>
                    <a:pt x="2439" y="267"/>
                  </a:lnTo>
                  <a:lnTo>
                    <a:pt x="2414" y="294"/>
                  </a:lnTo>
                  <a:lnTo>
                    <a:pt x="2384" y="318"/>
                  </a:lnTo>
                  <a:lnTo>
                    <a:pt x="2351" y="339"/>
                  </a:lnTo>
                  <a:lnTo>
                    <a:pt x="2315" y="354"/>
                  </a:lnTo>
                  <a:lnTo>
                    <a:pt x="2271" y="366"/>
                  </a:lnTo>
                  <a:lnTo>
                    <a:pt x="2232" y="373"/>
                  </a:lnTo>
                  <a:lnTo>
                    <a:pt x="2177" y="374"/>
                  </a:lnTo>
                  <a:lnTo>
                    <a:pt x="2112" y="371"/>
                  </a:lnTo>
                  <a:lnTo>
                    <a:pt x="2071" y="366"/>
                  </a:lnTo>
                  <a:lnTo>
                    <a:pt x="2034" y="359"/>
                  </a:lnTo>
                  <a:lnTo>
                    <a:pt x="1999" y="344"/>
                  </a:lnTo>
                  <a:lnTo>
                    <a:pt x="1956" y="319"/>
                  </a:lnTo>
                  <a:lnTo>
                    <a:pt x="1928" y="296"/>
                  </a:lnTo>
                  <a:lnTo>
                    <a:pt x="1903" y="271"/>
                  </a:lnTo>
                  <a:lnTo>
                    <a:pt x="1889" y="244"/>
                  </a:lnTo>
                  <a:lnTo>
                    <a:pt x="1880" y="219"/>
                  </a:lnTo>
                  <a:lnTo>
                    <a:pt x="1880" y="191"/>
                  </a:lnTo>
                  <a:lnTo>
                    <a:pt x="1884" y="162"/>
                  </a:lnTo>
                  <a:lnTo>
                    <a:pt x="1894" y="135"/>
                  </a:lnTo>
                  <a:lnTo>
                    <a:pt x="1903" y="110"/>
                  </a:lnTo>
                  <a:lnTo>
                    <a:pt x="1914" y="84"/>
                  </a:lnTo>
                  <a:lnTo>
                    <a:pt x="1921" y="57"/>
                  </a:lnTo>
                  <a:lnTo>
                    <a:pt x="1921" y="33"/>
                  </a:lnTo>
                  <a:lnTo>
                    <a:pt x="1912" y="7"/>
                  </a:lnTo>
                  <a:lnTo>
                    <a:pt x="1466" y="7"/>
                  </a:lnTo>
                  <a:lnTo>
                    <a:pt x="1470" y="62"/>
                  </a:lnTo>
                  <a:lnTo>
                    <a:pt x="1466" y="100"/>
                  </a:lnTo>
                  <a:lnTo>
                    <a:pt x="1463" y="132"/>
                  </a:lnTo>
                  <a:lnTo>
                    <a:pt x="1463" y="160"/>
                  </a:lnTo>
                  <a:lnTo>
                    <a:pt x="1459" y="191"/>
                  </a:lnTo>
                  <a:lnTo>
                    <a:pt x="1450" y="221"/>
                  </a:lnTo>
                  <a:lnTo>
                    <a:pt x="1438" y="241"/>
                  </a:lnTo>
                  <a:lnTo>
                    <a:pt x="1422" y="259"/>
                  </a:lnTo>
                  <a:lnTo>
                    <a:pt x="1399" y="274"/>
                  </a:lnTo>
                  <a:lnTo>
                    <a:pt x="1374" y="286"/>
                  </a:lnTo>
                  <a:lnTo>
                    <a:pt x="1344" y="292"/>
                  </a:lnTo>
                  <a:lnTo>
                    <a:pt x="1312" y="296"/>
                  </a:lnTo>
                  <a:lnTo>
                    <a:pt x="1282" y="298"/>
                  </a:lnTo>
                  <a:lnTo>
                    <a:pt x="1243" y="298"/>
                  </a:lnTo>
                  <a:lnTo>
                    <a:pt x="1206" y="294"/>
                  </a:lnTo>
                  <a:lnTo>
                    <a:pt x="1176" y="292"/>
                  </a:lnTo>
                  <a:lnTo>
                    <a:pt x="1137" y="291"/>
                  </a:lnTo>
                  <a:lnTo>
                    <a:pt x="1095" y="287"/>
                  </a:lnTo>
                  <a:lnTo>
                    <a:pt x="1049" y="287"/>
                  </a:lnTo>
                  <a:lnTo>
                    <a:pt x="1010" y="291"/>
                  </a:lnTo>
                  <a:lnTo>
                    <a:pt x="971" y="294"/>
                  </a:lnTo>
                  <a:lnTo>
                    <a:pt x="930" y="303"/>
                  </a:lnTo>
                  <a:lnTo>
                    <a:pt x="900" y="314"/>
                  </a:lnTo>
                  <a:lnTo>
                    <a:pt x="868" y="329"/>
                  </a:lnTo>
                  <a:lnTo>
                    <a:pt x="847" y="349"/>
                  </a:lnTo>
                  <a:lnTo>
                    <a:pt x="826" y="371"/>
                  </a:lnTo>
                  <a:lnTo>
                    <a:pt x="817" y="393"/>
                  </a:lnTo>
                  <a:lnTo>
                    <a:pt x="812" y="418"/>
                  </a:lnTo>
                  <a:lnTo>
                    <a:pt x="817" y="443"/>
                  </a:lnTo>
                  <a:lnTo>
                    <a:pt x="819" y="470"/>
                  </a:lnTo>
                  <a:lnTo>
                    <a:pt x="817" y="498"/>
                  </a:lnTo>
                  <a:lnTo>
                    <a:pt x="810" y="520"/>
                  </a:lnTo>
                  <a:lnTo>
                    <a:pt x="801" y="543"/>
                  </a:lnTo>
                  <a:lnTo>
                    <a:pt x="787" y="565"/>
                  </a:lnTo>
                  <a:lnTo>
                    <a:pt x="769" y="580"/>
                  </a:lnTo>
                  <a:lnTo>
                    <a:pt x="739" y="595"/>
                  </a:lnTo>
                  <a:lnTo>
                    <a:pt x="702" y="605"/>
                  </a:lnTo>
                  <a:lnTo>
                    <a:pt x="665" y="613"/>
                  </a:lnTo>
                  <a:lnTo>
                    <a:pt x="631" y="620"/>
                  </a:lnTo>
                  <a:lnTo>
                    <a:pt x="594" y="627"/>
                  </a:lnTo>
                  <a:lnTo>
                    <a:pt x="546" y="633"/>
                  </a:lnTo>
                  <a:lnTo>
                    <a:pt x="509" y="638"/>
                  </a:lnTo>
                  <a:lnTo>
                    <a:pt x="470" y="647"/>
                  </a:lnTo>
                  <a:lnTo>
                    <a:pt x="438" y="655"/>
                  </a:lnTo>
                  <a:lnTo>
                    <a:pt x="405" y="665"/>
                  </a:lnTo>
                  <a:lnTo>
                    <a:pt x="380" y="679"/>
                  </a:lnTo>
                  <a:lnTo>
                    <a:pt x="357" y="692"/>
                  </a:lnTo>
                  <a:lnTo>
                    <a:pt x="332" y="714"/>
                  </a:lnTo>
                  <a:lnTo>
                    <a:pt x="316" y="734"/>
                  </a:lnTo>
                  <a:lnTo>
                    <a:pt x="302" y="757"/>
                  </a:lnTo>
                  <a:lnTo>
                    <a:pt x="295" y="785"/>
                  </a:lnTo>
                  <a:lnTo>
                    <a:pt x="299" y="812"/>
                  </a:lnTo>
                  <a:lnTo>
                    <a:pt x="304" y="839"/>
                  </a:lnTo>
                  <a:lnTo>
                    <a:pt x="316" y="871"/>
                  </a:lnTo>
                  <a:lnTo>
                    <a:pt x="327" y="906"/>
                  </a:lnTo>
                  <a:lnTo>
                    <a:pt x="336" y="938"/>
                  </a:lnTo>
                  <a:lnTo>
                    <a:pt x="341" y="963"/>
                  </a:lnTo>
                  <a:lnTo>
                    <a:pt x="341" y="986"/>
                  </a:lnTo>
                  <a:lnTo>
                    <a:pt x="336" y="1018"/>
                  </a:lnTo>
                  <a:lnTo>
                    <a:pt x="325" y="1045"/>
                  </a:lnTo>
                  <a:lnTo>
                    <a:pt x="316" y="1068"/>
                  </a:lnTo>
                  <a:lnTo>
                    <a:pt x="302" y="1090"/>
                  </a:lnTo>
                  <a:lnTo>
                    <a:pt x="283" y="1118"/>
                  </a:lnTo>
                  <a:lnTo>
                    <a:pt x="258" y="1150"/>
                  </a:lnTo>
                  <a:lnTo>
                    <a:pt x="230" y="1173"/>
                  </a:lnTo>
                  <a:lnTo>
                    <a:pt x="203" y="1192"/>
                  </a:lnTo>
                  <a:lnTo>
                    <a:pt x="178" y="1208"/>
                  </a:lnTo>
                  <a:lnTo>
                    <a:pt x="150" y="1222"/>
                  </a:lnTo>
                  <a:lnTo>
                    <a:pt x="122" y="1230"/>
                  </a:lnTo>
                  <a:lnTo>
                    <a:pt x="83" y="1237"/>
                  </a:lnTo>
                  <a:lnTo>
                    <a:pt x="40" y="1242"/>
                  </a:lnTo>
                  <a:lnTo>
                    <a:pt x="0" y="1242"/>
                  </a:lnTo>
                  <a:close/>
                </a:path>
              </a:pathLst>
            </a:custGeom>
            <a:grpFill/>
            <a:ln w="381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>
                <a:latin typeface="Gill Sans MT" pitchFamily="34" charset="0"/>
                <a:cs typeface="+mn-cs"/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5581650" y="4738688"/>
              <a:ext cx="3048000" cy="1200329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Gill Sans MT" pitchFamily="34" charset="0"/>
                  <a:cs typeface="+mn-cs"/>
                </a:rPr>
                <a:t>Operating Standards and Philosophy</a:t>
              </a:r>
            </a:p>
          </p:txBody>
        </p:sp>
      </p:grpSp>
      <p:grpSp>
        <p:nvGrpSpPr>
          <p:cNvPr id="14" name="Group 18"/>
          <p:cNvGrpSpPr>
            <a:grpSpLocks/>
          </p:cNvGrpSpPr>
          <p:nvPr/>
        </p:nvGrpSpPr>
        <p:grpSpPr bwMode="auto">
          <a:xfrm>
            <a:off x="2266950" y="1995488"/>
            <a:ext cx="4687888" cy="3732212"/>
            <a:chOff x="2266950" y="1995488"/>
            <a:chExt cx="4687888" cy="3732212"/>
          </a:xfrm>
          <a:solidFill>
            <a:schemeClr val="tx1"/>
          </a:solidFill>
        </p:grpSpPr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2266950" y="1995488"/>
              <a:ext cx="4687888" cy="3732212"/>
            </a:xfrm>
            <a:custGeom>
              <a:avLst/>
              <a:gdLst>
                <a:gd name="T0" fmla="*/ 2147483647 w 2953"/>
                <a:gd name="T1" fmla="*/ 2147483647 h 2351"/>
                <a:gd name="T2" fmla="*/ 2147483647 w 2953"/>
                <a:gd name="T3" fmla="*/ 2147483647 h 2351"/>
                <a:gd name="T4" fmla="*/ 2147483647 w 2953"/>
                <a:gd name="T5" fmla="*/ 2147483647 h 2351"/>
                <a:gd name="T6" fmla="*/ 2147483647 w 2953"/>
                <a:gd name="T7" fmla="*/ 2147483647 h 2351"/>
                <a:gd name="T8" fmla="*/ 2147483647 w 2953"/>
                <a:gd name="T9" fmla="*/ 2147483647 h 2351"/>
                <a:gd name="T10" fmla="*/ 2147483647 w 2953"/>
                <a:gd name="T11" fmla="*/ 2147483647 h 2351"/>
                <a:gd name="T12" fmla="*/ 2147483647 w 2953"/>
                <a:gd name="T13" fmla="*/ 2147483647 h 2351"/>
                <a:gd name="T14" fmla="*/ 2147483647 w 2953"/>
                <a:gd name="T15" fmla="*/ 2147483647 h 2351"/>
                <a:gd name="T16" fmla="*/ 2147483647 w 2953"/>
                <a:gd name="T17" fmla="*/ 2147483647 h 2351"/>
                <a:gd name="T18" fmla="*/ 2147483647 w 2953"/>
                <a:gd name="T19" fmla="*/ 2147483647 h 2351"/>
                <a:gd name="T20" fmla="*/ 2147483647 w 2953"/>
                <a:gd name="T21" fmla="*/ 2147483647 h 2351"/>
                <a:gd name="T22" fmla="*/ 2147483647 w 2953"/>
                <a:gd name="T23" fmla="*/ 2147483647 h 2351"/>
                <a:gd name="T24" fmla="*/ 2147483647 w 2953"/>
                <a:gd name="T25" fmla="*/ 2147483647 h 2351"/>
                <a:gd name="T26" fmla="*/ 2147483647 w 2953"/>
                <a:gd name="T27" fmla="*/ 2147483647 h 2351"/>
                <a:gd name="T28" fmla="*/ 2147483647 w 2953"/>
                <a:gd name="T29" fmla="*/ 2147483647 h 2351"/>
                <a:gd name="T30" fmla="*/ 2147483647 w 2953"/>
                <a:gd name="T31" fmla="*/ 2147483647 h 2351"/>
                <a:gd name="T32" fmla="*/ 2147483647 w 2953"/>
                <a:gd name="T33" fmla="*/ 2147483647 h 2351"/>
                <a:gd name="T34" fmla="*/ 2147483647 w 2953"/>
                <a:gd name="T35" fmla="*/ 2147483647 h 2351"/>
                <a:gd name="T36" fmla="*/ 2147483647 w 2953"/>
                <a:gd name="T37" fmla="*/ 2147483647 h 2351"/>
                <a:gd name="T38" fmla="*/ 2147483647 w 2953"/>
                <a:gd name="T39" fmla="*/ 2147483647 h 2351"/>
                <a:gd name="T40" fmla="*/ 2147483647 w 2953"/>
                <a:gd name="T41" fmla="*/ 2147483647 h 2351"/>
                <a:gd name="T42" fmla="*/ 2147483647 w 2953"/>
                <a:gd name="T43" fmla="*/ 2147483647 h 2351"/>
                <a:gd name="T44" fmla="*/ 2147483647 w 2953"/>
                <a:gd name="T45" fmla="*/ 2147483647 h 2351"/>
                <a:gd name="T46" fmla="*/ 2147483647 w 2953"/>
                <a:gd name="T47" fmla="*/ 2147483647 h 2351"/>
                <a:gd name="T48" fmla="*/ 2147483647 w 2953"/>
                <a:gd name="T49" fmla="*/ 2147483647 h 2351"/>
                <a:gd name="T50" fmla="*/ 2147483647 w 2953"/>
                <a:gd name="T51" fmla="*/ 2147483647 h 2351"/>
                <a:gd name="T52" fmla="*/ 2147483647 w 2953"/>
                <a:gd name="T53" fmla="*/ 2147483647 h 2351"/>
                <a:gd name="T54" fmla="*/ 2147483647 w 2953"/>
                <a:gd name="T55" fmla="*/ 2147483647 h 2351"/>
                <a:gd name="T56" fmla="*/ 2147483647 w 2953"/>
                <a:gd name="T57" fmla="*/ 2147483647 h 2351"/>
                <a:gd name="T58" fmla="*/ 2147483647 w 2953"/>
                <a:gd name="T59" fmla="*/ 2147483647 h 2351"/>
                <a:gd name="T60" fmla="*/ 2147483647 w 2953"/>
                <a:gd name="T61" fmla="*/ 2147483647 h 2351"/>
                <a:gd name="T62" fmla="*/ 2147483647 w 2953"/>
                <a:gd name="T63" fmla="*/ 2147483647 h 2351"/>
                <a:gd name="T64" fmla="*/ 2147483647 w 2953"/>
                <a:gd name="T65" fmla="*/ 2147483647 h 2351"/>
                <a:gd name="T66" fmla="*/ 2147483647 w 2953"/>
                <a:gd name="T67" fmla="*/ 2147483647 h 2351"/>
                <a:gd name="T68" fmla="*/ 2147483647 w 2953"/>
                <a:gd name="T69" fmla="*/ 2147483647 h 2351"/>
                <a:gd name="T70" fmla="*/ 2147483647 w 2953"/>
                <a:gd name="T71" fmla="*/ 2147483647 h 2351"/>
                <a:gd name="T72" fmla="*/ 2147483647 w 2953"/>
                <a:gd name="T73" fmla="*/ 2147483647 h 2351"/>
                <a:gd name="T74" fmla="*/ 2147483647 w 2953"/>
                <a:gd name="T75" fmla="*/ 2147483647 h 2351"/>
                <a:gd name="T76" fmla="*/ 2147483647 w 2953"/>
                <a:gd name="T77" fmla="*/ 2147483647 h 2351"/>
                <a:gd name="T78" fmla="*/ 2147483647 w 2953"/>
                <a:gd name="T79" fmla="*/ 2147483647 h 2351"/>
                <a:gd name="T80" fmla="*/ 2147483647 w 2953"/>
                <a:gd name="T81" fmla="*/ 2147483647 h 2351"/>
                <a:gd name="T82" fmla="*/ 2147483647 w 2953"/>
                <a:gd name="T83" fmla="*/ 2147483647 h 2351"/>
                <a:gd name="T84" fmla="*/ 2147483647 w 2953"/>
                <a:gd name="T85" fmla="*/ 2147483647 h 2351"/>
                <a:gd name="T86" fmla="*/ 2147483647 w 2953"/>
                <a:gd name="T87" fmla="*/ 2147483647 h 2351"/>
                <a:gd name="T88" fmla="*/ 2147483647 w 2953"/>
                <a:gd name="T89" fmla="*/ 2147483647 h 2351"/>
                <a:gd name="T90" fmla="*/ 2147483647 w 2953"/>
                <a:gd name="T91" fmla="*/ 2147483647 h 2351"/>
                <a:gd name="T92" fmla="*/ 2147483647 w 2953"/>
                <a:gd name="T93" fmla="*/ 2147483647 h 2351"/>
                <a:gd name="T94" fmla="*/ 2147483647 w 2953"/>
                <a:gd name="T95" fmla="*/ 2147483647 h 2351"/>
                <a:gd name="T96" fmla="*/ 2147483647 w 2953"/>
                <a:gd name="T97" fmla="*/ 2147483647 h 2351"/>
                <a:gd name="T98" fmla="*/ 2147483647 w 2953"/>
                <a:gd name="T99" fmla="*/ 2147483647 h 2351"/>
                <a:gd name="T100" fmla="*/ 2147483647 w 2953"/>
                <a:gd name="T101" fmla="*/ 2147483647 h 235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953"/>
                <a:gd name="T154" fmla="*/ 0 h 2351"/>
                <a:gd name="T155" fmla="*/ 2953 w 2953"/>
                <a:gd name="T156" fmla="*/ 2351 h 235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953" h="2351">
                  <a:moveTo>
                    <a:pt x="1124" y="491"/>
                  </a:moveTo>
                  <a:lnTo>
                    <a:pt x="1154" y="465"/>
                  </a:lnTo>
                  <a:lnTo>
                    <a:pt x="1175" y="440"/>
                  </a:lnTo>
                  <a:lnTo>
                    <a:pt x="1187" y="411"/>
                  </a:lnTo>
                  <a:lnTo>
                    <a:pt x="1187" y="374"/>
                  </a:lnTo>
                  <a:lnTo>
                    <a:pt x="1173" y="333"/>
                  </a:lnTo>
                  <a:lnTo>
                    <a:pt x="1161" y="298"/>
                  </a:lnTo>
                  <a:lnTo>
                    <a:pt x="1145" y="254"/>
                  </a:lnTo>
                  <a:lnTo>
                    <a:pt x="1138" y="207"/>
                  </a:lnTo>
                  <a:lnTo>
                    <a:pt x="1145" y="179"/>
                  </a:lnTo>
                  <a:lnTo>
                    <a:pt x="1157" y="144"/>
                  </a:lnTo>
                  <a:lnTo>
                    <a:pt x="1180" y="107"/>
                  </a:lnTo>
                  <a:lnTo>
                    <a:pt x="1212" y="72"/>
                  </a:lnTo>
                  <a:lnTo>
                    <a:pt x="1253" y="44"/>
                  </a:lnTo>
                  <a:lnTo>
                    <a:pt x="1290" y="22"/>
                  </a:lnTo>
                  <a:lnTo>
                    <a:pt x="1341" y="8"/>
                  </a:lnTo>
                  <a:lnTo>
                    <a:pt x="1401" y="2"/>
                  </a:lnTo>
                  <a:lnTo>
                    <a:pt x="1465" y="0"/>
                  </a:lnTo>
                  <a:lnTo>
                    <a:pt x="1552" y="0"/>
                  </a:lnTo>
                  <a:lnTo>
                    <a:pt x="1621" y="5"/>
                  </a:lnTo>
                  <a:lnTo>
                    <a:pt x="1660" y="15"/>
                  </a:lnTo>
                  <a:lnTo>
                    <a:pt x="1690" y="28"/>
                  </a:lnTo>
                  <a:lnTo>
                    <a:pt x="1723" y="44"/>
                  </a:lnTo>
                  <a:lnTo>
                    <a:pt x="1755" y="67"/>
                  </a:lnTo>
                  <a:lnTo>
                    <a:pt x="1785" y="97"/>
                  </a:lnTo>
                  <a:lnTo>
                    <a:pt x="1808" y="124"/>
                  </a:lnTo>
                  <a:lnTo>
                    <a:pt x="1819" y="147"/>
                  </a:lnTo>
                  <a:lnTo>
                    <a:pt x="1828" y="187"/>
                  </a:lnTo>
                  <a:lnTo>
                    <a:pt x="1828" y="222"/>
                  </a:lnTo>
                  <a:lnTo>
                    <a:pt x="1822" y="257"/>
                  </a:lnTo>
                  <a:lnTo>
                    <a:pt x="1812" y="284"/>
                  </a:lnTo>
                  <a:lnTo>
                    <a:pt x="1801" y="328"/>
                  </a:lnTo>
                  <a:lnTo>
                    <a:pt x="1785" y="373"/>
                  </a:lnTo>
                  <a:lnTo>
                    <a:pt x="1778" y="401"/>
                  </a:lnTo>
                  <a:lnTo>
                    <a:pt x="1789" y="430"/>
                  </a:lnTo>
                  <a:lnTo>
                    <a:pt x="1803" y="450"/>
                  </a:lnTo>
                  <a:lnTo>
                    <a:pt x="1828" y="476"/>
                  </a:lnTo>
                  <a:lnTo>
                    <a:pt x="1865" y="498"/>
                  </a:lnTo>
                  <a:lnTo>
                    <a:pt x="1900" y="516"/>
                  </a:lnTo>
                  <a:lnTo>
                    <a:pt x="1950" y="532"/>
                  </a:lnTo>
                  <a:lnTo>
                    <a:pt x="2001" y="542"/>
                  </a:lnTo>
                  <a:lnTo>
                    <a:pt x="2049" y="550"/>
                  </a:lnTo>
                  <a:lnTo>
                    <a:pt x="2100" y="555"/>
                  </a:lnTo>
                  <a:lnTo>
                    <a:pt x="2153" y="565"/>
                  </a:lnTo>
                  <a:lnTo>
                    <a:pt x="2194" y="575"/>
                  </a:lnTo>
                  <a:lnTo>
                    <a:pt x="2226" y="587"/>
                  </a:lnTo>
                  <a:lnTo>
                    <a:pt x="2252" y="600"/>
                  </a:lnTo>
                  <a:lnTo>
                    <a:pt x="2270" y="615"/>
                  </a:lnTo>
                  <a:lnTo>
                    <a:pt x="2284" y="633"/>
                  </a:lnTo>
                  <a:lnTo>
                    <a:pt x="2295" y="655"/>
                  </a:lnTo>
                  <a:lnTo>
                    <a:pt x="2300" y="675"/>
                  </a:lnTo>
                  <a:lnTo>
                    <a:pt x="2305" y="694"/>
                  </a:lnTo>
                  <a:lnTo>
                    <a:pt x="2305" y="719"/>
                  </a:lnTo>
                  <a:lnTo>
                    <a:pt x="2300" y="747"/>
                  </a:lnTo>
                  <a:lnTo>
                    <a:pt x="2300" y="769"/>
                  </a:lnTo>
                  <a:lnTo>
                    <a:pt x="2307" y="796"/>
                  </a:lnTo>
                  <a:lnTo>
                    <a:pt x="2323" y="819"/>
                  </a:lnTo>
                  <a:lnTo>
                    <a:pt x="2341" y="839"/>
                  </a:lnTo>
                  <a:lnTo>
                    <a:pt x="2364" y="854"/>
                  </a:lnTo>
                  <a:lnTo>
                    <a:pt x="2394" y="871"/>
                  </a:lnTo>
                  <a:lnTo>
                    <a:pt x="2424" y="881"/>
                  </a:lnTo>
                  <a:lnTo>
                    <a:pt x="2470" y="887"/>
                  </a:lnTo>
                  <a:lnTo>
                    <a:pt x="2509" y="891"/>
                  </a:lnTo>
                  <a:lnTo>
                    <a:pt x="2546" y="892"/>
                  </a:lnTo>
                  <a:lnTo>
                    <a:pt x="2588" y="891"/>
                  </a:lnTo>
                  <a:lnTo>
                    <a:pt x="2638" y="887"/>
                  </a:lnTo>
                  <a:lnTo>
                    <a:pt x="2677" y="886"/>
                  </a:lnTo>
                  <a:lnTo>
                    <a:pt x="2716" y="882"/>
                  </a:lnTo>
                  <a:lnTo>
                    <a:pt x="2753" y="881"/>
                  </a:lnTo>
                  <a:lnTo>
                    <a:pt x="2797" y="882"/>
                  </a:lnTo>
                  <a:lnTo>
                    <a:pt x="2820" y="886"/>
                  </a:lnTo>
                  <a:lnTo>
                    <a:pt x="2847" y="891"/>
                  </a:lnTo>
                  <a:lnTo>
                    <a:pt x="2873" y="901"/>
                  </a:lnTo>
                  <a:lnTo>
                    <a:pt x="2900" y="916"/>
                  </a:lnTo>
                  <a:lnTo>
                    <a:pt x="2921" y="933"/>
                  </a:lnTo>
                  <a:lnTo>
                    <a:pt x="2937" y="958"/>
                  </a:lnTo>
                  <a:lnTo>
                    <a:pt x="2944" y="979"/>
                  </a:lnTo>
                  <a:lnTo>
                    <a:pt x="2949" y="1006"/>
                  </a:lnTo>
                  <a:lnTo>
                    <a:pt x="2953" y="1055"/>
                  </a:lnTo>
                  <a:lnTo>
                    <a:pt x="2951" y="1111"/>
                  </a:lnTo>
                  <a:lnTo>
                    <a:pt x="2953" y="1172"/>
                  </a:lnTo>
                  <a:lnTo>
                    <a:pt x="2946" y="1242"/>
                  </a:lnTo>
                  <a:lnTo>
                    <a:pt x="2939" y="1290"/>
                  </a:lnTo>
                  <a:lnTo>
                    <a:pt x="2933" y="1329"/>
                  </a:lnTo>
                  <a:lnTo>
                    <a:pt x="2921" y="1350"/>
                  </a:lnTo>
                  <a:lnTo>
                    <a:pt x="2903" y="1370"/>
                  </a:lnTo>
                  <a:lnTo>
                    <a:pt x="2882" y="1384"/>
                  </a:lnTo>
                  <a:lnTo>
                    <a:pt x="2854" y="1395"/>
                  </a:lnTo>
                  <a:lnTo>
                    <a:pt x="2822" y="1402"/>
                  </a:lnTo>
                  <a:lnTo>
                    <a:pt x="2795" y="1407"/>
                  </a:lnTo>
                  <a:lnTo>
                    <a:pt x="2737" y="1409"/>
                  </a:lnTo>
                  <a:lnTo>
                    <a:pt x="2686" y="1407"/>
                  </a:lnTo>
                  <a:lnTo>
                    <a:pt x="2645" y="1402"/>
                  </a:lnTo>
                  <a:lnTo>
                    <a:pt x="2608" y="1400"/>
                  </a:lnTo>
                  <a:lnTo>
                    <a:pt x="2567" y="1399"/>
                  </a:lnTo>
                  <a:lnTo>
                    <a:pt x="2530" y="1399"/>
                  </a:lnTo>
                  <a:lnTo>
                    <a:pt x="2498" y="1400"/>
                  </a:lnTo>
                  <a:lnTo>
                    <a:pt x="2463" y="1402"/>
                  </a:lnTo>
                  <a:lnTo>
                    <a:pt x="2422" y="1411"/>
                  </a:lnTo>
                  <a:lnTo>
                    <a:pt x="2399" y="1417"/>
                  </a:lnTo>
                  <a:lnTo>
                    <a:pt x="2378" y="1424"/>
                  </a:lnTo>
                  <a:lnTo>
                    <a:pt x="2351" y="1437"/>
                  </a:lnTo>
                  <a:lnTo>
                    <a:pt x="2332" y="1454"/>
                  </a:lnTo>
                  <a:lnTo>
                    <a:pt x="2318" y="1469"/>
                  </a:lnTo>
                  <a:lnTo>
                    <a:pt x="2305" y="1487"/>
                  </a:lnTo>
                  <a:lnTo>
                    <a:pt x="2298" y="1506"/>
                  </a:lnTo>
                  <a:lnTo>
                    <a:pt x="2295" y="1526"/>
                  </a:lnTo>
                  <a:lnTo>
                    <a:pt x="2298" y="1548"/>
                  </a:lnTo>
                  <a:lnTo>
                    <a:pt x="2298" y="1584"/>
                  </a:lnTo>
                  <a:lnTo>
                    <a:pt x="2295" y="1623"/>
                  </a:lnTo>
                  <a:lnTo>
                    <a:pt x="2282" y="1651"/>
                  </a:lnTo>
                  <a:lnTo>
                    <a:pt x="2268" y="1675"/>
                  </a:lnTo>
                  <a:lnTo>
                    <a:pt x="2247" y="1691"/>
                  </a:lnTo>
                  <a:lnTo>
                    <a:pt x="2217" y="1705"/>
                  </a:lnTo>
                  <a:lnTo>
                    <a:pt x="2187" y="1716"/>
                  </a:lnTo>
                  <a:lnTo>
                    <a:pt x="2153" y="1723"/>
                  </a:lnTo>
                  <a:lnTo>
                    <a:pt x="2109" y="1730"/>
                  </a:lnTo>
                  <a:lnTo>
                    <a:pt x="2072" y="1738"/>
                  </a:lnTo>
                  <a:lnTo>
                    <a:pt x="2029" y="1743"/>
                  </a:lnTo>
                  <a:lnTo>
                    <a:pt x="1992" y="1748"/>
                  </a:lnTo>
                  <a:lnTo>
                    <a:pt x="1950" y="1755"/>
                  </a:lnTo>
                  <a:lnTo>
                    <a:pt x="1918" y="1766"/>
                  </a:lnTo>
                  <a:lnTo>
                    <a:pt x="1881" y="1778"/>
                  </a:lnTo>
                  <a:lnTo>
                    <a:pt x="1847" y="1793"/>
                  </a:lnTo>
                  <a:lnTo>
                    <a:pt x="1822" y="1813"/>
                  </a:lnTo>
                  <a:lnTo>
                    <a:pt x="1799" y="1837"/>
                  </a:lnTo>
                  <a:lnTo>
                    <a:pt x="1780" y="1865"/>
                  </a:lnTo>
                  <a:lnTo>
                    <a:pt x="1775" y="1890"/>
                  </a:lnTo>
                  <a:lnTo>
                    <a:pt x="1778" y="1919"/>
                  </a:lnTo>
                  <a:lnTo>
                    <a:pt x="1785" y="1945"/>
                  </a:lnTo>
                  <a:lnTo>
                    <a:pt x="1796" y="1974"/>
                  </a:lnTo>
                  <a:lnTo>
                    <a:pt x="1805" y="2005"/>
                  </a:lnTo>
                  <a:lnTo>
                    <a:pt x="1812" y="2034"/>
                  </a:lnTo>
                  <a:lnTo>
                    <a:pt x="1822" y="2071"/>
                  </a:lnTo>
                  <a:lnTo>
                    <a:pt x="1822" y="2107"/>
                  </a:lnTo>
                  <a:lnTo>
                    <a:pt x="1810" y="2144"/>
                  </a:lnTo>
                  <a:lnTo>
                    <a:pt x="1799" y="2173"/>
                  </a:lnTo>
                  <a:lnTo>
                    <a:pt x="1785" y="2201"/>
                  </a:lnTo>
                  <a:lnTo>
                    <a:pt x="1766" y="2228"/>
                  </a:lnTo>
                  <a:lnTo>
                    <a:pt x="1741" y="2261"/>
                  </a:lnTo>
                  <a:lnTo>
                    <a:pt x="1713" y="2283"/>
                  </a:lnTo>
                  <a:lnTo>
                    <a:pt x="1690" y="2298"/>
                  </a:lnTo>
                  <a:lnTo>
                    <a:pt x="1660" y="2316"/>
                  </a:lnTo>
                  <a:lnTo>
                    <a:pt x="1628" y="2333"/>
                  </a:lnTo>
                  <a:lnTo>
                    <a:pt x="1598" y="2341"/>
                  </a:lnTo>
                  <a:lnTo>
                    <a:pt x="1571" y="2346"/>
                  </a:lnTo>
                  <a:lnTo>
                    <a:pt x="1525" y="2350"/>
                  </a:lnTo>
                  <a:lnTo>
                    <a:pt x="1472" y="2351"/>
                  </a:lnTo>
                  <a:lnTo>
                    <a:pt x="1407" y="2350"/>
                  </a:lnTo>
                  <a:lnTo>
                    <a:pt x="1378" y="2350"/>
                  </a:lnTo>
                  <a:lnTo>
                    <a:pt x="1338" y="2345"/>
                  </a:lnTo>
                  <a:lnTo>
                    <a:pt x="1297" y="2336"/>
                  </a:lnTo>
                  <a:lnTo>
                    <a:pt x="1260" y="2321"/>
                  </a:lnTo>
                  <a:lnTo>
                    <a:pt x="1237" y="2308"/>
                  </a:lnTo>
                  <a:lnTo>
                    <a:pt x="1212" y="2290"/>
                  </a:lnTo>
                  <a:lnTo>
                    <a:pt x="1191" y="2273"/>
                  </a:lnTo>
                  <a:lnTo>
                    <a:pt x="1170" y="2251"/>
                  </a:lnTo>
                  <a:lnTo>
                    <a:pt x="1154" y="2229"/>
                  </a:lnTo>
                  <a:lnTo>
                    <a:pt x="1141" y="2203"/>
                  </a:lnTo>
                  <a:lnTo>
                    <a:pt x="1134" y="2174"/>
                  </a:lnTo>
                  <a:lnTo>
                    <a:pt x="1131" y="2153"/>
                  </a:lnTo>
                  <a:lnTo>
                    <a:pt x="1131" y="2122"/>
                  </a:lnTo>
                  <a:lnTo>
                    <a:pt x="1134" y="2097"/>
                  </a:lnTo>
                  <a:lnTo>
                    <a:pt x="1145" y="2071"/>
                  </a:lnTo>
                  <a:lnTo>
                    <a:pt x="1154" y="2039"/>
                  </a:lnTo>
                  <a:lnTo>
                    <a:pt x="1166" y="2009"/>
                  </a:lnTo>
                  <a:lnTo>
                    <a:pt x="1173" y="1982"/>
                  </a:lnTo>
                  <a:lnTo>
                    <a:pt x="1175" y="1957"/>
                  </a:lnTo>
                  <a:lnTo>
                    <a:pt x="1173" y="1937"/>
                  </a:lnTo>
                  <a:lnTo>
                    <a:pt x="1166" y="1917"/>
                  </a:lnTo>
                  <a:lnTo>
                    <a:pt x="1147" y="1892"/>
                  </a:lnTo>
                  <a:lnTo>
                    <a:pt x="1129" y="1875"/>
                  </a:lnTo>
                  <a:lnTo>
                    <a:pt x="1106" y="1857"/>
                  </a:lnTo>
                  <a:lnTo>
                    <a:pt x="1081" y="1843"/>
                  </a:lnTo>
                  <a:lnTo>
                    <a:pt x="1055" y="1830"/>
                  </a:lnTo>
                  <a:lnTo>
                    <a:pt x="1019" y="1820"/>
                  </a:lnTo>
                  <a:lnTo>
                    <a:pt x="986" y="1813"/>
                  </a:lnTo>
                  <a:lnTo>
                    <a:pt x="945" y="1807"/>
                  </a:lnTo>
                  <a:lnTo>
                    <a:pt x="908" y="1803"/>
                  </a:lnTo>
                  <a:lnTo>
                    <a:pt x="874" y="1797"/>
                  </a:lnTo>
                  <a:lnTo>
                    <a:pt x="832" y="1790"/>
                  </a:lnTo>
                  <a:lnTo>
                    <a:pt x="798" y="1780"/>
                  </a:lnTo>
                  <a:lnTo>
                    <a:pt x="756" y="1771"/>
                  </a:lnTo>
                  <a:lnTo>
                    <a:pt x="724" y="1761"/>
                  </a:lnTo>
                  <a:lnTo>
                    <a:pt x="699" y="1746"/>
                  </a:lnTo>
                  <a:lnTo>
                    <a:pt x="678" y="1726"/>
                  </a:lnTo>
                  <a:lnTo>
                    <a:pt x="664" y="1701"/>
                  </a:lnTo>
                  <a:lnTo>
                    <a:pt x="653" y="1668"/>
                  </a:lnTo>
                  <a:lnTo>
                    <a:pt x="651" y="1641"/>
                  </a:lnTo>
                  <a:lnTo>
                    <a:pt x="653" y="1611"/>
                  </a:lnTo>
                  <a:lnTo>
                    <a:pt x="658" y="1588"/>
                  </a:lnTo>
                  <a:lnTo>
                    <a:pt x="653" y="1559"/>
                  </a:lnTo>
                  <a:lnTo>
                    <a:pt x="641" y="1538"/>
                  </a:lnTo>
                  <a:lnTo>
                    <a:pt x="621" y="1514"/>
                  </a:lnTo>
                  <a:lnTo>
                    <a:pt x="600" y="1499"/>
                  </a:lnTo>
                  <a:lnTo>
                    <a:pt x="575" y="1484"/>
                  </a:lnTo>
                  <a:lnTo>
                    <a:pt x="540" y="1474"/>
                  </a:lnTo>
                  <a:lnTo>
                    <a:pt x="501" y="1464"/>
                  </a:lnTo>
                  <a:lnTo>
                    <a:pt x="460" y="1461"/>
                  </a:lnTo>
                  <a:lnTo>
                    <a:pt x="425" y="1457"/>
                  </a:lnTo>
                  <a:lnTo>
                    <a:pt x="386" y="1457"/>
                  </a:lnTo>
                  <a:lnTo>
                    <a:pt x="352" y="1461"/>
                  </a:lnTo>
                  <a:lnTo>
                    <a:pt x="317" y="1462"/>
                  </a:lnTo>
                  <a:lnTo>
                    <a:pt x="283" y="1466"/>
                  </a:lnTo>
                  <a:lnTo>
                    <a:pt x="248" y="1469"/>
                  </a:lnTo>
                  <a:lnTo>
                    <a:pt x="191" y="1469"/>
                  </a:lnTo>
                  <a:lnTo>
                    <a:pt x="154" y="1467"/>
                  </a:lnTo>
                  <a:lnTo>
                    <a:pt x="115" y="1461"/>
                  </a:lnTo>
                  <a:lnTo>
                    <a:pt x="87" y="1451"/>
                  </a:lnTo>
                  <a:lnTo>
                    <a:pt x="57" y="1434"/>
                  </a:lnTo>
                  <a:lnTo>
                    <a:pt x="36" y="1416"/>
                  </a:lnTo>
                  <a:lnTo>
                    <a:pt x="23" y="1395"/>
                  </a:lnTo>
                  <a:lnTo>
                    <a:pt x="7" y="1357"/>
                  </a:lnTo>
                  <a:lnTo>
                    <a:pt x="4" y="1317"/>
                  </a:lnTo>
                  <a:lnTo>
                    <a:pt x="2" y="1277"/>
                  </a:lnTo>
                  <a:lnTo>
                    <a:pt x="0" y="1227"/>
                  </a:lnTo>
                  <a:lnTo>
                    <a:pt x="4" y="1183"/>
                  </a:lnTo>
                  <a:lnTo>
                    <a:pt x="7" y="1136"/>
                  </a:lnTo>
                  <a:lnTo>
                    <a:pt x="9" y="1095"/>
                  </a:lnTo>
                  <a:lnTo>
                    <a:pt x="13" y="1051"/>
                  </a:lnTo>
                  <a:lnTo>
                    <a:pt x="20" y="1018"/>
                  </a:lnTo>
                  <a:lnTo>
                    <a:pt x="27" y="981"/>
                  </a:lnTo>
                  <a:lnTo>
                    <a:pt x="36" y="953"/>
                  </a:lnTo>
                  <a:lnTo>
                    <a:pt x="50" y="934"/>
                  </a:lnTo>
                  <a:lnTo>
                    <a:pt x="71" y="916"/>
                  </a:lnTo>
                  <a:lnTo>
                    <a:pt x="92" y="904"/>
                  </a:lnTo>
                  <a:lnTo>
                    <a:pt x="119" y="891"/>
                  </a:lnTo>
                  <a:lnTo>
                    <a:pt x="145" y="887"/>
                  </a:lnTo>
                  <a:lnTo>
                    <a:pt x="177" y="882"/>
                  </a:lnTo>
                  <a:lnTo>
                    <a:pt x="218" y="881"/>
                  </a:lnTo>
                  <a:lnTo>
                    <a:pt x="255" y="882"/>
                  </a:lnTo>
                  <a:lnTo>
                    <a:pt x="306" y="887"/>
                  </a:lnTo>
                  <a:lnTo>
                    <a:pt x="349" y="889"/>
                  </a:lnTo>
                  <a:lnTo>
                    <a:pt x="386" y="891"/>
                  </a:lnTo>
                  <a:lnTo>
                    <a:pt x="437" y="892"/>
                  </a:lnTo>
                  <a:lnTo>
                    <a:pt x="490" y="887"/>
                  </a:lnTo>
                  <a:lnTo>
                    <a:pt x="533" y="881"/>
                  </a:lnTo>
                  <a:lnTo>
                    <a:pt x="575" y="869"/>
                  </a:lnTo>
                  <a:lnTo>
                    <a:pt x="602" y="857"/>
                  </a:lnTo>
                  <a:lnTo>
                    <a:pt x="630" y="839"/>
                  </a:lnTo>
                  <a:lnTo>
                    <a:pt x="651" y="816"/>
                  </a:lnTo>
                  <a:lnTo>
                    <a:pt x="664" y="792"/>
                  </a:lnTo>
                  <a:lnTo>
                    <a:pt x="669" y="767"/>
                  </a:lnTo>
                  <a:lnTo>
                    <a:pt x="667" y="749"/>
                  </a:lnTo>
                  <a:lnTo>
                    <a:pt x="664" y="714"/>
                  </a:lnTo>
                  <a:lnTo>
                    <a:pt x="667" y="679"/>
                  </a:lnTo>
                  <a:lnTo>
                    <a:pt x="676" y="652"/>
                  </a:lnTo>
                  <a:lnTo>
                    <a:pt x="687" y="627"/>
                  </a:lnTo>
                  <a:lnTo>
                    <a:pt x="704" y="608"/>
                  </a:lnTo>
                  <a:lnTo>
                    <a:pt x="736" y="590"/>
                  </a:lnTo>
                  <a:lnTo>
                    <a:pt x="770" y="577"/>
                  </a:lnTo>
                  <a:lnTo>
                    <a:pt x="814" y="567"/>
                  </a:lnTo>
                  <a:lnTo>
                    <a:pt x="858" y="558"/>
                  </a:lnTo>
                  <a:lnTo>
                    <a:pt x="894" y="552"/>
                  </a:lnTo>
                  <a:lnTo>
                    <a:pt x="940" y="547"/>
                  </a:lnTo>
                  <a:lnTo>
                    <a:pt x="984" y="540"/>
                  </a:lnTo>
                  <a:lnTo>
                    <a:pt x="1035" y="530"/>
                  </a:lnTo>
                  <a:lnTo>
                    <a:pt x="1083" y="515"/>
                  </a:lnTo>
                  <a:lnTo>
                    <a:pt x="1124" y="491"/>
                  </a:lnTo>
                  <a:close/>
                </a:path>
              </a:pathLst>
            </a:cu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>
                <a:latin typeface="Gill Sans MT" pitchFamily="34" charset="0"/>
                <a:cs typeface="+mn-cs"/>
              </a:endParaRPr>
            </a:p>
          </p:txBody>
        </p:sp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3295650" y="3443288"/>
              <a:ext cx="2895600" cy="1015663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400" b="1">
                  <a:solidFill>
                    <a:srgbClr val="FFFFFF"/>
                  </a:solidFill>
                  <a:latin typeface="Gill Sans MT" pitchFamily="34" charset="0"/>
                  <a:cs typeface="+mn-cs"/>
                </a:rPr>
                <a:t>Implementation</a:t>
              </a:r>
            </a:p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400" b="1">
                  <a:solidFill>
                    <a:srgbClr val="FFFFFF"/>
                  </a:solidFill>
                  <a:latin typeface="Gill Sans MT" pitchFamily="34" charset="0"/>
                  <a:cs typeface="+mn-cs"/>
                </a:rPr>
                <a:t>Strategy</a:t>
              </a:r>
            </a:p>
          </p:txBody>
        </p:sp>
      </p:grpSp>
      <p:sp>
        <p:nvSpPr>
          <p:cNvPr id="17" name="Rectangle 10"/>
          <p:cNvSpPr txBox="1">
            <a:spLocks noChangeArrowheads="1"/>
          </p:cNvSpPr>
          <p:nvPr/>
        </p:nvSpPr>
        <p:spPr>
          <a:xfrm>
            <a:off x="381000" y="344488"/>
            <a:ext cx="8382000" cy="1006475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defRPr/>
            </a:pPr>
            <a:r>
              <a:rPr lang="en-US" sz="3200" b="1" kern="0" dirty="0">
                <a:solidFill>
                  <a:schemeClr val="bg1"/>
                </a:solidFill>
                <a:latin typeface="Gill Sans MT" pitchFamily="34" charset="0"/>
                <a:ea typeface="+mj-ea"/>
                <a:cs typeface="+mj-cs"/>
              </a:rPr>
              <a:t>Pieces of Results-Based Puzzle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1000125" y="2786063"/>
            <a:ext cx="750093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92D050"/>
                </a:solidFill>
                <a:latin typeface="Gill Sans MT" pitchFamily="34" charset="0"/>
              </a:rPr>
              <a:t>finally</a:t>
            </a:r>
            <a:r>
              <a:rPr lang="en-US" sz="4400" b="1">
                <a:solidFill>
                  <a:schemeClr val="bg1"/>
                </a:solidFill>
                <a:latin typeface="Gill Sans MT" pitchFamily="34" charset="0"/>
              </a:rPr>
              <a:t>, a credible approach</a:t>
            </a:r>
            <a:endParaRPr lang="en-IN" sz="4400" b="1">
              <a:solidFill>
                <a:srgbClr val="92D050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4"/>
          <p:cNvSpPr txBox="1">
            <a:spLocks noChangeArrowheads="1"/>
          </p:cNvSpPr>
          <p:nvPr/>
        </p:nvSpPr>
        <p:spPr bwMode="auto">
          <a:xfrm>
            <a:off x="2614613" y="2786063"/>
            <a:ext cx="381476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92D050"/>
                </a:solidFill>
                <a:latin typeface="Gill Sans MT" pitchFamily="34" charset="0"/>
              </a:rPr>
              <a:t>Case</a:t>
            </a:r>
            <a:r>
              <a:rPr lang="en-US" sz="4400" b="1">
                <a:solidFill>
                  <a:schemeClr val="bg1"/>
                </a:solidFill>
                <a:latin typeface="Gill Sans MT" pitchFamily="34" charset="0"/>
              </a:rPr>
              <a:t> Study</a:t>
            </a:r>
            <a:endParaRPr lang="en-IN" sz="4400" b="1">
              <a:solidFill>
                <a:srgbClr val="92D050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freefoto.com/images/04/35/04_35_5---Modern-Office-Building--Brussels--Belgium_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2428875" y="6270625"/>
            <a:ext cx="6715125" cy="5715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Myriad Pro" pitchFamily="34" charset="0"/>
              </a:rPr>
              <a:t>Computer Manufacturing Firm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ugaol.files.wordpress.com/2007/05/istock_000002961185medium.jpg"/>
          <p:cNvPicPr>
            <a:picLocks noChangeAspect="1" noChangeArrowheads="1"/>
          </p:cNvPicPr>
          <p:nvPr/>
        </p:nvPicPr>
        <p:blipFill>
          <a:blip r:embed="rId2" cstate="print"/>
          <a:srcRect l="12713" t="10632" r="24576" b="13876"/>
          <a:stretch>
            <a:fillRect/>
          </a:stretch>
        </p:blipFill>
        <p:spPr bwMode="auto">
          <a:xfrm>
            <a:off x="1785918" y="285728"/>
            <a:ext cx="5286412" cy="5072098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4" name="TextBox 3"/>
          <p:cNvSpPr txBox="1"/>
          <p:nvPr/>
        </p:nvSpPr>
        <p:spPr>
          <a:xfrm>
            <a:off x="1143000" y="3714750"/>
            <a:ext cx="78581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Gill Sans MT" pitchFamily="34" charset="0"/>
              </a:rPr>
              <a:t>US</a:t>
            </a:r>
            <a:endParaRPr lang="en-IN" b="1" dirty="0">
              <a:solidFill>
                <a:schemeClr val="tx2">
                  <a:lumMod val="60000"/>
                  <a:lumOff val="4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88" y="2714625"/>
            <a:ext cx="11430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Gill Sans MT" pitchFamily="34" charset="0"/>
              </a:rPr>
              <a:t>Europe</a:t>
            </a:r>
            <a:endParaRPr lang="en-IN" b="1" dirty="0">
              <a:solidFill>
                <a:schemeClr val="tx2">
                  <a:lumMod val="60000"/>
                  <a:lumOff val="4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0125" y="1714500"/>
            <a:ext cx="11430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Gill Sans MT" pitchFamily="34" charset="0"/>
              </a:rPr>
              <a:t>Canada</a:t>
            </a:r>
            <a:endParaRPr lang="en-IN" b="1" dirty="0">
              <a:solidFill>
                <a:schemeClr val="tx2">
                  <a:lumMod val="60000"/>
                  <a:lumOff val="4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29438" y="2500313"/>
            <a:ext cx="128587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Gill Sans MT" pitchFamily="34" charset="0"/>
              </a:rPr>
              <a:t>Australia</a:t>
            </a:r>
            <a:endParaRPr lang="en-IN" b="1" dirty="0">
              <a:solidFill>
                <a:schemeClr val="tx2">
                  <a:lumMod val="60000"/>
                  <a:lumOff val="4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00188" y="642938"/>
            <a:ext cx="1357312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Gill Sans MT" pitchFamily="34" charset="0"/>
              </a:rPr>
              <a:t>Singapore</a:t>
            </a:r>
            <a:endParaRPr lang="en-IN" b="1" dirty="0">
              <a:solidFill>
                <a:schemeClr val="tx2">
                  <a:lumMod val="60000"/>
                  <a:lumOff val="4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63" y="571500"/>
            <a:ext cx="135731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Gill Sans MT" pitchFamily="34" charset="0"/>
              </a:rPr>
              <a:t>Japan</a:t>
            </a:r>
            <a:endParaRPr lang="en-IN" b="1" dirty="0">
              <a:solidFill>
                <a:schemeClr val="tx2">
                  <a:lumMod val="60000"/>
                  <a:lumOff val="4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15125" y="1500188"/>
            <a:ext cx="1357313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Gill Sans MT" pitchFamily="34" charset="0"/>
              </a:rPr>
              <a:t>India</a:t>
            </a:r>
            <a:endParaRPr lang="en-IN" b="1" dirty="0">
              <a:solidFill>
                <a:schemeClr val="tx2">
                  <a:lumMod val="60000"/>
                  <a:lumOff val="4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14500" y="5715000"/>
            <a:ext cx="721518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Myriad Pro" pitchFamily="34" charset="0"/>
              </a:rPr>
              <a:t>96,000 employees and customers in 140 countries</a:t>
            </a:r>
            <a:endParaRPr lang="en-IN" sz="2000" b="1" dirty="0">
              <a:solidFill>
                <a:schemeClr val="bg1">
                  <a:lumMod val="65000"/>
                </a:schemeClr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 descr="MSOERES_dll_07_1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75" y="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071688" y="4256088"/>
            <a:ext cx="6215062" cy="12446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</a:rPr>
              <a:t>Shrinking labor pool of experienced managers</a:t>
            </a:r>
          </a:p>
          <a:p>
            <a:pPr>
              <a:lnSpc>
                <a:spcPct val="150000"/>
              </a:lnSpc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</a:rPr>
              <a:t>Rising cost of recruiting talent from outside</a:t>
            </a:r>
          </a:p>
          <a:p>
            <a:pPr>
              <a:lnSpc>
                <a:spcPct val="150000"/>
              </a:lnSpc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</a:rPr>
              <a:t>Lack of organizational depth in developing leaders from within</a:t>
            </a:r>
          </a:p>
        </p:txBody>
      </p:sp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1143000" y="3500438"/>
            <a:ext cx="7643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C000"/>
                </a:solidFill>
                <a:latin typeface="Myriad Pro" pitchFamily="34" charset="0"/>
              </a:rPr>
              <a:t>Retaining Top Management &amp; Technical talent</a:t>
            </a:r>
            <a:endParaRPr lang="en-IN" sz="2800">
              <a:solidFill>
                <a:srgbClr val="FFC000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criticalstepconsulting.com/myPictures/Ladder%20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5500688" y="2571750"/>
            <a:ext cx="3286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latin typeface="Myriad Pro" pitchFamily="34" charset="0"/>
              </a:rPr>
              <a:t>Solutions</a:t>
            </a:r>
            <a:endParaRPr lang="en-IN" sz="4800" b="1"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Leadership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0"/>
            <a:ext cx="39243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Box 2"/>
          <p:cNvSpPr txBox="1">
            <a:spLocks noChangeArrowheads="1"/>
          </p:cNvSpPr>
          <p:nvPr/>
        </p:nvSpPr>
        <p:spPr bwMode="auto">
          <a:xfrm>
            <a:off x="500063" y="2214563"/>
            <a:ext cx="53578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Gill Sans MT" pitchFamily="34" charset="0"/>
              </a:rPr>
              <a:t>Fill leadership gaps </a:t>
            </a:r>
          </a:p>
          <a:p>
            <a:r>
              <a:rPr lang="en-US" sz="2000">
                <a:latin typeface="Gill Sans MT" pitchFamily="34" charset="0"/>
              </a:rPr>
              <a:t>Create capacity building solutions</a:t>
            </a:r>
          </a:p>
          <a:p>
            <a:r>
              <a:rPr lang="en-US" sz="2000">
                <a:latin typeface="Gill Sans MT" pitchFamily="34" charset="0"/>
              </a:rPr>
              <a:t>Enhance work climate for engaging employees</a:t>
            </a:r>
            <a:endParaRPr lang="en-IN" sz="200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 bwMode="auto">
          <a:xfrm>
            <a:off x="457200" y="1398588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dirty="0">
                <a:latin typeface="Gill Sans MT" pitchFamily="34" charset="0"/>
              </a:rPr>
              <a:t>Importance to overall strategic objective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dirty="0">
                <a:latin typeface="Gill Sans MT" pitchFamily="34" charset="0"/>
              </a:rPr>
              <a:t>High visibility of the solution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dirty="0">
                <a:latin typeface="Gill Sans MT" pitchFamily="34" charset="0"/>
              </a:rPr>
              <a:t>Senior management interest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>
              <a:latin typeface="Gill Sans MT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277813"/>
            <a:ext cx="9144000" cy="113982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>
                <a:latin typeface="Gill Sans MT" pitchFamily="34" charset="0"/>
                <a:ea typeface="+mj-ea"/>
                <a:cs typeface="+mj-cs"/>
              </a:rPr>
              <a:t>Why ROI Study </a:t>
            </a:r>
          </a:p>
        </p:txBody>
      </p:sp>
      <p:grpSp>
        <p:nvGrpSpPr>
          <p:cNvPr id="30724" name="Group 6"/>
          <p:cNvGrpSpPr>
            <a:grpSpLocks/>
          </p:cNvGrpSpPr>
          <p:nvPr/>
        </p:nvGrpSpPr>
        <p:grpSpPr bwMode="auto">
          <a:xfrm>
            <a:off x="7500938" y="4711700"/>
            <a:ext cx="3929062" cy="2646363"/>
            <a:chOff x="6286512" y="4143380"/>
            <a:chExt cx="3929090" cy="2646878"/>
          </a:xfrm>
        </p:grpSpPr>
        <p:sp>
          <p:nvSpPr>
            <p:cNvPr id="5" name="Oval 4"/>
            <p:cNvSpPr/>
            <p:nvPr/>
          </p:nvSpPr>
          <p:spPr>
            <a:xfrm>
              <a:off x="6286512" y="4143380"/>
              <a:ext cx="2571768" cy="242886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IN"/>
            </a:p>
          </p:txBody>
        </p:sp>
        <p:sp>
          <p:nvSpPr>
            <p:cNvPr id="30728" name="TextBox 5"/>
            <p:cNvSpPr txBox="1">
              <a:spLocks noChangeArrowheads="1"/>
            </p:cNvSpPr>
            <p:nvPr/>
          </p:nvSpPr>
          <p:spPr bwMode="auto">
            <a:xfrm>
              <a:off x="6858048" y="4143380"/>
              <a:ext cx="3357554" cy="2646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600" b="1"/>
                <a:t>?</a:t>
              </a:r>
              <a:endParaRPr lang="en-IN" sz="166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14"/>
          <p:cNvSpPr txBox="1">
            <a:spLocks noChangeArrowheads="1"/>
          </p:cNvSpPr>
          <p:nvPr/>
        </p:nvSpPr>
        <p:spPr bwMode="auto">
          <a:xfrm>
            <a:off x="1571625" y="2786063"/>
            <a:ext cx="61436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92D050"/>
                </a:solidFill>
                <a:latin typeface="Gill Sans MT" pitchFamily="34" charset="0"/>
              </a:rPr>
              <a:t>Business </a:t>
            </a:r>
            <a:r>
              <a:rPr lang="en-US" sz="4400" b="1">
                <a:solidFill>
                  <a:schemeClr val="bg1"/>
                </a:solidFill>
                <a:latin typeface="Gill Sans MT" pitchFamily="34" charset="0"/>
              </a:rPr>
              <a:t>Alignment</a:t>
            </a:r>
            <a:endParaRPr lang="en-IN" sz="4400" b="1">
              <a:solidFill>
                <a:schemeClr val="bg1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00694" cy="6898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857875" y="4357688"/>
            <a:ext cx="3000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Myriad Pro" pitchFamily="34" charset="0"/>
              </a:rPr>
              <a:t>Peter Drucker</a:t>
            </a:r>
            <a:endParaRPr lang="en-IN" sz="3600" b="1">
              <a:solidFill>
                <a:schemeClr val="bg1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4"/>
          <p:cNvSpPr txBox="1">
            <a:spLocks noChangeArrowheads="1"/>
          </p:cNvSpPr>
          <p:nvPr/>
        </p:nvSpPr>
        <p:spPr bwMode="auto">
          <a:xfrm>
            <a:off x="1285875" y="2786063"/>
            <a:ext cx="72866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92D050"/>
                </a:solidFill>
                <a:latin typeface="Gill Sans MT" pitchFamily="34" charset="0"/>
              </a:rPr>
              <a:t>Transfer </a:t>
            </a:r>
            <a:r>
              <a:rPr lang="en-US" sz="4400" b="1">
                <a:solidFill>
                  <a:schemeClr val="bg1"/>
                </a:solidFill>
                <a:latin typeface="Gill Sans MT" pitchFamily="34" charset="0"/>
              </a:rPr>
              <a:t>Strategy Matrix</a:t>
            </a:r>
            <a:endParaRPr lang="en-IN" sz="4400" b="1">
              <a:solidFill>
                <a:schemeClr val="bg1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14"/>
          <p:cNvSpPr txBox="1">
            <a:spLocks noChangeArrowheads="1"/>
          </p:cNvSpPr>
          <p:nvPr/>
        </p:nvSpPr>
        <p:spPr bwMode="auto">
          <a:xfrm>
            <a:off x="1571625" y="2786063"/>
            <a:ext cx="61436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92D050"/>
                </a:solidFill>
                <a:latin typeface="Gill Sans MT" pitchFamily="34" charset="0"/>
              </a:rPr>
              <a:t>Data </a:t>
            </a:r>
            <a:r>
              <a:rPr lang="en-US" sz="4400" b="1">
                <a:solidFill>
                  <a:schemeClr val="bg1"/>
                </a:solidFill>
                <a:latin typeface="Gill Sans MT" pitchFamily="34" charset="0"/>
              </a:rPr>
              <a:t>Collection Plan</a:t>
            </a:r>
            <a:endParaRPr lang="en-IN" sz="4400" b="1">
              <a:solidFill>
                <a:schemeClr val="bg1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6" descr="http://www.brilliantfutures.uic.edu/assets/flash/noFlashUIC.jpg"/>
          <p:cNvPicPr>
            <a:picLocks noChangeAspect="1" noChangeArrowheads="1"/>
          </p:cNvPicPr>
          <p:nvPr/>
        </p:nvPicPr>
        <p:blipFill>
          <a:blip r:embed="rId2" cstate="print"/>
          <a:srcRect r="322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500063" y="571500"/>
            <a:ext cx="6572250" cy="1214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Myriad Pro" pitchFamily="34" charset="0"/>
              </a:rPr>
              <a:t>Evaluation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142875" y="904875"/>
            <a:ext cx="7786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Myriad Pro" pitchFamily="34" charset="0"/>
              </a:rPr>
              <a:t>Level 1: Reaction, Satisfaction &amp; Planned Action</a:t>
            </a:r>
            <a:endParaRPr lang="en-IN" sz="2400" b="1">
              <a:latin typeface="Myriad Pro" pitchFamily="34" charset="0"/>
            </a:endParaRPr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571500" y="1692275"/>
            <a:ext cx="77866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>
              <a:tabLst>
                <a:tab pos="228600" algn="l"/>
                <a:tab pos="2743200" algn="ctr"/>
              </a:tabLs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  <a:ea typeface="Times New Roman" pitchFamily="18" charset="0"/>
                <a:cs typeface="Arial" pitchFamily="34" charset="0"/>
              </a:rPr>
              <a:t>Results were collected at the end of the program and again the Impact Questionnaire administered sixty days later.  </a:t>
            </a:r>
          </a:p>
          <a:p>
            <a:pPr algn="just" eaLnBrk="0" hangingPunct="0">
              <a:tabLst>
                <a:tab pos="228600" algn="l"/>
                <a:tab pos="2743200" algn="ctr"/>
              </a:tabLst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  <a:cs typeface="Arial" pitchFamily="34" charset="0"/>
            </a:endParaRPr>
          </a:p>
          <a:p>
            <a:pPr algn="just" eaLnBrk="0" hangingPunct="0">
              <a:tabLst>
                <a:tab pos="228600" algn="l"/>
                <a:tab pos="2743200" algn="ctr"/>
              </a:tabLs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  <a:ea typeface="Times New Roman" pitchFamily="18" charset="0"/>
                <a:cs typeface="Arial" pitchFamily="34" charset="0"/>
              </a:rPr>
              <a:t>Feedback was collected from participants, sponsors &amp; also managers.</a:t>
            </a:r>
          </a:p>
          <a:p>
            <a:pPr algn="just" eaLnBrk="0" hangingPunct="0">
              <a:tabLst>
                <a:tab pos="228600" algn="l"/>
                <a:tab pos="2743200" algn="ctr"/>
              </a:tabLst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  <a:cs typeface="Arial" pitchFamily="34" charset="0"/>
            </a:endParaRPr>
          </a:p>
          <a:p>
            <a:pPr algn="just" eaLnBrk="0" hangingPunct="0">
              <a:tabLst>
                <a:tab pos="228600" algn="l"/>
                <a:tab pos="2743200" algn="ctr"/>
              </a:tabLst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  <a:ea typeface="Times New Roman" pitchFamily="18" charset="0"/>
                <a:cs typeface="Arial" pitchFamily="34" charset="0"/>
              </a:rPr>
              <a:t>Results were successful with 92% of participants indicating a planned intent to conduct a Development Discussion with their manager within 30 to 60 days of workshop completion.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142875" y="904875"/>
            <a:ext cx="7786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Myriad Pro" pitchFamily="34" charset="0"/>
              </a:rPr>
              <a:t>Level 2: Learning</a:t>
            </a:r>
            <a:endParaRPr lang="en-IN" sz="2400" b="1">
              <a:latin typeface="Myriad Pro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500" y="1674813"/>
            <a:ext cx="778668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Success with learning objectives was measured through skill practices, role plays, and training simulations.</a:t>
            </a:r>
          </a:p>
          <a:p>
            <a:pPr>
              <a:defRPr/>
            </a:pP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The exercises and observations indicated that participants were equipped with the necessary knowledge and skills to successfully initiate a Development Discussion plan.</a:t>
            </a: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1"/>
          <p:cNvSpPr txBox="1">
            <a:spLocks noChangeArrowheads="1"/>
          </p:cNvSpPr>
          <p:nvPr/>
        </p:nvSpPr>
        <p:spPr bwMode="auto">
          <a:xfrm>
            <a:off x="142875" y="904875"/>
            <a:ext cx="7786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Myriad Pro" pitchFamily="34" charset="0"/>
              </a:rPr>
              <a:t>Level 3: Application </a:t>
            </a:r>
            <a:endParaRPr lang="en-IN" sz="2400" b="1">
              <a:latin typeface="Myriad Pro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500" y="1643063"/>
            <a:ext cx="7786688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Developmental Action Plans and Impact Questionnaires were used to capture application results.</a:t>
            </a:r>
          </a:p>
          <a:p>
            <a:pPr>
              <a:defRPr/>
            </a:pP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The Impact Questionnaire was administered 60 days after program completion and showed application data at an average rating of 4.2 out of 5.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Results from the questionnaires also highlighted a significant behavioral change due to program participation.</a:t>
            </a: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 </a:t>
            </a: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142875" y="904875"/>
            <a:ext cx="7786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Myriad Pro" pitchFamily="34" charset="0"/>
              </a:rPr>
              <a:t>Level 4: Business Impact</a:t>
            </a:r>
            <a:endParaRPr lang="en-IN" sz="2400" b="1">
              <a:latin typeface="Myriad Pro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500" y="1665288"/>
            <a:ext cx="7786688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The data was collected through participant/manager input provided in both the Development discussion action plan and the 60 day impact questionnaires.</a:t>
            </a:r>
          </a:p>
          <a:p>
            <a:pPr>
              <a:defRPr/>
            </a:pP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Participants also estimated the business impact of the performance associated with their development plans.</a:t>
            </a:r>
          </a:p>
          <a:p>
            <a:pPr>
              <a:defRPr/>
            </a:pP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69% response rate was achieved for the Impact Questionnaire. Using a conservative approach, improvement results were only taken from those participants who provided improvement data. Unresponsive participants had realized no improvement.</a:t>
            </a:r>
          </a:p>
          <a:p>
            <a:pPr>
              <a:defRPr/>
            </a:pP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Total Annualized benefits directly attributed to Training were $ 282,000. This was estimated after isolating other factors influencing performance improvement.</a:t>
            </a: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142875" y="904875"/>
            <a:ext cx="7786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Myriad Pro" pitchFamily="34" charset="0"/>
              </a:rPr>
              <a:t>Isolation of the effects of the intervention</a:t>
            </a:r>
            <a:endParaRPr lang="en-IN" sz="2400" b="1">
              <a:latin typeface="Myriad Pro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500" y="1690688"/>
            <a:ext cx="7786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Since many factors influence performance improvement, Participant Estimates were used to isolate the direct impact.  </a:t>
            </a: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7063" y="4603750"/>
            <a:ext cx="53022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Note: Guiding Principles 3 &amp; 5 are used</a:t>
            </a:r>
            <a:endParaRPr lang="en-IN" sz="1400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142875" y="904875"/>
            <a:ext cx="7786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Myriad Pro" pitchFamily="34" charset="0"/>
              </a:rPr>
              <a:t>Level 5: ROI</a:t>
            </a:r>
            <a:endParaRPr lang="en-IN" sz="2400" b="1">
              <a:latin typeface="Myriad Pro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500" y="1674813"/>
            <a:ext cx="7786688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The costs were fully loaded including direct and indirect costs like design &amp; development costs, labor costs including time incurred from HRD staff, facilitators, managers, and trainees. The total cost incurred was $ 83,300.</a:t>
            </a:r>
          </a:p>
          <a:p>
            <a:pPr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	</a:t>
            </a: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BCR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 = $ 282,000/ $ 83,000 =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3.39 : 1</a:t>
            </a: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 </a:t>
            </a: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ROI = 239 %</a:t>
            </a: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defRPr/>
            </a:pPr>
            <a:endParaRPr lang="en-IN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7063" y="5264150"/>
            <a:ext cx="53022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Note: Guiding Principles 10 is used</a:t>
            </a:r>
            <a:endParaRPr lang="en-IN" sz="1400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14313" y="1785938"/>
          <a:ext cx="8643998" cy="342551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21999"/>
                <a:gridCol w="4321999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Myriad Pro" pitchFamily="34" charset="0"/>
                        </a:rPr>
                        <a:t>Participants</a:t>
                      </a:r>
                      <a:endParaRPr lang="en-IN" sz="1600" dirty="0">
                        <a:latin typeface="Myriad Pro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Myriad Pro" pitchFamily="34" charset="0"/>
                        </a:rPr>
                        <a:t>Managers</a:t>
                      </a:r>
                      <a:endParaRPr lang="en-IN" sz="1600" dirty="0">
                        <a:latin typeface="Myriad Pro" pitchFamily="34" charset="0"/>
                      </a:endParaRPr>
                    </a:p>
                  </a:txBody>
                  <a:tcPr/>
                </a:tc>
              </a:tr>
              <a:tr h="5578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Improved relationship with immediate manager</a:t>
                      </a: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Improved clarity of roles, responsibilities, priorities </a:t>
                      </a: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Increased perception that my employer cares of for my career growth</a:t>
                      </a: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Better awareness about how changing business conditions influence performance expectations</a:t>
                      </a: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Increased confidence in job role</a:t>
                      </a: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228600" algn="l"/>
                        </a:tabLst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Improved communication with associates </a:t>
                      </a: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Improved ability to adapt to changing business conditions</a:t>
                      </a: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Improved use of Development Planning</a:t>
                      </a: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228600" algn="l"/>
                        </a:tabLst>
                      </a:pP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Improved ability to view performance priorities in relation to “big picture”</a:t>
                      </a: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Improved job satisfaction for associates</a:t>
                      </a: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228600" algn="l"/>
                        </a:tabLst>
                      </a:pP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228600" algn="l"/>
                        </a:tabLst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Anticipated plan to stay with employer for next 12 months</a:t>
                      </a:r>
                      <a:endParaRPr lang="en-IN" sz="1400" kern="1200" spc="0" dirty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228600" algn="l"/>
                        </a:tabLst>
                        <a:defRPr/>
                      </a:pPr>
                      <a:r>
                        <a:rPr lang="en-US" sz="1400" kern="1200" spc="0" dirty="0" smtClean="0">
                          <a:solidFill>
                            <a:schemeClr val="dk1"/>
                          </a:solidFill>
                          <a:latin typeface="Gill Sans MT" pitchFamily="34" charset="0"/>
                          <a:ea typeface="+mn-ea"/>
                          <a:cs typeface="+mn-cs"/>
                        </a:rPr>
                        <a:t>Improved teamwork</a:t>
                      </a: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228600" algn="l"/>
                        </a:tabLst>
                      </a:pPr>
                      <a:endParaRPr lang="en-IN" sz="1400" kern="1200" spc="0" dirty="0" smtClean="0">
                        <a:solidFill>
                          <a:schemeClr val="dk1"/>
                        </a:solidFill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2012" name="TextBox 2"/>
          <p:cNvSpPr txBox="1">
            <a:spLocks noChangeArrowheads="1"/>
          </p:cNvSpPr>
          <p:nvPr/>
        </p:nvSpPr>
        <p:spPr bwMode="auto">
          <a:xfrm>
            <a:off x="142875" y="904875"/>
            <a:ext cx="7786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Myriad Pro" pitchFamily="34" charset="0"/>
              </a:rPr>
              <a:t>Intangibles</a:t>
            </a:r>
            <a:endParaRPr lang="en-IN" sz="2400" b="1">
              <a:latin typeface="Myriad Pr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75" y="5857875"/>
            <a:ext cx="53022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Note: Guiding Principles 11 is used</a:t>
            </a:r>
            <a:endParaRPr lang="en-IN" sz="1400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3"/>
          <p:cNvGrpSpPr>
            <a:grpSpLocks/>
          </p:cNvGrpSpPr>
          <p:nvPr/>
        </p:nvGrpSpPr>
        <p:grpSpPr bwMode="auto">
          <a:xfrm rot="415772">
            <a:off x="500063" y="571500"/>
            <a:ext cx="6072187" cy="6054725"/>
            <a:chOff x="928662" y="428603"/>
            <a:chExt cx="6072230" cy="6054731"/>
          </a:xfrm>
        </p:grpSpPr>
        <p:pic>
          <p:nvPicPr>
            <p:cNvPr id="6147" name="Picture 1" descr="Pencil &amp; paper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8662" y="428603"/>
              <a:ext cx="6072230" cy="6054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TextBox 2"/>
            <p:cNvSpPr txBox="1"/>
            <p:nvPr/>
          </p:nvSpPr>
          <p:spPr>
            <a:xfrm rot="20668112">
              <a:off x="2144735" y="2198326"/>
              <a:ext cx="2746394" cy="157003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ll Caps" pitchFamily="2" charset="0"/>
                  <a:cs typeface="+mn-cs"/>
                </a:rPr>
                <a:t>If you cant measure it,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ll Caps" pitchFamily="2" charset="0"/>
                <a:cs typeface="+mn-cs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ll Caps" pitchFamily="2" charset="0"/>
                  <a:cs typeface="+mn-cs"/>
                </a:rPr>
                <a:t>You cant manage it.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ll Caps" pitchFamily="2" charset="0"/>
                <a:cs typeface="+mn-cs"/>
              </a:endParaRPr>
            </a:p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ll Caps" pitchFamily="2" charset="0"/>
                <a:cs typeface="+mn-cs"/>
              </a:endParaRPr>
            </a:p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ll Caps" pitchFamily="2" charset="0"/>
                  <a:cs typeface="+mn-cs"/>
                </a:rPr>
                <a:t>- Peter </a:t>
              </a:r>
              <a:r>
                <a:rPr lang="en-US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ll Caps" pitchFamily="2" charset="0"/>
                  <a:cs typeface="+mn-cs"/>
                </a:rPr>
                <a:t>Drucker</a:t>
              </a:r>
              <a:endParaRPr lang="en-I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ll Caps" pitchFamily="2" charset="0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"/>
          <p:cNvSpPr txBox="1">
            <a:spLocks noChangeArrowheads="1"/>
          </p:cNvSpPr>
          <p:nvPr/>
        </p:nvSpPr>
        <p:spPr bwMode="auto">
          <a:xfrm>
            <a:off x="142875" y="904875"/>
            <a:ext cx="7786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Myriad Pro" pitchFamily="34" charset="0"/>
              </a:rPr>
              <a:t>Communication Strategy</a:t>
            </a:r>
            <a:endParaRPr lang="en-IN" sz="2400" b="1">
              <a:latin typeface="Myriad Pr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313" y="5264150"/>
            <a:ext cx="53022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Note: Guiding Principles 12 is used</a:t>
            </a:r>
            <a:endParaRPr lang="en-IN" sz="1400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57188" y="1684338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One hour briefing with the following points were communicated: background, purpose, program design, need for evaluation, evaluation approach, evaluation results, barriers and enablers, conclusions and recommendations</a:t>
            </a:r>
          </a:p>
          <a:p>
            <a:pPr>
              <a:spcBef>
                <a:spcPct val="20000"/>
              </a:spcBef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Results were also communicated in the internal website </a:t>
            </a:r>
          </a:p>
          <a:p>
            <a:pPr>
              <a:spcBef>
                <a:spcPct val="20000"/>
              </a:spcBef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Gill Sans MT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itchFamily="34" charset="0"/>
              </a:rPr>
              <a:t>A case study was published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2247900" y="2278063"/>
            <a:ext cx="4357688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800" b="1">
                <a:solidFill>
                  <a:srgbClr val="92D050"/>
                </a:solidFill>
                <a:latin typeface="Gill Sans MT" pitchFamily="34" charset="0"/>
              </a:rPr>
              <a:t>1959</a:t>
            </a:r>
            <a:endParaRPr lang="en-IN" sz="13800" b="1">
              <a:solidFill>
                <a:srgbClr val="92D050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6738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8195" name="TextBox 4"/>
          <p:cNvSpPr txBox="1">
            <a:spLocks noChangeArrowheads="1"/>
          </p:cNvSpPr>
          <p:nvPr/>
        </p:nvSpPr>
        <p:spPr bwMode="auto">
          <a:xfrm>
            <a:off x="6643688" y="2228850"/>
            <a:ext cx="3000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Myriad Pro" pitchFamily="34" charset="0"/>
              </a:rPr>
              <a:t>Donald </a:t>
            </a:r>
          </a:p>
          <a:p>
            <a:r>
              <a:rPr lang="en-US" sz="3600" b="1">
                <a:solidFill>
                  <a:schemeClr val="bg1"/>
                </a:solidFill>
                <a:latin typeface="Myriad Pro" pitchFamily="34" charset="0"/>
              </a:rPr>
              <a:t>Kirkpatrick</a:t>
            </a:r>
            <a:endParaRPr lang="en-IN" sz="3600" b="1">
              <a:solidFill>
                <a:schemeClr val="bg1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714375" y="1214438"/>
            <a:ext cx="792956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>
                <a:latin typeface="Myriad Pro" pitchFamily="34" charset="0"/>
              </a:rPr>
              <a:t>Kirkpatrick 4 level evaluation</a:t>
            </a:r>
            <a:endParaRPr lang="en-IN" sz="4400" b="1">
              <a:latin typeface="Myriad Pro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429000" y="2571750"/>
            <a:ext cx="27146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alibri" pitchFamily="34" charset="0"/>
              <a:buAutoNum type="arabicPeriod"/>
            </a:pPr>
            <a:r>
              <a:rPr lang="en-US" sz="2000" b="1">
                <a:solidFill>
                  <a:srgbClr val="FF0000"/>
                </a:solidFill>
                <a:latin typeface="Myriad Pro" pitchFamily="34" charset="0"/>
              </a:rPr>
              <a:t>Reaction 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000" b="1">
                <a:solidFill>
                  <a:srgbClr val="FF0000"/>
                </a:solidFill>
                <a:latin typeface="Myriad Pro" pitchFamily="34" charset="0"/>
              </a:rPr>
              <a:t>Learning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000" b="1">
                <a:solidFill>
                  <a:srgbClr val="FF0000"/>
                </a:solidFill>
                <a:latin typeface="Myriad Pro" pitchFamily="34" charset="0"/>
              </a:rPr>
              <a:t>Behavior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000" b="1">
                <a:solidFill>
                  <a:srgbClr val="FF0000"/>
                </a:solidFill>
                <a:latin typeface="Myriad Pro" pitchFamily="34" charset="0"/>
              </a:rPr>
              <a:t>Results</a:t>
            </a:r>
            <a:endParaRPr lang="en-IN" sz="2000" b="1">
              <a:solidFill>
                <a:srgbClr val="FF0000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247900" y="2355850"/>
            <a:ext cx="4357688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800" b="1">
                <a:solidFill>
                  <a:srgbClr val="92D050"/>
                </a:solidFill>
                <a:latin typeface="Gill Sans MT" pitchFamily="34" charset="0"/>
              </a:rPr>
              <a:t>1970</a:t>
            </a:r>
            <a:endParaRPr lang="en-IN" sz="13800" b="1">
              <a:solidFill>
                <a:srgbClr val="92D050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5143504" cy="688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5786438" y="2228850"/>
            <a:ext cx="3000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Myriad Pro" pitchFamily="34" charset="0"/>
              </a:rPr>
              <a:t>Jack</a:t>
            </a:r>
          </a:p>
          <a:p>
            <a:r>
              <a:rPr lang="en-US" sz="3600" b="1">
                <a:solidFill>
                  <a:schemeClr val="bg1"/>
                </a:solidFill>
                <a:latin typeface="Myriad Pro" pitchFamily="34" charset="0"/>
              </a:rPr>
              <a:t>Phillips</a:t>
            </a:r>
            <a:endParaRPr lang="en-IN" sz="3600" b="1">
              <a:solidFill>
                <a:schemeClr val="bg1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5849</TotalTime>
  <Words>1424</Words>
  <Application>Microsoft Office PowerPoint</Application>
  <PresentationFormat>On-screen Show (4:3)</PresentationFormat>
  <Paragraphs>334</Paragraphs>
  <Slides>40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Arial</vt:lpstr>
      <vt:lpstr>Times New Roman</vt:lpstr>
      <vt:lpstr>All Caps</vt:lpstr>
      <vt:lpstr>Gill Sans MT</vt:lpstr>
      <vt:lpstr>Myriad Pro</vt:lpstr>
      <vt:lpstr>Symbol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Shyam</dc:creator>
  <cp:lastModifiedBy>Leslie Hoyer</cp:lastModifiedBy>
  <cp:revision>154</cp:revision>
  <dcterms:created xsi:type="dcterms:W3CDTF">2009-10-21T14:29:26Z</dcterms:created>
  <dcterms:modified xsi:type="dcterms:W3CDTF">2014-03-19T14:55:39Z</dcterms:modified>
</cp:coreProperties>
</file>