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0" r:id="rId3"/>
    <p:sldId id="257" r:id="rId4"/>
    <p:sldId id="258" r:id="rId5"/>
    <p:sldId id="321" r:id="rId6"/>
    <p:sldId id="259" r:id="rId7"/>
    <p:sldId id="260" r:id="rId8"/>
    <p:sldId id="262" r:id="rId9"/>
    <p:sldId id="263" r:id="rId10"/>
    <p:sldId id="266" r:id="rId11"/>
    <p:sldId id="269" r:id="rId12"/>
    <p:sldId id="322" r:id="rId13"/>
    <p:sldId id="323" r:id="rId14"/>
    <p:sldId id="324" r:id="rId15"/>
    <p:sldId id="325" r:id="rId16"/>
    <p:sldId id="273" r:id="rId17"/>
    <p:sldId id="268" r:id="rId18"/>
    <p:sldId id="274" r:id="rId19"/>
    <p:sldId id="326" r:id="rId20"/>
    <p:sldId id="283" r:id="rId21"/>
    <p:sldId id="276" r:id="rId22"/>
    <p:sldId id="279" r:id="rId23"/>
    <p:sldId id="280" r:id="rId24"/>
    <p:sldId id="281" r:id="rId25"/>
    <p:sldId id="282" r:id="rId26"/>
    <p:sldId id="285" r:id="rId27"/>
    <p:sldId id="286" r:id="rId28"/>
    <p:sldId id="287" r:id="rId29"/>
    <p:sldId id="288" r:id="rId30"/>
    <p:sldId id="327" r:id="rId31"/>
    <p:sldId id="328" r:id="rId32"/>
    <p:sldId id="290" r:id="rId33"/>
    <p:sldId id="291" r:id="rId34"/>
    <p:sldId id="293" r:id="rId35"/>
    <p:sldId id="295" r:id="rId36"/>
    <p:sldId id="294" r:id="rId37"/>
    <p:sldId id="297" r:id="rId38"/>
    <p:sldId id="298" r:id="rId39"/>
    <p:sldId id="299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4" r:id="rId53"/>
    <p:sldId id="313" r:id="rId54"/>
    <p:sldId id="315" r:id="rId55"/>
    <p:sldId id="316" r:id="rId56"/>
    <p:sldId id="317" r:id="rId57"/>
    <p:sldId id="318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B8F58-A56E-4579-AF84-00475B432291}" type="doc">
      <dgm:prSet loTypeId="urn:microsoft.com/office/officeart/2005/8/layout/vList3#1" loCatId="picture" qsTypeId="urn:microsoft.com/office/officeart/2005/8/quickstyle/simple1" qsCatId="simple" csTypeId="urn:microsoft.com/office/officeart/2005/8/colors/colorful5" csCatId="colorful" phldr="1"/>
      <dgm:spPr/>
    </dgm:pt>
    <dgm:pt modelId="{8AE3CFB5-AE5C-42EB-A369-94C50CCAB3E3}">
      <dgm:prSet phldrT="[Text]"/>
      <dgm:spPr/>
      <dgm:t>
        <a:bodyPr/>
        <a:lstStyle/>
        <a:p>
          <a:r>
            <a:rPr lang="en-US" b="1" dirty="0"/>
            <a:t>ROI</a:t>
          </a:r>
        </a:p>
      </dgm:t>
    </dgm:pt>
    <dgm:pt modelId="{5B30B347-333A-4993-96A2-640438BE7232}" type="parTrans" cxnId="{FD1B2C6A-3D1B-436B-A4BB-E4D4585EC8F1}">
      <dgm:prSet/>
      <dgm:spPr/>
      <dgm:t>
        <a:bodyPr/>
        <a:lstStyle/>
        <a:p>
          <a:endParaRPr lang="en-US"/>
        </a:p>
      </dgm:t>
    </dgm:pt>
    <dgm:pt modelId="{6E3D4493-AB67-48C1-AD8E-662E80781484}" type="sibTrans" cxnId="{FD1B2C6A-3D1B-436B-A4BB-E4D4585EC8F1}">
      <dgm:prSet/>
      <dgm:spPr/>
      <dgm:t>
        <a:bodyPr/>
        <a:lstStyle/>
        <a:p>
          <a:endParaRPr lang="en-US"/>
        </a:p>
      </dgm:t>
    </dgm:pt>
    <dgm:pt modelId="{7643CBCE-67BD-49FF-A4E3-29F5B512D121}">
      <dgm:prSet phldrT="[Text]"/>
      <dgm:spPr/>
      <dgm:t>
        <a:bodyPr/>
        <a:lstStyle/>
        <a:p>
          <a:r>
            <a:rPr lang="en-US" b="1" dirty="0"/>
            <a:t>Impact</a:t>
          </a:r>
        </a:p>
      </dgm:t>
    </dgm:pt>
    <dgm:pt modelId="{B4BFB6D8-ED9A-4314-84B8-87AE4985179C}" type="parTrans" cxnId="{524E0924-77E0-49F8-9F4F-1BA6BB353335}">
      <dgm:prSet/>
      <dgm:spPr/>
      <dgm:t>
        <a:bodyPr/>
        <a:lstStyle/>
        <a:p>
          <a:endParaRPr lang="en-US"/>
        </a:p>
      </dgm:t>
    </dgm:pt>
    <dgm:pt modelId="{A5B20D99-F1BF-4F46-8EFE-0C4579BECFDF}" type="sibTrans" cxnId="{524E0924-77E0-49F8-9F4F-1BA6BB353335}">
      <dgm:prSet/>
      <dgm:spPr/>
      <dgm:t>
        <a:bodyPr/>
        <a:lstStyle/>
        <a:p>
          <a:endParaRPr lang="en-US"/>
        </a:p>
      </dgm:t>
    </dgm:pt>
    <dgm:pt modelId="{4DA4AA25-F9B6-4276-A613-CC3CF206AD31}">
      <dgm:prSet phldrT="[Text]"/>
      <dgm:spPr/>
      <dgm:t>
        <a:bodyPr/>
        <a:lstStyle/>
        <a:p>
          <a:r>
            <a:rPr lang="en-US" b="1" dirty="0"/>
            <a:t>Application</a:t>
          </a:r>
        </a:p>
      </dgm:t>
    </dgm:pt>
    <dgm:pt modelId="{198D4C42-E663-4E65-90F4-0C6F7378BA7F}" type="parTrans" cxnId="{90A4480F-AB47-4C84-BFBB-1A505C5A8B40}">
      <dgm:prSet/>
      <dgm:spPr/>
      <dgm:t>
        <a:bodyPr/>
        <a:lstStyle/>
        <a:p>
          <a:endParaRPr lang="en-US"/>
        </a:p>
      </dgm:t>
    </dgm:pt>
    <dgm:pt modelId="{1D117ECE-2CBB-425D-A2EF-0950176ADB8D}" type="sibTrans" cxnId="{90A4480F-AB47-4C84-BFBB-1A505C5A8B40}">
      <dgm:prSet/>
      <dgm:spPr/>
      <dgm:t>
        <a:bodyPr/>
        <a:lstStyle/>
        <a:p>
          <a:endParaRPr lang="en-US"/>
        </a:p>
      </dgm:t>
    </dgm:pt>
    <dgm:pt modelId="{5EF441B2-590E-4D51-9B0F-BA2A0E4405A4}">
      <dgm:prSet phldrT="[Text]"/>
      <dgm:spPr/>
      <dgm:t>
        <a:bodyPr/>
        <a:lstStyle/>
        <a:p>
          <a:r>
            <a:rPr lang="en-US" b="1" dirty="0"/>
            <a:t>Learning</a:t>
          </a:r>
        </a:p>
      </dgm:t>
    </dgm:pt>
    <dgm:pt modelId="{DD948309-0DB3-4393-B1B9-6F830D8DC080}" type="parTrans" cxnId="{A56D6B31-165D-471F-BDEF-1728F2A1A0DA}">
      <dgm:prSet/>
      <dgm:spPr/>
      <dgm:t>
        <a:bodyPr/>
        <a:lstStyle/>
        <a:p>
          <a:endParaRPr lang="en-US"/>
        </a:p>
      </dgm:t>
    </dgm:pt>
    <dgm:pt modelId="{83D53DEE-1E59-48E3-A1B2-94BE8ED3612A}" type="sibTrans" cxnId="{A56D6B31-165D-471F-BDEF-1728F2A1A0DA}">
      <dgm:prSet/>
      <dgm:spPr/>
      <dgm:t>
        <a:bodyPr/>
        <a:lstStyle/>
        <a:p>
          <a:endParaRPr lang="en-US"/>
        </a:p>
      </dgm:t>
    </dgm:pt>
    <dgm:pt modelId="{AA6C8911-B9C3-4561-A63D-D07047EA55D4}">
      <dgm:prSet phldrT="[Text]"/>
      <dgm:spPr/>
      <dgm:t>
        <a:bodyPr/>
        <a:lstStyle/>
        <a:p>
          <a:r>
            <a:rPr lang="en-US" b="1" dirty="0"/>
            <a:t>Reaction</a:t>
          </a:r>
        </a:p>
      </dgm:t>
    </dgm:pt>
    <dgm:pt modelId="{B0DEC6B6-63C8-438C-A21D-B7EF21F43368}" type="parTrans" cxnId="{E6C703C7-7FDE-4D94-9629-3B8BC6EADE21}">
      <dgm:prSet/>
      <dgm:spPr/>
      <dgm:t>
        <a:bodyPr/>
        <a:lstStyle/>
        <a:p>
          <a:endParaRPr lang="en-US"/>
        </a:p>
      </dgm:t>
    </dgm:pt>
    <dgm:pt modelId="{04F62DDE-3BB2-4D84-A77A-0D98241E0BBB}" type="sibTrans" cxnId="{E6C703C7-7FDE-4D94-9629-3B8BC6EADE21}">
      <dgm:prSet/>
      <dgm:spPr/>
      <dgm:t>
        <a:bodyPr/>
        <a:lstStyle/>
        <a:p>
          <a:endParaRPr lang="en-US"/>
        </a:p>
      </dgm:t>
    </dgm:pt>
    <dgm:pt modelId="{71087C81-8F9E-4126-BE3B-F33DD4F2333F}" type="pres">
      <dgm:prSet presAssocID="{FD3B8F58-A56E-4579-AF84-00475B432291}" presName="linearFlow" presStyleCnt="0">
        <dgm:presLayoutVars>
          <dgm:dir/>
          <dgm:resizeHandles val="exact"/>
        </dgm:presLayoutVars>
      </dgm:prSet>
      <dgm:spPr/>
    </dgm:pt>
    <dgm:pt modelId="{45E4CBDF-20A6-40A6-A344-45B6F47F6A74}" type="pres">
      <dgm:prSet presAssocID="{8AE3CFB5-AE5C-42EB-A369-94C50CCAB3E3}" presName="composite" presStyleCnt="0"/>
      <dgm:spPr/>
    </dgm:pt>
    <dgm:pt modelId="{951D6518-434C-4EEE-B979-A6A3D1ABF5E5}" type="pres">
      <dgm:prSet presAssocID="{8AE3CFB5-AE5C-42EB-A369-94C50CCAB3E3}" presName="imgShp" presStyleLbl="fgImgPlace1" presStyleIdx="0" presStyleCnt="5"/>
      <dgm:spPr/>
    </dgm:pt>
    <dgm:pt modelId="{533BF0C5-0C11-49F2-A557-8C4F0E0A998E}" type="pres">
      <dgm:prSet presAssocID="{8AE3CFB5-AE5C-42EB-A369-94C50CCAB3E3}" presName="txShp" presStyleLbl="node1" presStyleIdx="0" presStyleCnt="5">
        <dgm:presLayoutVars>
          <dgm:bulletEnabled val="1"/>
        </dgm:presLayoutVars>
      </dgm:prSet>
      <dgm:spPr/>
    </dgm:pt>
    <dgm:pt modelId="{8791CD4D-B6F3-4227-9F6B-0511E6312DBD}" type="pres">
      <dgm:prSet presAssocID="{6E3D4493-AB67-48C1-AD8E-662E80781484}" presName="spacing" presStyleCnt="0"/>
      <dgm:spPr/>
    </dgm:pt>
    <dgm:pt modelId="{8BD1D79D-F78F-4532-8311-D696B4116CD2}" type="pres">
      <dgm:prSet presAssocID="{7643CBCE-67BD-49FF-A4E3-29F5B512D121}" presName="composite" presStyleCnt="0"/>
      <dgm:spPr/>
    </dgm:pt>
    <dgm:pt modelId="{CF30A914-113A-4841-AD99-B11142D572B2}" type="pres">
      <dgm:prSet presAssocID="{7643CBCE-67BD-49FF-A4E3-29F5B512D121}" presName="imgShp" presStyleLbl="fgImgPlace1" presStyleIdx="1" presStyleCnt="5"/>
      <dgm:spPr/>
    </dgm:pt>
    <dgm:pt modelId="{E4447CF9-2763-429E-BCDD-E2CCF4E65EAB}" type="pres">
      <dgm:prSet presAssocID="{7643CBCE-67BD-49FF-A4E3-29F5B512D121}" presName="txShp" presStyleLbl="node1" presStyleIdx="1" presStyleCnt="5">
        <dgm:presLayoutVars>
          <dgm:bulletEnabled val="1"/>
        </dgm:presLayoutVars>
      </dgm:prSet>
      <dgm:spPr/>
    </dgm:pt>
    <dgm:pt modelId="{3438E227-BD4A-4CAA-B594-AFF345082CA4}" type="pres">
      <dgm:prSet presAssocID="{A5B20D99-F1BF-4F46-8EFE-0C4579BECFDF}" presName="spacing" presStyleCnt="0"/>
      <dgm:spPr/>
    </dgm:pt>
    <dgm:pt modelId="{9427677E-F01B-4B2E-AC93-CA8B0B1654AA}" type="pres">
      <dgm:prSet presAssocID="{4DA4AA25-F9B6-4276-A613-CC3CF206AD31}" presName="composite" presStyleCnt="0"/>
      <dgm:spPr/>
    </dgm:pt>
    <dgm:pt modelId="{D030CE71-E47B-4266-B20E-5C06AADDCFEF}" type="pres">
      <dgm:prSet presAssocID="{4DA4AA25-F9B6-4276-A613-CC3CF206AD31}" presName="imgShp" presStyleLbl="fgImgPlace1" presStyleIdx="2" presStyleCnt="5"/>
      <dgm:spPr/>
    </dgm:pt>
    <dgm:pt modelId="{B906AD2B-A0CE-46D0-AA7D-4DACA5DCE14B}" type="pres">
      <dgm:prSet presAssocID="{4DA4AA25-F9B6-4276-A613-CC3CF206AD31}" presName="txShp" presStyleLbl="node1" presStyleIdx="2" presStyleCnt="5">
        <dgm:presLayoutVars>
          <dgm:bulletEnabled val="1"/>
        </dgm:presLayoutVars>
      </dgm:prSet>
      <dgm:spPr/>
    </dgm:pt>
    <dgm:pt modelId="{5BCAF32E-A1C7-4707-BE41-F73C1C00E167}" type="pres">
      <dgm:prSet presAssocID="{1D117ECE-2CBB-425D-A2EF-0950176ADB8D}" presName="spacing" presStyleCnt="0"/>
      <dgm:spPr/>
    </dgm:pt>
    <dgm:pt modelId="{1B8150BC-65E1-485D-8359-8990DD556FC8}" type="pres">
      <dgm:prSet presAssocID="{5EF441B2-590E-4D51-9B0F-BA2A0E4405A4}" presName="composite" presStyleCnt="0"/>
      <dgm:spPr/>
    </dgm:pt>
    <dgm:pt modelId="{9C121E87-AF98-45FE-81EB-681E6C29D6ED}" type="pres">
      <dgm:prSet presAssocID="{5EF441B2-590E-4D51-9B0F-BA2A0E4405A4}" presName="imgShp" presStyleLbl="fgImgPlace1" presStyleIdx="3" presStyleCnt="5"/>
      <dgm:spPr/>
    </dgm:pt>
    <dgm:pt modelId="{8B6636D8-E9C8-4538-8954-38762FE2233F}" type="pres">
      <dgm:prSet presAssocID="{5EF441B2-590E-4D51-9B0F-BA2A0E4405A4}" presName="txShp" presStyleLbl="node1" presStyleIdx="3" presStyleCnt="5">
        <dgm:presLayoutVars>
          <dgm:bulletEnabled val="1"/>
        </dgm:presLayoutVars>
      </dgm:prSet>
      <dgm:spPr/>
    </dgm:pt>
    <dgm:pt modelId="{2954FE5C-3AC3-4768-8D5D-C432205F6FD7}" type="pres">
      <dgm:prSet presAssocID="{83D53DEE-1E59-48E3-A1B2-94BE8ED3612A}" presName="spacing" presStyleCnt="0"/>
      <dgm:spPr/>
    </dgm:pt>
    <dgm:pt modelId="{3818A0F2-59BB-4376-9990-A568F18D6AC8}" type="pres">
      <dgm:prSet presAssocID="{AA6C8911-B9C3-4561-A63D-D07047EA55D4}" presName="composite" presStyleCnt="0"/>
      <dgm:spPr/>
    </dgm:pt>
    <dgm:pt modelId="{C0410145-0B0D-4D4F-85DF-785FD92B4094}" type="pres">
      <dgm:prSet presAssocID="{AA6C8911-B9C3-4561-A63D-D07047EA55D4}" presName="imgShp" presStyleLbl="fgImgPlace1" presStyleIdx="4" presStyleCnt="5"/>
      <dgm:spPr/>
    </dgm:pt>
    <dgm:pt modelId="{4D551B2E-EEAD-4779-A47B-215A275DE2BF}" type="pres">
      <dgm:prSet presAssocID="{AA6C8911-B9C3-4561-A63D-D07047EA55D4}" presName="txShp" presStyleLbl="node1" presStyleIdx="4" presStyleCnt="5">
        <dgm:presLayoutVars>
          <dgm:bulletEnabled val="1"/>
        </dgm:presLayoutVars>
      </dgm:prSet>
      <dgm:spPr/>
    </dgm:pt>
  </dgm:ptLst>
  <dgm:cxnLst>
    <dgm:cxn modelId="{90A4480F-AB47-4C84-BFBB-1A505C5A8B40}" srcId="{FD3B8F58-A56E-4579-AF84-00475B432291}" destId="{4DA4AA25-F9B6-4276-A613-CC3CF206AD31}" srcOrd="2" destOrd="0" parTransId="{198D4C42-E663-4E65-90F4-0C6F7378BA7F}" sibTransId="{1D117ECE-2CBB-425D-A2EF-0950176ADB8D}"/>
    <dgm:cxn modelId="{313CC612-17EC-4909-AC36-8E1BC13A42B1}" type="presOf" srcId="{AA6C8911-B9C3-4561-A63D-D07047EA55D4}" destId="{4D551B2E-EEAD-4779-A47B-215A275DE2BF}" srcOrd="0" destOrd="0" presId="urn:microsoft.com/office/officeart/2005/8/layout/vList3#1"/>
    <dgm:cxn modelId="{524E0924-77E0-49F8-9F4F-1BA6BB353335}" srcId="{FD3B8F58-A56E-4579-AF84-00475B432291}" destId="{7643CBCE-67BD-49FF-A4E3-29F5B512D121}" srcOrd="1" destOrd="0" parTransId="{B4BFB6D8-ED9A-4314-84B8-87AE4985179C}" sibTransId="{A5B20D99-F1BF-4F46-8EFE-0C4579BECFDF}"/>
    <dgm:cxn modelId="{A56D6B31-165D-471F-BDEF-1728F2A1A0DA}" srcId="{FD3B8F58-A56E-4579-AF84-00475B432291}" destId="{5EF441B2-590E-4D51-9B0F-BA2A0E4405A4}" srcOrd="3" destOrd="0" parTransId="{DD948309-0DB3-4393-B1B9-6F830D8DC080}" sibTransId="{83D53DEE-1E59-48E3-A1B2-94BE8ED3612A}"/>
    <dgm:cxn modelId="{0E668241-6F2E-4C78-9AD7-A662354D4985}" type="presOf" srcId="{5EF441B2-590E-4D51-9B0F-BA2A0E4405A4}" destId="{8B6636D8-E9C8-4538-8954-38762FE2233F}" srcOrd="0" destOrd="0" presId="urn:microsoft.com/office/officeart/2005/8/layout/vList3#1"/>
    <dgm:cxn modelId="{FD1B2C6A-3D1B-436B-A4BB-E4D4585EC8F1}" srcId="{FD3B8F58-A56E-4579-AF84-00475B432291}" destId="{8AE3CFB5-AE5C-42EB-A369-94C50CCAB3E3}" srcOrd="0" destOrd="0" parTransId="{5B30B347-333A-4993-96A2-640438BE7232}" sibTransId="{6E3D4493-AB67-48C1-AD8E-662E80781484}"/>
    <dgm:cxn modelId="{E6C703C7-7FDE-4D94-9629-3B8BC6EADE21}" srcId="{FD3B8F58-A56E-4579-AF84-00475B432291}" destId="{AA6C8911-B9C3-4561-A63D-D07047EA55D4}" srcOrd="4" destOrd="0" parTransId="{B0DEC6B6-63C8-438C-A21D-B7EF21F43368}" sibTransId="{04F62DDE-3BB2-4D84-A77A-0D98241E0BBB}"/>
    <dgm:cxn modelId="{1028F0D2-28D5-488D-A6E9-460498CC7A70}" type="presOf" srcId="{8AE3CFB5-AE5C-42EB-A369-94C50CCAB3E3}" destId="{533BF0C5-0C11-49F2-A557-8C4F0E0A998E}" srcOrd="0" destOrd="0" presId="urn:microsoft.com/office/officeart/2005/8/layout/vList3#1"/>
    <dgm:cxn modelId="{D9E70BD3-94EA-4C28-BD14-AF30A791DAB7}" type="presOf" srcId="{7643CBCE-67BD-49FF-A4E3-29F5B512D121}" destId="{E4447CF9-2763-429E-BCDD-E2CCF4E65EAB}" srcOrd="0" destOrd="0" presId="urn:microsoft.com/office/officeart/2005/8/layout/vList3#1"/>
    <dgm:cxn modelId="{888543D4-2200-489E-888F-E3D6992D981D}" type="presOf" srcId="{FD3B8F58-A56E-4579-AF84-00475B432291}" destId="{71087C81-8F9E-4126-BE3B-F33DD4F2333F}" srcOrd="0" destOrd="0" presId="urn:microsoft.com/office/officeart/2005/8/layout/vList3#1"/>
    <dgm:cxn modelId="{49CC59D4-4166-4C99-9108-0EE10C1B875A}" type="presOf" srcId="{4DA4AA25-F9B6-4276-A613-CC3CF206AD31}" destId="{B906AD2B-A0CE-46D0-AA7D-4DACA5DCE14B}" srcOrd="0" destOrd="0" presId="urn:microsoft.com/office/officeart/2005/8/layout/vList3#1"/>
    <dgm:cxn modelId="{B024DAE2-326A-4BEC-8D41-C75E48E7CE8C}" type="presParOf" srcId="{71087C81-8F9E-4126-BE3B-F33DD4F2333F}" destId="{45E4CBDF-20A6-40A6-A344-45B6F47F6A74}" srcOrd="0" destOrd="0" presId="urn:microsoft.com/office/officeart/2005/8/layout/vList3#1"/>
    <dgm:cxn modelId="{752055C8-4B07-4258-AF04-660A326E04FA}" type="presParOf" srcId="{45E4CBDF-20A6-40A6-A344-45B6F47F6A74}" destId="{951D6518-434C-4EEE-B979-A6A3D1ABF5E5}" srcOrd="0" destOrd="0" presId="urn:microsoft.com/office/officeart/2005/8/layout/vList3#1"/>
    <dgm:cxn modelId="{AEE6539C-6244-4DB2-A487-4493DD1052AE}" type="presParOf" srcId="{45E4CBDF-20A6-40A6-A344-45B6F47F6A74}" destId="{533BF0C5-0C11-49F2-A557-8C4F0E0A998E}" srcOrd="1" destOrd="0" presId="urn:microsoft.com/office/officeart/2005/8/layout/vList3#1"/>
    <dgm:cxn modelId="{BD1B0FA5-F31D-4702-BCAC-BB7AA51AF43A}" type="presParOf" srcId="{71087C81-8F9E-4126-BE3B-F33DD4F2333F}" destId="{8791CD4D-B6F3-4227-9F6B-0511E6312DBD}" srcOrd="1" destOrd="0" presId="urn:microsoft.com/office/officeart/2005/8/layout/vList3#1"/>
    <dgm:cxn modelId="{F90F33E4-5F45-4E46-BCE2-E1561FEF7B3E}" type="presParOf" srcId="{71087C81-8F9E-4126-BE3B-F33DD4F2333F}" destId="{8BD1D79D-F78F-4532-8311-D696B4116CD2}" srcOrd="2" destOrd="0" presId="urn:microsoft.com/office/officeart/2005/8/layout/vList3#1"/>
    <dgm:cxn modelId="{9EFE20D0-C06E-4E78-8886-0AFF27F97F01}" type="presParOf" srcId="{8BD1D79D-F78F-4532-8311-D696B4116CD2}" destId="{CF30A914-113A-4841-AD99-B11142D572B2}" srcOrd="0" destOrd="0" presId="urn:microsoft.com/office/officeart/2005/8/layout/vList3#1"/>
    <dgm:cxn modelId="{23440E6B-54B2-4B55-AA85-4823BF72895A}" type="presParOf" srcId="{8BD1D79D-F78F-4532-8311-D696B4116CD2}" destId="{E4447CF9-2763-429E-BCDD-E2CCF4E65EAB}" srcOrd="1" destOrd="0" presId="urn:microsoft.com/office/officeart/2005/8/layout/vList3#1"/>
    <dgm:cxn modelId="{C113E5D7-78D5-46A2-8C29-A03E567DE50A}" type="presParOf" srcId="{71087C81-8F9E-4126-BE3B-F33DD4F2333F}" destId="{3438E227-BD4A-4CAA-B594-AFF345082CA4}" srcOrd="3" destOrd="0" presId="urn:microsoft.com/office/officeart/2005/8/layout/vList3#1"/>
    <dgm:cxn modelId="{57606954-707F-4F6B-87D5-242CE51B6292}" type="presParOf" srcId="{71087C81-8F9E-4126-BE3B-F33DD4F2333F}" destId="{9427677E-F01B-4B2E-AC93-CA8B0B1654AA}" srcOrd="4" destOrd="0" presId="urn:microsoft.com/office/officeart/2005/8/layout/vList3#1"/>
    <dgm:cxn modelId="{19C3F79F-4E44-48E9-9DD7-A269B6E9DDB5}" type="presParOf" srcId="{9427677E-F01B-4B2E-AC93-CA8B0B1654AA}" destId="{D030CE71-E47B-4266-B20E-5C06AADDCFEF}" srcOrd="0" destOrd="0" presId="urn:microsoft.com/office/officeart/2005/8/layout/vList3#1"/>
    <dgm:cxn modelId="{063BA930-9D61-429C-8EDC-BC5EF6B6B554}" type="presParOf" srcId="{9427677E-F01B-4B2E-AC93-CA8B0B1654AA}" destId="{B906AD2B-A0CE-46D0-AA7D-4DACA5DCE14B}" srcOrd="1" destOrd="0" presId="urn:microsoft.com/office/officeart/2005/8/layout/vList3#1"/>
    <dgm:cxn modelId="{2E2BE0E5-717B-4605-AA85-E691BAAB4F6A}" type="presParOf" srcId="{71087C81-8F9E-4126-BE3B-F33DD4F2333F}" destId="{5BCAF32E-A1C7-4707-BE41-F73C1C00E167}" srcOrd="5" destOrd="0" presId="urn:microsoft.com/office/officeart/2005/8/layout/vList3#1"/>
    <dgm:cxn modelId="{C18D2E2B-FD42-4D74-B644-15AA3646BE37}" type="presParOf" srcId="{71087C81-8F9E-4126-BE3B-F33DD4F2333F}" destId="{1B8150BC-65E1-485D-8359-8990DD556FC8}" srcOrd="6" destOrd="0" presId="urn:microsoft.com/office/officeart/2005/8/layout/vList3#1"/>
    <dgm:cxn modelId="{7FA9C273-F4ED-4B91-A835-E53A3EC8272E}" type="presParOf" srcId="{1B8150BC-65E1-485D-8359-8990DD556FC8}" destId="{9C121E87-AF98-45FE-81EB-681E6C29D6ED}" srcOrd="0" destOrd="0" presId="urn:microsoft.com/office/officeart/2005/8/layout/vList3#1"/>
    <dgm:cxn modelId="{FAEEBEDE-CD24-43DE-95B5-09FF3B99AC46}" type="presParOf" srcId="{1B8150BC-65E1-485D-8359-8990DD556FC8}" destId="{8B6636D8-E9C8-4538-8954-38762FE2233F}" srcOrd="1" destOrd="0" presId="urn:microsoft.com/office/officeart/2005/8/layout/vList3#1"/>
    <dgm:cxn modelId="{61242524-E98B-49E6-B73A-BB0D5D59A8BD}" type="presParOf" srcId="{71087C81-8F9E-4126-BE3B-F33DD4F2333F}" destId="{2954FE5C-3AC3-4768-8D5D-C432205F6FD7}" srcOrd="7" destOrd="0" presId="urn:microsoft.com/office/officeart/2005/8/layout/vList3#1"/>
    <dgm:cxn modelId="{0F2A6551-2FCA-4975-9F0A-F944F0D89123}" type="presParOf" srcId="{71087C81-8F9E-4126-BE3B-F33DD4F2333F}" destId="{3818A0F2-59BB-4376-9990-A568F18D6AC8}" srcOrd="8" destOrd="0" presId="urn:microsoft.com/office/officeart/2005/8/layout/vList3#1"/>
    <dgm:cxn modelId="{1923EC58-8B8A-4BA5-99A9-5A48FFE4211D}" type="presParOf" srcId="{3818A0F2-59BB-4376-9990-A568F18D6AC8}" destId="{C0410145-0B0D-4D4F-85DF-785FD92B4094}" srcOrd="0" destOrd="0" presId="urn:microsoft.com/office/officeart/2005/8/layout/vList3#1"/>
    <dgm:cxn modelId="{728BC8C2-D36E-474F-99FF-F29A0049B830}" type="presParOf" srcId="{3818A0F2-59BB-4376-9990-A568F18D6AC8}" destId="{4D551B2E-EEAD-4779-A47B-215A275DE2B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D0DF90-6266-40A3-AE60-74CEEF87E272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</dgm:pt>
    <dgm:pt modelId="{D2E9A69C-AFEF-48DD-A85D-38786881D0A7}">
      <dgm:prSet phldrT="[Text]"/>
      <dgm:spPr/>
      <dgm:t>
        <a:bodyPr/>
        <a:lstStyle/>
        <a:p>
          <a:r>
            <a:rPr lang="en-US" dirty="0"/>
            <a:t>Objectives</a:t>
          </a:r>
        </a:p>
      </dgm:t>
    </dgm:pt>
    <dgm:pt modelId="{EAA911AA-EFEA-40B8-96FF-7DC5BEC27C8C}" type="parTrans" cxnId="{22280B3B-9EF1-49EE-AFD7-7074158723EF}">
      <dgm:prSet/>
      <dgm:spPr/>
      <dgm:t>
        <a:bodyPr/>
        <a:lstStyle/>
        <a:p>
          <a:endParaRPr lang="en-US"/>
        </a:p>
      </dgm:t>
    </dgm:pt>
    <dgm:pt modelId="{106DB3E0-F66A-4B1B-804E-26CF0B27FC01}" type="sibTrans" cxnId="{22280B3B-9EF1-49EE-AFD7-7074158723EF}">
      <dgm:prSet/>
      <dgm:spPr/>
      <dgm:t>
        <a:bodyPr/>
        <a:lstStyle/>
        <a:p>
          <a:endParaRPr lang="en-US"/>
        </a:p>
      </dgm:t>
    </dgm:pt>
    <dgm:pt modelId="{A7F4DBB7-6AB8-470D-A6B8-07367FA8D116}">
      <dgm:prSet phldrT="[Text]"/>
      <dgm:spPr/>
      <dgm:t>
        <a:bodyPr/>
        <a:lstStyle/>
        <a:p>
          <a:r>
            <a:rPr lang="en-US" dirty="0"/>
            <a:t>Measures</a:t>
          </a:r>
        </a:p>
      </dgm:t>
    </dgm:pt>
    <dgm:pt modelId="{0C01A560-11EF-4192-A2BE-C0C2DF51D729}" type="parTrans" cxnId="{A2AFFDC4-7F3F-4006-906B-DE92859815CC}">
      <dgm:prSet/>
      <dgm:spPr/>
      <dgm:t>
        <a:bodyPr/>
        <a:lstStyle/>
        <a:p>
          <a:endParaRPr lang="en-US"/>
        </a:p>
      </dgm:t>
    </dgm:pt>
    <dgm:pt modelId="{94103B6C-661B-4BE3-9551-958F5CDD72C2}" type="sibTrans" cxnId="{A2AFFDC4-7F3F-4006-906B-DE92859815CC}">
      <dgm:prSet/>
      <dgm:spPr/>
      <dgm:t>
        <a:bodyPr/>
        <a:lstStyle/>
        <a:p>
          <a:endParaRPr lang="en-US"/>
        </a:p>
      </dgm:t>
    </dgm:pt>
    <dgm:pt modelId="{2014A146-C56D-459C-A542-24C296B67605}">
      <dgm:prSet phldrT="[Text]"/>
      <dgm:spPr/>
      <dgm:t>
        <a:bodyPr/>
        <a:lstStyle/>
        <a:p>
          <a:r>
            <a:rPr lang="en-US" dirty="0"/>
            <a:t>Responsibility</a:t>
          </a:r>
        </a:p>
      </dgm:t>
    </dgm:pt>
    <dgm:pt modelId="{5A68E633-BD39-4176-9183-CAF386C368EB}" type="parTrans" cxnId="{E314A438-1536-4E4C-882D-6876ABBCC2CF}">
      <dgm:prSet/>
      <dgm:spPr/>
      <dgm:t>
        <a:bodyPr/>
        <a:lstStyle/>
        <a:p>
          <a:endParaRPr lang="en-US"/>
        </a:p>
      </dgm:t>
    </dgm:pt>
    <dgm:pt modelId="{B7BA0E6A-6715-41E2-9DFC-4DA792105BA8}" type="sibTrans" cxnId="{E314A438-1536-4E4C-882D-6876ABBCC2CF}">
      <dgm:prSet/>
      <dgm:spPr/>
      <dgm:t>
        <a:bodyPr/>
        <a:lstStyle/>
        <a:p>
          <a:endParaRPr lang="en-US"/>
        </a:p>
      </dgm:t>
    </dgm:pt>
    <dgm:pt modelId="{BFC044F6-03AC-4E6E-AC43-D5A6B15CD8C3}">
      <dgm:prSet phldrT="[Text]"/>
      <dgm:spPr/>
      <dgm:t>
        <a:bodyPr/>
        <a:lstStyle/>
        <a:p>
          <a:r>
            <a:rPr lang="en-US" dirty="0"/>
            <a:t>Methods</a:t>
          </a:r>
        </a:p>
      </dgm:t>
    </dgm:pt>
    <dgm:pt modelId="{07FCE74F-5AFF-4360-9361-9C29D92AA98B}" type="parTrans" cxnId="{3F010895-2C06-439F-A7DB-2196A44CE1DC}">
      <dgm:prSet/>
      <dgm:spPr/>
      <dgm:t>
        <a:bodyPr/>
        <a:lstStyle/>
        <a:p>
          <a:endParaRPr lang="en-US"/>
        </a:p>
      </dgm:t>
    </dgm:pt>
    <dgm:pt modelId="{29CF7FA1-866E-42C5-AE20-3A825C5A59B4}" type="sibTrans" cxnId="{3F010895-2C06-439F-A7DB-2196A44CE1DC}">
      <dgm:prSet/>
      <dgm:spPr/>
      <dgm:t>
        <a:bodyPr/>
        <a:lstStyle/>
        <a:p>
          <a:endParaRPr lang="en-US"/>
        </a:p>
      </dgm:t>
    </dgm:pt>
    <dgm:pt modelId="{285964C0-57B2-4F00-9E58-2A1883F93E32}">
      <dgm:prSet phldrT="[Text]"/>
      <dgm:spPr/>
      <dgm:t>
        <a:bodyPr/>
        <a:lstStyle/>
        <a:p>
          <a:r>
            <a:rPr lang="en-US" dirty="0"/>
            <a:t>Sources</a:t>
          </a:r>
        </a:p>
      </dgm:t>
    </dgm:pt>
    <dgm:pt modelId="{FB67AF44-74DB-4F2D-A3E6-E354725B3628}" type="parTrans" cxnId="{B53D0E51-EFB9-40E2-9F6C-357F52F206D2}">
      <dgm:prSet/>
      <dgm:spPr/>
      <dgm:t>
        <a:bodyPr/>
        <a:lstStyle/>
        <a:p>
          <a:endParaRPr lang="en-US"/>
        </a:p>
      </dgm:t>
    </dgm:pt>
    <dgm:pt modelId="{11DA227A-6A34-43CE-B943-FFC8EA8EF140}" type="sibTrans" cxnId="{B53D0E51-EFB9-40E2-9F6C-357F52F206D2}">
      <dgm:prSet/>
      <dgm:spPr/>
      <dgm:t>
        <a:bodyPr/>
        <a:lstStyle/>
        <a:p>
          <a:endParaRPr lang="en-US"/>
        </a:p>
      </dgm:t>
    </dgm:pt>
    <dgm:pt modelId="{682D3B28-9FD0-4EAC-A046-FCC2FC9466BF}">
      <dgm:prSet phldrT="[Text]"/>
      <dgm:spPr/>
      <dgm:t>
        <a:bodyPr/>
        <a:lstStyle/>
        <a:p>
          <a:r>
            <a:rPr lang="en-US" dirty="0"/>
            <a:t>Timing</a:t>
          </a:r>
        </a:p>
      </dgm:t>
    </dgm:pt>
    <dgm:pt modelId="{ABA1EBFB-BEBA-4128-AF09-F7A02BF395D3}" type="parTrans" cxnId="{30B800ED-84A4-4A98-9926-D050957B6230}">
      <dgm:prSet/>
      <dgm:spPr/>
      <dgm:t>
        <a:bodyPr/>
        <a:lstStyle/>
        <a:p>
          <a:endParaRPr lang="en-US"/>
        </a:p>
      </dgm:t>
    </dgm:pt>
    <dgm:pt modelId="{051AA5CC-FA73-4016-8967-E4B7FFB8E172}" type="sibTrans" cxnId="{30B800ED-84A4-4A98-9926-D050957B6230}">
      <dgm:prSet/>
      <dgm:spPr/>
      <dgm:t>
        <a:bodyPr/>
        <a:lstStyle/>
        <a:p>
          <a:endParaRPr lang="en-US"/>
        </a:p>
      </dgm:t>
    </dgm:pt>
    <dgm:pt modelId="{8B90F3F2-114D-4C72-AE35-7D05FDEB8F75}" type="pres">
      <dgm:prSet presAssocID="{0BD0DF90-6266-40A3-AE60-74CEEF87E272}" presName="compositeShape" presStyleCnt="0">
        <dgm:presLayoutVars>
          <dgm:dir/>
          <dgm:resizeHandles/>
        </dgm:presLayoutVars>
      </dgm:prSet>
      <dgm:spPr/>
    </dgm:pt>
    <dgm:pt modelId="{4FCB5FEC-BADB-40E1-B321-695F1864CC9B}" type="pres">
      <dgm:prSet presAssocID="{0BD0DF90-6266-40A3-AE60-74CEEF87E272}" presName="pyramid" presStyleLbl="node1" presStyleIdx="0" presStyleCnt="1"/>
      <dgm:spPr/>
    </dgm:pt>
    <dgm:pt modelId="{0EFDDAE8-2272-472D-88AD-5559ED61792F}" type="pres">
      <dgm:prSet presAssocID="{0BD0DF90-6266-40A3-AE60-74CEEF87E272}" presName="theList" presStyleCnt="0"/>
      <dgm:spPr/>
    </dgm:pt>
    <dgm:pt modelId="{BDEE6F26-E53A-44F1-9488-BB633542289D}" type="pres">
      <dgm:prSet presAssocID="{D2E9A69C-AFEF-48DD-A85D-38786881D0A7}" presName="aNode" presStyleLbl="fgAcc1" presStyleIdx="0" presStyleCnt="6">
        <dgm:presLayoutVars>
          <dgm:bulletEnabled val="1"/>
        </dgm:presLayoutVars>
      </dgm:prSet>
      <dgm:spPr/>
    </dgm:pt>
    <dgm:pt modelId="{831D2BE5-5476-496A-AA3E-57D776D014AD}" type="pres">
      <dgm:prSet presAssocID="{D2E9A69C-AFEF-48DD-A85D-38786881D0A7}" presName="aSpace" presStyleCnt="0"/>
      <dgm:spPr/>
    </dgm:pt>
    <dgm:pt modelId="{71F1466B-6D71-43AF-A140-C382C14D3EBF}" type="pres">
      <dgm:prSet presAssocID="{A7F4DBB7-6AB8-470D-A6B8-07367FA8D116}" presName="aNode" presStyleLbl="fgAcc1" presStyleIdx="1" presStyleCnt="6">
        <dgm:presLayoutVars>
          <dgm:bulletEnabled val="1"/>
        </dgm:presLayoutVars>
      </dgm:prSet>
      <dgm:spPr/>
    </dgm:pt>
    <dgm:pt modelId="{2396263B-008C-46A0-A570-86FC3708F4C6}" type="pres">
      <dgm:prSet presAssocID="{A7F4DBB7-6AB8-470D-A6B8-07367FA8D116}" presName="aSpace" presStyleCnt="0"/>
      <dgm:spPr/>
    </dgm:pt>
    <dgm:pt modelId="{E577D015-820B-4A81-9B0E-148F7219B86F}" type="pres">
      <dgm:prSet presAssocID="{BFC044F6-03AC-4E6E-AC43-D5A6B15CD8C3}" presName="aNode" presStyleLbl="fgAcc1" presStyleIdx="2" presStyleCnt="6">
        <dgm:presLayoutVars>
          <dgm:bulletEnabled val="1"/>
        </dgm:presLayoutVars>
      </dgm:prSet>
      <dgm:spPr/>
    </dgm:pt>
    <dgm:pt modelId="{578C74ED-956F-45E7-857F-67AD2FB198ED}" type="pres">
      <dgm:prSet presAssocID="{BFC044F6-03AC-4E6E-AC43-D5A6B15CD8C3}" presName="aSpace" presStyleCnt="0"/>
      <dgm:spPr/>
    </dgm:pt>
    <dgm:pt modelId="{0D22F8E0-89B1-4159-B4BD-8F90D9459463}" type="pres">
      <dgm:prSet presAssocID="{285964C0-57B2-4F00-9E58-2A1883F93E32}" presName="aNode" presStyleLbl="fgAcc1" presStyleIdx="3" presStyleCnt="6">
        <dgm:presLayoutVars>
          <dgm:bulletEnabled val="1"/>
        </dgm:presLayoutVars>
      </dgm:prSet>
      <dgm:spPr/>
    </dgm:pt>
    <dgm:pt modelId="{D082E872-42F6-423C-A737-458E7263C103}" type="pres">
      <dgm:prSet presAssocID="{285964C0-57B2-4F00-9E58-2A1883F93E32}" presName="aSpace" presStyleCnt="0"/>
      <dgm:spPr/>
    </dgm:pt>
    <dgm:pt modelId="{463BB266-0497-4270-8407-DE39307E1A14}" type="pres">
      <dgm:prSet presAssocID="{682D3B28-9FD0-4EAC-A046-FCC2FC9466BF}" presName="aNode" presStyleLbl="fgAcc1" presStyleIdx="4" presStyleCnt="6">
        <dgm:presLayoutVars>
          <dgm:bulletEnabled val="1"/>
        </dgm:presLayoutVars>
      </dgm:prSet>
      <dgm:spPr/>
    </dgm:pt>
    <dgm:pt modelId="{67B29A2E-597F-48F2-95E5-82BBE73CD30B}" type="pres">
      <dgm:prSet presAssocID="{682D3B28-9FD0-4EAC-A046-FCC2FC9466BF}" presName="aSpace" presStyleCnt="0"/>
      <dgm:spPr/>
    </dgm:pt>
    <dgm:pt modelId="{509ADD33-A32F-4656-B64A-E75A4EA6644B}" type="pres">
      <dgm:prSet presAssocID="{2014A146-C56D-459C-A542-24C296B67605}" presName="aNode" presStyleLbl="fgAcc1" presStyleIdx="5" presStyleCnt="6">
        <dgm:presLayoutVars>
          <dgm:bulletEnabled val="1"/>
        </dgm:presLayoutVars>
      </dgm:prSet>
      <dgm:spPr/>
    </dgm:pt>
    <dgm:pt modelId="{29B5EA1D-8682-4B91-BE9F-7A188ED93952}" type="pres">
      <dgm:prSet presAssocID="{2014A146-C56D-459C-A542-24C296B67605}" presName="aSpace" presStyleCnt="0"/>
      <dgm:spPr/>
    </dgm:pt>
  </dgm:ptLst>
  <dgm:cxnLst>
    <dgm:cxn modelId="{EDBEDB03-4671-4C47-9A3B-E3BA0A67B612}" type="presOf" srcId="{285964C0-57B2-4F00-9E58-2A1883F93E32}" destId="{0D22F8E0-89B1-4159-B4BD-8F90D9459463}" srcOrd="0" destOrd="0" presId="urn:microsoft.com/office/officeart/2005/8/layout/pyramid2"/>
    <dgm:cxn modelId="{4F455609-7EE8-4251-AB9D-19C994AC3817}" type="presOf" srcId="{2014A146-C56D-459C-A542-24C296B67605}" destId="{509ADD33-A32F-4656-B64A-E75A4EA6644B}" srcOrd="0" destOrd="0" presId="urn:microsoft.com/office/officeart/2005/8/layout/pyramid2"/>
    <dgm:cxn modelId="{B0FD1E26-B205-4444-8AAE-42FA9D968D64}" type="presOf" srcId="{0BD0DF90-6266-40A3-AE60-74CEEF87E272}" destId="{8B90F3F2-114D-4C72-AE35-7D05FDEB8F75}" srcOrd="0" destOrd="0" presId="urn:microsoft.com/office/officeart/2005/8/layout/pyramid2"/>
    <dgm:cxn modelId="{E314A438-1536-4E4C-882D-6876ABBCC2CF}" srcId="{0BD0DF90-6266-40A3-AE60-74CEEF87E272}" destId="{2014A146-C56D-459C-A542-24C296B67605}" srcOrd="5" destOrd="0" parTransId="{5A68E633-BD39-4176-9183-CAF386C368EB}" sibTransId="{B7BA0E6A-6715-41E2-9DFC-4DA792105BA8}"/>
    <dgm:cxn modelId="{22280B3B-9EF1-49EE-AFD7-7074158723EF}" srcId="{0BD0DF90-6266-40A3-AE60-74CEEF87E272}" destId="{D2E9A69C-AFEF-48DD-A85D-38786881D0A7}" srcOrd="0" destOrd="0" parTransId="{EAA911AA-EFEA-40B8-96FF-7DC5BEC27C8C}" sibTransId="{106DB3E0-F66A-4B1B-804E-26CF0B27FC01}"/>
    <dgm:cxn modelId="{76CD1049-B433-4127-A6B0-9391D7DC14DB}" type="presOf" srcId="{A7F4DBB7-6AB8-470D-A6B8-07367FA8D116}" destId="{71F1466B-6D71-43AF-A140-C382C14D3EBF}" srcOrd="0" destOrd="0" presId="urn:microsoft.com/office/officeart/2005/8/layout/pyramid2"/>
    <dgm:cxn modelId="{B53D0E51-EFB9-40E2-9F6C-357F52F206D2}" srcId="{0BD0DF90-6266-40A3-AE60-74CEEF87E272}" destId="{285964C0-57B2-4F00-9E58-2A1883F93E32}" srcOrd="3" destOrd="0" parTransId="{FB67AF44-74DB-4F2D-A3E6-E354725B3628}" sibTransId="{11DA227A-6A34-43CE-B943-FFC8EA8EF140}"/>
    <dgm:cxn modelId="{C7566C8C-5098-40B5-8527-803775922782}" type="presOf" srcId="{682D3B28-9FD0-4EAC-A046-FCC2FC9466BF}" destId="{463BB266-0497-4270-8407-DE39307E1A14}" srcOrd="0" destOrd="0" presId="urn:microsoft.com/office/officeart/2005/8/layout/pyramid2"/>
    <dgm:cxn modelId="{3F010895-2C06-439F-A7DB-2196A44CE1DC}" srcId="{0BD0DF90-6266-40A3-AE60-74CEEF87E272}" destId="{BFC044F6-03AC-4E6E-AC43-D5A6B15CD8C3}" srcOrd="2" destOrd="0" parTransId="{07FCE74F-5AFF-4360-9361-9C29D92AA98B}" sibTransId="{29CF7FA1-866E-42C5-AE20-3A825C5A59B4}"/>
    <dgm:cxn modelId="{5911DCA6-5B03-468D-BA48-41CD27E4C51D}" type="presOf" srcId="{D2E9A69C-AFEF-48DD-A85D-38786881D0A7}" destId="{BDEE6F26-E53A-44F1-9488-BB633542289D}" srcOrd="0" destOrd="0" presId="urn:microsoft.com/office/officeart/2005/8/layout/pyramid2"/>
    <dgm:cxn modelId="{A9CF5EB2-270B-402C-B9E8-0DD451F6F70D}" type="presOf" srcId="{BFC044F6-03AC-4E6E-AC43-D5A6B15CD8C3}" destId="{E577D015-820B-4A81-9B0E-148F7219B86F}" srcOrd="0" destOrd="0" presId="urn:microsoft.com/office/officeart/2005/8/layout/pyramid2"/>
    <dgm:cxn modelId="{A2AFFDC4-7F3F-4006-906B-DE92859815CC}" srcId="{0BD0DF90-6266-40A3-AE60-74CEEF87E272}" destId="{A7F4DBB7-6AB8-470D-A6B8-07367FA8D116}" srcOrd="1" destOrd="0" parTransId="{0C01A560-11EF-4192-A2BE-C0C2DF51D729}" sibTransId="{94103B6C-661B-4BE3-9551-958F5CDD72C2}"/>
    <dgm:cxn modelId="{30B800ED-84A4-4A98-9926-D050957B6230}" srcId="{0BD0DF90-6266-40A3-AE60-74CEEF87E272}" destId="{682D3B28-9FD0-4EAC-A046-FCC2FC9466BF}" srcOrd="4" destOrd="0" parTransId="{ABA1EBFB-BEBA-4128-AF09-F7A02BF395D3}" sibTransId="{051AA5CC-FA73-4016-8967-E4B7FFB8E172}"/>
    <dgm:cxn modelId="{3CFA1767-ACC2-4C2B-AC8C-2F9B8532700E}" type="presParOf" srcId="{8B90F3F2-114D-4C72-AE35-7D05FDEB8F75}" destId="{4FCB5FEC-BADB-40E1-B321-695F1864CC9B}" srcOrd="0" destOrd="0" presId="urn:microsoft.com/office/officeart/2005/8/layout/pyramid2"/>
    <dgm:cxn modelId="{3D26C13C-914F-4F41-B177-54AAFCAAED5F}" type="presParOf" srcId="{8B90F3F2-114D-4C72-AE35-7D05FDEB8F75}" destId="{0EFDDAE8-2272-472D-88AD-5559ED61792F}" srcOrd="1" destOrd="0" presId="urn:microsoft.com/office/officeart/2005/8/layout/pyramid2"/>
    <dgm:cxn modelId="{225FA79C-3709-41F4-A242-97A3130A3D08}" type="presParOf" srcId="{0EFDDAE8-2272-472D-88AD-5559ED61792F}" destId="{BDEE6F26-E53A-44F1-9488-BB633542289D}" srcOrd="0" destOrd="0" presId="urn:microsoft.com/office/officeart/2005/8/layout/pyramid2"/>
    <dgm:cxn modelId="{E723966C-DD1E-4BAF-A164-03577EAF234F}" type="presParOf" srcId="{0EFDDAE8-2272-472D-88AD-5559ED61792F}" destId="{831D2BE5-5476-496A-AA3E-57D776D014AD}" srcOrd="1" destOrd="0" presId="urn:microsoft.com/office/officeart/2005/8/layout/pyramid2"/>
    <dgm:cxn modelId="{1318EF52-A14A-4F4C-8C9B-2EE5A272FC5C}" type="presParOf" srcId="{0EFDDAE8-2272-472D-88AD-5559ED61792F}" destId="{71F1466B-6D71-43AF-A140-C382C14D3EBF}" srcOrd="2" destOrd="0" presId="urn:microsoft.com/office/officeart/2005/8/layout/pyramid2"/>
    <dgm:cxn modelId="{07E02F95-5AB7-459F-9AC0-6643F90A79BD}" type="presParOf" srcId="{0EFDDAE8-2272-472D-88AD-5559ED61792F}" destId="{2396263B-008C-46A0-A570-86FC3708F4C6}" srcOrd="3" destOrd="0" presId="urn:microsoft.com/office/officeart/2005/8/layout/pyramid2"/>
    <dgm:cxn modelId="{67D2665E-0A49-453A-B6C2-4AC2537AA34D}" type="presParOf" srcId="{0EFDDAE8-2272-472D-88AD-5559ED61792F}" destId="{E577D015-820B-4A81-9B0E-148F7219B86F}" srcOrd="4" destOrd="0" presId="urn:microsoft.com/office/officeart/2005/8/layout/pyramid2"/>
    <dgm:cxn modelId="{227512C5-C1FC-48F7-9738-1F9CAD88C772}" type="presParOf" srcId="{0EFDDAE8-2272-472D-88AD-5559ED61792F}" destId="{578C74ED-956F-45E7-857F-67AD2FB198ED}" srcOrd="5" destOrd="0" presId="urn:microsoft.com/office/officeart/2005/8/layout/pyramid2"/>
    <dgm:cxn modelId="{4AECBF42-A5C4-4E05-B700-27F58F027F3E}" type="presParOf" srcId="{0EFDDAE8-2272-472D-88AD-5559ED61792F}" destId="{0D22F8E0-89B1-4159-B4BD-8F90D9459463}" srcOrd="6" destOrd="0" presId="urn:microsoft.com/office/officeart/2005/8/layout/pyramid2"/>
    <dgm:cxn modelId="{AC13737D-1297-4161-B4CC-6EF7907A52E3}" type="presParOf" srcId="{0EFDDAE8-2272-472D-88AD-5559ED61792F}" destId="{D082E872-42F6-423C-A737-458E7263C103}" srcOrd="7" destOrd="0" presId="urn:microsoft.com/office/officeart/2005/8/layout/pyramid2"/>
    <dgm:cxn modelId="{0F43E512-515A-4A64-ACA4-B3E45413D62A}" type="presParOf" srcId="{0EFDDAE8-2272-472D-88AD-5559ED61792F}" destId="{463BB266-0497-4270-8407-DE39307E1A14}" srcOrd="8" destOrd="0" presId="urn:microsoft.com/office/officeart/2005/8/layout/pyramid2"/>
    <dgm:cxn modelId="{9118FDC8-9E54-41AE-B722-995AE2F37B06}" type="presParOf" srcId="{0EFDDAE8-2272-472D-88AD-5559ED61792F}" destId="{67B29A2E-597F-48F2-95E5-82BBE73CD30B}" srcOrd="9" destOrd="0" presId="urn:microsoft.com/office/officeart/2005/8/layout/pyramid2"/>
    <dgm:cxn modelId="{212F9715-8F50-4CCC-AB6F-874087511AF7}" type="presParOf" srcId="{0EFDDAE8-2272-472D-88AD-5559ED61792F}" destId="{509ADD33-A32F-4656-B64A-E75A4EA6644B}" srcOrd="10" destOrd="0" presId="urn:microsoft.com/office/officeart/2005/8/layout/pyramid2"/>
    <dgm:cxn modelId="{F7E180AD-F617-4FAA-AEF7-A7ACBB2DF815}" type="presParOf" srcId="{0EFDDAE8-2272-472D-88AD-5559ED61792F}" destId="{29B5EA1D-8682-4B91-BE9F-7A188ED93952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BF0C5-0C11-49F2-A557-8C4F0E0A998E}">
      <dsp:nvSpPr>
        <dsp:cNvPr id="0" name=""/>
        <dsp:cNvSpPr/>
      </dsp:nvSpPr>
      <dsp:spPr>
        <a:xfrm rot="10800000">
          <a:off x="1470776" y="2241"/>
          <a:ext cx="5075843" cy="76909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151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ROI</a:t>
          </a:r>
        </a:p>
      </dsp:txBody>
      <dsp:txXfrm rot="10800000">
        <a:off x="1663050" y="2241"/>
        <a:ext cx="4883569" cy="769098"/>
      </dsp:txXfrm>
    </dsp:sp>
    <dsp:sp modelId="{951D6518-434C-4EEE-B979-A6A3D1ABF5E5}">
      <dsp:nvSpPr>
        <dsp:cNvPr id="0" name=""/>
        <dsp:cNvSpPr/>
      </dsp:nvSpPr>
      <dsp:spPr>
        <a:xfrm>
          <a:off x="1086227" y="2241"/>
          <a:ext cx="769098" cy="769098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447CF9-2763-429E-BCDD-E2CCF4E65EAB}">
      <dsp:nvSpPr>
        <dsp:cNvPr id="0" name=""/>
        <dsp:cNvSpPr/>
      </dsp:nvSpPr>
      <dsp:spPr>
        <a:xfrm rot="10800000">
          <a:off x="1470776" y="1000921"/>
          <a:ext cx="5075843" cy="769098"/>
        </a:xfrm>
        <a:prstGeom prst="homePlat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151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Impact</a:t>
          </a:r>
        </a:p>
      </dsp:txBody>
      <dsp:txXfrm rot="10800000">
        <a:off x="1663050" y="1000921"/>
        <a:ext cx="4883569" cy="769098"/>
      </dsp:txXfrm>
    </dsp:sp>
    <dsp:sp modelId="{CF30A914-113A-4841-AD99-B11142D572B2}">
      <dsp:nvSpPr>
        <dsp:cNvPr id="0" name=""/>
        <dsp:cNvSpPr/>
      </dsp:nvSpPr>
      <dsp:spPr>
        <a:xfrm>
          <a:off x="1086227" y="1000921"/>
          <a:ext cx="769098" cy="769098"/>
        </a:xfrm>
        <a:prstGeom prst="ellipse">
          <a:avLst/>
        </a:prstGeom>
        <a:solidFill>
          <a:schemeClr val="accent5">
            <a:tint val="50000"/>
            <a:hueOff val="-2670591"/>
            <a:satOff val="11904"/>
            <a:lumOff val="1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6AD2B-A0CE-46D0-AA7D-4DACA5DCE14B}">
      <dsp:nvSpPr>
        <dsp:cNvPr id="0" name=""/>
        <dsp:cNvSpPr/>
      </dsp:nvSpPr>
      <dsp:spPr>
        <a:xfrm rot="10800000">
          <a:off x="1470776" y="1999602"/>
          <a:ext cx="5075843" cy="769098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151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Application</a:t>
          </a:r>
        </a:p>
      </dsp:txBody>
      <dsp:txXfrm rot="10800000">
        <a:off x="1663050" y="1999602"/>
        <a:ext cx="4883569" cy="769098"/>
      </dsp:txXfrm>
    </dsp:sp>
    <dsp:sp modelId="{D030CE71-E47B-4266-B20E-5C06AADDCFEF}">
      <dsp:nvSpPr>
        <dsp:cNvPr id="0" name=""/>
        <dsp:cNvSpPr/>
      </dsp:nvSpPr>
      <dsp:spPr>
        <a:xfrm>
          <a:off x="1086227" y="1999602"/>
          <a:ext cx="769098" cy="769098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636D8-E9C8-4538-8954-38762FE2233F}">
      <dsp:nvSpPr>
        <dsp:cNvPr id="0" name=""/>
        <dsp:cNvSpPr/>
      </dsp:nvSpPr>
      <dsp:spPr>
        <a:xfrm rot="10800000">
          <a:off x="1470776" y="2998283"/>
          <a:ext cx="5075843" cy="769098"/>
        </a:xfrm>
        <a:prstGeom prst="homePlat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151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Learning</a:t>
          </a:r>
        </a:p>
      </dsp:txBody>
      <dsp:txXfrm rot="10800000">
        <a:off x="1663050" y="2998283"/>
        <a:ext cx="4883569" cy="769098"/>
      </dsp:txXfrm>
    </dsp:sp>
    <dsp:sp modelId="{9C121E87-AF98-45FE-81EB-681E6C29D6ED}">
      <dsp:nvSpPr>
        <dsp:cNvPr id="0" name=""/>
        <dsp:cNvSpPr/>
      </dsp:nvSpPr>
      <dsp:spPr>
        <a:xfrm>
          <a:off x="1086227" y="2998283"/>
          <a:ext cx="769098" cy="769098"/>
        </a:xfrm>
        <a:prstGeom prst="ellipse">
          <a:avLst/>
        </a:prstGeom>
        <a:solidFill>
          <a:schemeClr val="accent5">
            <a:tint val="50000"/>
            <a:hueOff val="-8011774"/>
            <a:satOff val="35713"/>
            <a:lumOff val="31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51B2E-EEAD-4779-A47B-215A275DE2BF}">
      <dsp:nvSpPr>
        <dsp:cNvPr id="0" name=""/>
        <dsp:cNvSpPr/>
      </dsp:nvSpPr>
      <dsp:spPr>
        <a:xfrm rot="10800000">
          <a:off x="1470776" y="3996963"/>
          <a:ext cx="5075843" cy="769098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151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/>
            <a:t>Reaction</a:t>
          </a:r>
        </a:p>
      </dsp:txBody>
      <dsp:txXfrm rot="10800000">
        <a:off x="1663050" y="3996963"/>
        <a:ext cx="4883569" cy="769098"/>
      </dsp:txXfrm>
    </dsp:sp>
    <dsp:sp modelId="{C0410145-0B0D-4D4F-85DF-785FD92B4094}">
      <dsp:nvSpPr>
        <dsp:cNvPr id="0" name=""/>
        <dsp:cNvSpPr/>
      </dsp:nvSpPr>
      <dsp:spPr>
        <a:xfrm>
          <a:off x="1086227" y="3996963"/>
          <a:ext cx="769098" cy="769098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B5FEC-BADB-40E1-B321-695F1864CC9B}">
      <dsp:nvSpPr>
        <dsp:cNvPr id="0" name=""/>
        <dsp:cNvSpPr/>
      </dsp:nvSpPr>
      <dsp:spPr>
        <a:xfrm>
          <a:off x="838893" y="0"/>
          <a:ext cx="5616624" cy="5616624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E6F26-E53A-44F1-9488-BB633542289D}">
      <dsp:nvSpPr>
        <dsp:cNvPr id="0" name=""/>
        <dsp:cNvSpPr/>
      </dsp:nvSpPr>
      <dsp:spPr>
        <a:xfrm>
          <a:off x="3647205" y="564679"/>
          <a:ext cx="3650805" cy="6647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Objectives</a:t>
          </a:r>
        </a:p>
      </dsp:txBody>
      <dsp:txXfrm>
        <a:off x="3679657" y="597131"/>
        <a:ext cx="3585901" cy="599876"/>
      </dsp:txXfrm>
    </dsp:sp>
    <dsp:sp modelId="{71F1466B-6D71-43AF-A140-C382C14D3EBF}">
      <dsp:nvSpPr>
        <dsp:cNvPr id="0" name=""/>
        <dsp:cNvSpPr/>
      </dsp:nvSpPr>
      <dsp:spPr>
        <a:xfrm>
          <a:off x="3647205" y="1312556"/>
          <a:ext cx="3650805" cy="6647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Measures</a:t>
          </a:r>
        </a:p>
      </dsp:txBody>
      <dsp:txXfrm>
        <a:off x="3679657" y="1345008"/>
        <a:ext cx="3585901" cy="599876"/>
      </dsp:txXfrm>
    </dsp:sp>
    <dsp:sp modelId="{E577D015-820B-4A81-9B0E-148F7219B86F}">
      <dsp:nvSpPr>
        <dsp:cNvPr id="0" name=""/>
        <dsp:cNvSpPr/>
      </dsp:nvSpPr>
      <dsp:spPr>
        <a:xfrm>
          <a:off x="3647205" y="2060434"/>
          <a:ext cx="3650805" cy="6647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Methods</a:t>
          </a:r>
        </a:p>
      </dsp:txBody>
      <dsp:txXfrm>
        <a:off x="3679657" y="2092886"/>
        <a:ext cx="3585901" cy="599876"/>
      </dsp:txXfrm>
    </dsp:sp>
    <dsp:sp modelId="{0D22F8E0-89B1-4159-B4BD-8F90D9459463}">
      <dsp:nvSpPr>
        <dsp:cNvPr id="0" name=""/>
        <dsp:cNvSpPr/>
      </dsp:nvSpPr>
      <dsp:spPr>
        <a:xfrm>
          <a:off x="3647205" y="2808311"/>
          <a:ext cx="3650805" cy="6647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Sources</a:t>
          </a:r>
        </a:p>
      </dsp:txBody>
      <dsp:txXfrm>
        <a:off x="3679657" y="2840763"/>
        <a:ext cx="3585901" cy="599876"/>
      </dsp:txXfrm>
    </dsp:sp>
    <dsp:sp modelId="{463BB266-0497-4270-8407-DE39307E1A14}">
      <dsp:nvSpPr>
        <dsp:cNvPr id="0" name=""/>
        <dsp:cNvSpPr/>
      </dsp:nvSpPr>
      <dsp:spPr>
        <a:xfrm>
          <a:off x="3647205" y="3556189"/>
          <a:ext cx="3650805" cy="6647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Timing</a:t>
          </a:r>
        </a:p>
      </dsp:txBody>
      <dsp:txXfrm>
        <a:off x="3679657" y="3588641"/>
        <a:ext cx="3585901" cy="599876"/>
      </dsp:txXfrm>
    </dsp:sp>
    <dsp:sp modelId="{509ADD33-A32F-4656-B64A-E75A4EA6644B}">
      <dsp:nvSpPr>
        <dsp:cNvPr id="0" name=""/>
        <dsp:cNvSpPr/>
      </dsp:nvSpPr>
      <dsp:spPr>
        <a:xfrm>
          <a:off x="3647205" y="4304067"/>
          <a:ext cx="3650805" cy="6647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Responsibility</a:t>
          </a:r>
        </a:p>
      </dsp:txBody>
      <dsp:txXfrm>
        <a:off x="3679657" y="4336519"/>
        <a:ext cx="3585901" cy="599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93DD-6A17-465D-9FA3-95A86FDF89A3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43E9-EDD4-48FF-9804-3B4A7338B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93DD-6A17-465D-9FA3-95A86FDF89A3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43E9-EDD4-48FF-9804-3B4A7338B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9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93DD-6A17-465D-9FA3-95A86FDF89A3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43E9-EDD4-48FF-9804-3B4A7338B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8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93DD-6A17-465D-9FA3-95A86FDF89A3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43E9-EDD4-48FF-9804-3B4A7338B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9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93DD-6A17-465D-9FA3-95A86FDF89A3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43E9-EDD4-48FF-9804-3B4A7338B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2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93DD-6A17-465D-9FA3-95A86FDF89A3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43E9-EDD4-48FF-9804-3B4A7338B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0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93DD-6A17-465D-9FA3-95A86FDF89A3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43E9-EDD4-48FF-9804-3B4A7338B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4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93DD-6A17-465D-9FA3-95A86FDF89A3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43E9-EDD4-48FF-9804-3B4A7338B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8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93DD-6A17-465D-9FA3-95A86FDF89A3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43E9-EDD4-48FF-9804-3B4A7338B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5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93DD-6A17-465D-9FA3-95A86FDF89A3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43E9-EDD4-48FF-9804-3B4A7338B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2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93DD-6A17-465D-9FA3-95A86FDF89A3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43E9-EDD4-48FF-9804-3B4A7338B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0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693DD-6A17-465D-9FA3-95A86FDF89A3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043E9-EDD4-48FF-9804-3B4A7338B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9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917" y="4576401"/>
            <a:ext cx="3206327" cy="523220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Mahmoud Al-</a:t>
            </a:r>
            <a:r>
              <a:rPr lang="en-US" sz="28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Asar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862" y="5220408"/>
            <a:ext cx="2624437" cy="523220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Mahmoud Gad</a:t>
            </a:r>
          </a:p>
        </p:txBody>
      </p:sp>
      <p:sp>
        <p:nvSpPr>
          <p:cNvPr id="7" name="Rectangle 6"/>
          <p:cNvSpPr/>
          <p:nvPr/>
        </p:nvSpPr>
        <p:spPr>
          <a:xfrm>
            <a:off x="919298" y="5896028"/>
            <a:ext cx="2159566" cy="523220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Sayed</a:t>
            </a:r>
            <a:r>
              <a:rPr lang="en-US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8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Antar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8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ook Antiqua" pitchFamily="18" charset="0"/>
              </a:rPr>
              <a:t>The goal was to evaluate </a:t>
            </a:r>
            <a:r>
              <a:rPr lang="en-US" b="1" dirty="0">
                <a:solidFill>
                  <a:srgbClr val="002060"/>
                </a:solidFill>
              </a:rPr>
              <a:t>25 executives</a:t>
            </a:r>
            <a:r>
              <a:rPr lang="en-US" dirty="0"/>
              <a:t>, </a:t>
            </a:r>
            <a:r>
              <a:rPr lang="en-US" dirty="0">
                <a:latin typeface="Book Antiqua" pitchFamily="18" charset="0"/>
              </a:rPr>
              <a:t>randomly selected (if possible) from the</a:t>
            </a:r>
          </a:p>
          <a:p>
            <a:pPr marL="0" indent="0">
              <a:buNone/>
            </a:pPr>
            <a:r>
              <a:rPr lang="en-US" dirty="0">
                <a:latin typeface="Book Antiqua" pitchFamily="18" charset="0"/>
              </a:rPr>
              <a:t>    participants in CBI survey.</a:t>
            </a:r>
          </a:p>
        </p:txBody>
      </p:sp>
    </p:spTree>
    <p:extLst>
      <p:ext uri="{BB962C8B-B14F-4D97-AF65-F5344CB8AC3E}">
        <p14:creationId xmlns:p14="http://schemas.microsoft.com/office/powerpoint/2010/main" val="940827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5643" y="2636912"/>
            <a:ext cx="80329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What is Coaching?</a:t>
            </a:r>
            <a:endParaRPr lang="en-US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4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Coaching?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Profession for human resource development</a:t>
            </a:r>
          </a:p>
          <a:p>
            <a:r>
              <a:rPr lang="en-US" dirty="0"/>
              <a:t>Interactive collaborative dialogue between the coach and the </a:t>
            </a:r>
            <a:r>
              <a:rPr lang="en-US" dirty="0" err="1"/>
              <a:t>coachee</a:t>
            </a:r>
            <a:r>
              <a:rPr lang="en-US" dirty="0"/>
              <a:t> (The person receiving the coaching)</a:t>
            </a:r>
          </a:p>
          <a:p>
            <a:r>
              <a:rPr lang="en-US" dirty="0"/>
              <a:t>Through a series of sessions . direct or indirect</a:t>
            </a:r>
          </a:p>
        </p:txBody>
      </p:sp>
    </p:spTree>
    <p:extLst>
      <p:ext uri="{BB962C8B-B14F-4D97-AF65-F5344CB8AC3E}">
        <p14:creationId xmlns:p14="http://schemas.microsoft.com/office/powerpoint/2010/main" val="2273541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Coaching 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pPr lvl="0"/>
            <a:r>
              <a:rPr lang="en-US" dirty="0"/>
              <a:t>facilitate personal change</a:t>
            </a:r>
          </a:p>
          <a:p>
            <a:pPr lvl="0"/>
            <a:r>
              <a:rPr lang="en-US" dirty="0"/>
              <a:t>raise the level of performance and efficiency</a:t>
            </a:r>
          </a:p>
          <a:p>
            <a:pPr lvl="0"/>
            <a:r>
              <a:rPr lang="en-US" dirty="0"/>
              <a:t>Enhance planning skills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1148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Ultimate Goal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4400" b="1" dirty="0">
                <a:solidFill>
                  <a:srgbClr val="C00000"/>
                </a:solidFill>
              </a:rPr>
              <a:t>Success and Excellency in life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88594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Target beneficiaries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133600"/>
          </a:xfrm>
        </p:spPr>
        <p:txBody>
          <a:bodyPr/>
          <a:lstStyle/>
          <a:p>
            <a:r>
              <a:rPr lang="en-US" dirty="0"/>
              <a:t>Leaders, businessmen, executives</a:t>
            </a:r>
          </a:p>
          <a:p>
            <a:r>
              <a:rPr lang="en-US" dirty="0"/>
              <a:t>Private or public organizations</a:t>
            </a:r>
          </a:p>
          <a:p>
            <a:r>
              <a:rPr lang="en-US" dirty="0"/>
              <a:t>Professionals/ students/ entrepreneurs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810000"/>
            <a:ext cx="8229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Coaching Philosophy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/>
              <a:t>Stimulate internal solutions through the participation in the technical dialogue using models tools to achieve desired 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867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The coaching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Increase personal performance and professional level</a:t>
            </a:r>
          </a:p>
          <a:p>
            <a:pPr lvl="0"/>
            <a:r>
              <a:rPr lang="en-US" dirty="0"/>
              <a:t>Identify professional development goals and prepare the necessary plans</a:t>
            </a:r>
          </a:p>
          <a:p>
            <a:pPr lvl="0"/>
            <a:r>
              <a:rPr lang="en-US" dirty="0"/>
              <a:t>Take the crucial development decisions effectively and efficiently</a:t>
            </a:r>
          </a:p>
          <a:p>
            <a:pPr lvl="0"/>
            <a:r>
              <a:rPr lang="en-US" dirty="0"/>
              <a:t>Effective communication with self and others</a:t>
            </a:r>
          </a:p>
        </p:txBody>
      </p:sp>
    </p:spTree>
    <p:extLst>
      <p:ext uri="{BB962C8B-B14F-4D97-AF65-F5344CB8AC3E}">
        <p14:creationId xmlns:p14="http://schemas.microsoft.com/office/powerpoint/2010/main" val="520469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0207" y="2492896"/>
            <a:ext cx="56477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The Program</a:t>
            </a:r>
          </a:p>
        </p:txBody>
      </p:sp>
      <p:sp>
        <p:nvSpPr>
          <p:cNvPr id="5" name="Rectangle 4"/>
          <p:cNvSpPr/>
          <p:nvPr/>
        </p:nvSpPr>
        <p:spPr>
          <a:xfrm>
            <a:off x="841795" y="3933056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Book Antiqua" pitchFamily="18" charset="0"/>
              </a:rPr>
              <a:t>   The new coaching program from the beginning to the ultimate outcomes</a:t>
            </a:r>
          </a:p>
        </p:txBody>
      </p:sp>
    </p:spTree>
    <p:extLst>
      <p:ext uri="{BB962C8B-B14F-4D97-AF65-F5344CB8AC3E}">
        <p14:creationId xmlns:p14="http://schemas.microsoft.com/office/powerpoint/2010/main" val="1181833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32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ook Antiqua" pitchFamily="18" charset="0"/>
              </a:rPr>
              <a:t>These elements reflected a results‐based project appropriate called </a:t>
            </a:r>
          </a:p>
          <a:p>
            <a:pPr marL="0" indent="0">
              <a:buNone/>
            </a:pPr>
            <a:r>
              <a:rPr lang="en-US" sz="4000" dirty="0">
                <a:latin typeface="Book Antiqua" pitchFamily="18" charset="0"/>
              </a:rPr>
              <a:t>  “</a:t>
            </a:r>
            <a:r>
              <a:rPr lang="en-US" sz="4000" b="1" dirty="0">
                <a:solidFill>
                  <a:srgbClr val="002060"/>
                </a:solidFill>
                <a:latin typeface="Book Antiqua" pitchFamily="18" charset="0"/>
              </a:rPr>
              <a:t>coaching for business impact.”</a:t>
            </a:r>
          </a:p>
        </p:txBody>
      </p:sp>
    </p:spTree>
    <p:extLst>
      <p:ext uri="{BB962C8B-B14F-4D97-AF65-F5344CB8AC3E}">
        <p14:creationId xmlns:p14="http://schemas.microsoft.com/office/powerpoint/2010/main" val="1244716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6786" y="2492896"/>
            <a:ext cx="63145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The objectives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7731" y="3744324"/>
            <a:ext cx="57374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Objectives of business Impact coaching</a:t>
            </a:r>
          </a:p>
        </p:txBody>
      </p:sp>
    </p:spTree>
    <p:extLst>
      <p:ext uri="{BB962C8B-B14F-4D97-AF65-F5344CB8AC3E}">
        <p14:creationId xmlns:p14="http://schemas.microsoft.com/office/powerpoint/2010/main" val="200575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ook Antiqua" pitchFamily="18" charset="0"/>
              </a:rPr>
              <a:t>Nations Hotel Corporation</a:t>
            </a:r>
            <a:br>
              <a:rPr lang="en-US" dirty="0">
                <a:latin typeface="Book Antiqua" pitchFamily="18" charset="0"/>
              </a:rPr>
            </a:br>
            <a:r>
              <a:rPr lang="en-US" b="1" dirty="0">
                <a:latin typeface="Book Antiqua" pitchFamily="18" charset="0"/>
              </a:rPr>
              <a:t>NHC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Book Antiqua" pitchFamily="18" charset="0"/>
              </a:rPr>
              <a:t>15 Countries</a:t>
            </a:r>
          </a:p>
          <a:p>
            <a:r>
              <a:rPr lang="en-US" sz="3600" b="1" dirty="0">
                <a:solidFill>
                  <a:srgbClr val="002060"/>
                </a:solidFill>
                <a:latin typeface="Book Antiqua" pitchFamily="18" charset="0"/>
              </a:rPr>
              <a:t>300 Hotels</a:t>
            </a:r>
          </a:p>
          <a:p>
            <a:r>
              <a:rPr lang="en-US" sz="3600" b="1" dirty="0">
                <a:solidFill>
                  <a:srgbClr val="002060"/>
                </a:solidFill>
                <a:latin typeface="Book Antiqua" pitchFamily="18" charset="0"/>
              </a:rPr>
              <a:t> 98% brand awareness</a:t>
            </a:r>
          </a:p>
          <a:p>
            <a:r>
              <a:rPr lang="en-US" sz="3600" b="1" dirty="0">
                <a:solidFill>
                  <a:srgbClr val="C00000"/>
                </a:solidFill>
                <a:latin typeface="Book Antiqua" pitchFamily="18" charset="0"/>
              </a:rPr>
              <a:t>72% guest satisfaction</a:t>
            </a:r>
          </a:p>
        </p:txBody>
      </p:sp>
    </p:spTree>
    <p:extLst>
      <p:ext uri="{BB962C8B-B14F-4D97-AF65-F5344CB8AC3E}">
        <p14:creationId xmlns:p14="http://schemas.microsoft.com/office/powerpoint/2010/main" val="3621180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32279898"/>
              </p:ext>
            </p:extLst>
          </p:nvPr>
        </p:nvGraphicFramePr>
        <p:xfrm>
          <a:off x="467544" y="692696"/>
          <a:ext cx="763284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1551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848872" cy="395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460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27280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754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5" y="3284983"/>
            <a:ext cx="7272808" cy="330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63" y="810221"/>
            <a:ext cx="7272807" cy="269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286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77686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396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5400600" cy="15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899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282" y="2780928"/>
            <a:ext cx="85202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Planning for evaluation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84282" y="4077071"/>
            <a:ext cx="8520281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The plan captures the following techniques and strategies used to collect data for this project:</a:t>
            </a:r>
          </a:p>
        </p:txBody>
      </p:sp>
    </p:spTree>
    <p:extLst>
      <p:ext uri="{BB962C8B-B14F-4D97-AF65-F5344CB8AC3E}">
        <p14:creationId xmlns:p14="http://schemas.microsoft.com/office/powerpoint/2010/main" val="2496547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77093264"/>
              </p:ext>
            </p:extLst>
          </p:nvPr>
        </p:nvGraphicFramePr>
        <p:xfrm>
          <a:off x="395536" y="1052736"/>
          <a:ext cx="813690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43698" y="558924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188640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Data Collection Planning</a:t>
            </a:r>
          </a:p>
        </p:txBody>
      </p:sp>
    </p:spTree>
    <p:extLst>
      <p:ext uri="{BB962C8B-B14F-4D97-AF65-F5344CB8AC3E}">
        <p14:creationId xmlns:p14="http://schemas.microsoft.com/office/powerpoint/2010/main" val="1478326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40960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577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48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itchFamily="18" charset="0"/>
              </a:rPr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Book Antiqua" pitchFamily="18" charset="0"/>
              </a:rPr>
              <a:t>The learning and development team at the Nations Hotel Corporation was challenged to identify learning needs to help executives find ways to improve </a:t>
            </a:r>
          </a:p>
          <a:p>
            <a:pPr lvl="1"/>
            <a:r>
              <a:rPr lang="en-US" sz="3600" b="1" dirty="0">
                <a:solidFill>
                  <a:srgbClr val="FF0000"/>
                </a:solidFill>
                <a:latin typeface="Book Antiqua" pitchFamily="18" charset="0"/>
              </a:rPr>
              <a:t>Efficiency, </a:t>
            </a:r>
          </a:p>
          <a:p>
            <a:pPr lvl="1"/>
            <a:r>
              <a:rPr lang="en-US" sz="3600" b="1" dirty="0">
                <a:solidFill>
                  <a:srgbClr val="FF0000"/>
                </a:solidFill>
                <a:latin typeface="Book Antiqua" pitchFamily="18" charset="0"/>
              </a:rPr>
              <a:t>Customer satisfaction</a:t>
            </a:r>
          </a:p>
          <a:p>
            <a:pPr lvl="1"/>
            <a:r>
              <a:rPr lang="en-US" sz="3600" b="1" dirty="0">
                <a:solidFill>
                  <a:srgbClr val="FF0000"/>
                </a:solidFill>
                <a:latin typeface="Book Antiqua" pitchFamily="18" charset="0"/>
              </a:rPr>
              <a:t>Revenue growth</a:t>
            </a:r>
          </a:p>
          <a:p>
            <a:pPr lvl="1"/>
            <a:r>
              <a:rPr lang="en-US" sz="3600" b="1" dirty="0">
                <a:solidFill>
                  <a:srgbClr val="FF0000"/>
                </a:solidFill>
                <a:latin typeface="Book Antiqua" pitchFamily="18" charset="0"/>
              </a:rPr>
              <a:t>Employee retention</a:t>
            </a:r>
          </a:p>
        </p:txBody>
      </p:sp>
    </p:spTree>
    <p:extLst>
      <p:ext uri="{BB962C8B-B14F-4D97-AF65-F5344CB8AC3E}">
        <p14:creationId xmlns:p14="http://schemas.microsoft.com/office/powerpoint/2010/main" val="3243682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522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25252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353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0709" y="2780928"/>
            <a:ext cx="67874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Evaluation Results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0709" y="3992310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The careful data collection planning allowed the coaching program to be evaluated at all five levels.</a:t>
            </a:r>
          </a:p>
        </p:txBody>
      </p:sp>
    </p:spTree>
    <p:extLst>
      <p:ext uri="{BB962C8B-B14F-4D97-AF65-F5344CB8AC3E}">
        <p14:creationId xmlns:p14="http://schemas.microsoft.com/office/powerpoint/2010/main" val="3621102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11760" y="836712"/>
            <a:ext cx="3744416" cy="1152128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Reaction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latin typeface="Book Antiqua" pitchFamily="18" charset="0"/>
              </a:rPr>
              <a:t>Reaction to the coaching program </a:t>
            </a:r>
            <a:r>
              <a:rPr lang="en-US" sz="4000" b="1" dirty="0">
                <a:solidFill>
                  <a:srgbClr val="C00000"/>
                </a:solidFill>
                <a:latin typeface="Book Antiqua" pitchFamily="18" charset="0"/>
              </a:rPr>
              <a:t>exceeded expectations (4.0)</a:t>
            </a:r>
          </a:p>
          <a:p>
            <a:r>
              <a:rPr lang="en-US" sz="4000" b="1" dirty="0">
                <a:solidFill>
                  <a:srgbClr val="C00000"/>
                </a:solidFill>
                <a:latin typeface="Book Antiqua" pitchFamily="18" charset="0"/>
              </a:rPr>
              <a:t>Actual: (4.1)</a:t>
            </a:r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06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9694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086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11760" y="836712"/>
            <a:ext cx="3744416" cy="1152128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Learning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latin typeface="Book Antiqua" pitchFamily="18" charset="0"/>
              </a:rPr>
              <a:t>As with any process, </a:t>
            </a:r>
            <a:r>
              <a:rPr lang="en-US" b="1" dirty="0">
                <a:solidFill>
                  <a:srgbClr val="C00000"/>
                </a:solidFill>
                <a:latin typeface="Book Antiqua" pitchFamily="18" charset="0"/>
              </a:rPr>
              <a:t>the executives indicated enhancement of skills and knowledge in certain areas: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en-US" dirty="0">
                <a:latin typeface="Book Antiqua" pitchFamily="18" charset="0"/>
              </a:rPr>
              <a:t>• “I gained much insight into my problems with my team.”</a:t>
            </a:r>
          </a:p>
        </p:txBody>
      </p:sp>
    </p:spTree>
    <p:extLst>
      <p:ext uri="{BB962C8B-B14F-4D97-AF65-F5344CB8AC3E}">
        <p14:creationId xmlns:p14="http://schemas.microsoft.com/office/powerpoint/2010/main" val="2515866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0485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8492" y="205189"/>
            <a:ext cx="7272808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Table 2 shows seven items with inputs from both the executives and their coaches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3608" y="5301208"/>
            <a:ext cx="6927692" cy="6480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32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11760" y="836712"/>
            <a:ext cx="3744416" cy="1152128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latin typeface="Book Antiqua" pitchFamily="18" charset="0"/>
            </a:endParaRPr>
          </a:p>
          <a:p>
            <a:r>
              <a:rPr lang="en-US" dirty="0">
                <a:latin typeface="Book Antiqua" pitchFamily="18" charset="0"/>
              </a:rPr>
              <a:t>The most important measure of application was </a:t>
            </a:r>
            <a:r>
              <a:rPr lang="en-US" b="1" dirty="0">
                <a:solidFill>
                  <a:srgbClr val="C00000"/>
                </a:solidFill>
                <a:latin typeface="Book Antiqua" pitchFamily="18" charset="0"/>
              </a:rPr>
              <a:t>the completion of the action plan steps</a:t>
            </a:r>
          </a:p>
        </p:txBody>
      </p:sp>
    </p:spTree>
    <p:extLst>
      <p:ext uri="{BB962C8B-B14F-4D97-AF65-F5344CB8AC3E}">
        <p14:creationId xmlns:p14="http://schemas.microsoft.com/office/powerpoint/2010/main" val="1643561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11760" y="836712"/>
            <a:ext cx="3744416" cy="1152128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4848" y="1988840"/>
            <a:ext cx="82296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1520" y="2018362"/>
            <a:ext cx="83529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Book Antiqua" pitchFamily="18" charset="0"/>
              </a:rPr>
              <a:t>83%</a:t>
            </a:r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reported completion of all three plans. </a:t>
            </a:r>
          </a:p>
          <a:p>
            <a:r>
              <a:rPr lang="en-US" sz="6000" b="1" dirty="0">
                <a:solidFill>
                  <a:srgbClr val="C00000"/>
                </a:solidFill>
                <a:latin typeface="Book Antiqua" pitchFamily="18" charset="0"/>
              </a:rPr>
              <a:t>11% </a:t>
            </a:r>
            <a:r>
              <a:rPr lang="en-US" sz="2400" dirty="0">
                <a:latin typeface="Book Antiqua" pitchFamily="18" charset="0"/>
              </a:rPr>
              <a:t>completed one or two action plans.</a:t>
            </a:r>
          </a:p>
        </p:txBody>
      </p:sp>
    </p:spTree>
    <p:extLst>
      <p:ext uri="{BB962C8B-B14F-4D97-AF65-F5344CB8AC3E}">
        <p14:creationId xmlns:p14="http://schemas.microsoft.com/office/powerpoint/2010/main" val="42149662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9694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08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Book Antiqua" pitchFamily="18" charset="0"/>
              </a:rPr>
              <a:t>CBI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ook Antiqua" pitchFamily="18" charset="0"/>
              </a:rPr>
              <a:t> </a:t>
            </a:r>
            <a:r>
              <a:rPr lang="en-US" sz="3600" b="1" dirty="0">
                <a:latin typeface="Book Antiqua" pitchFamily="18" charset="0"/>
              </a:rPr>
              <a:t>Based on a survey : </a:t>
            </a:r>
          </a:p>
          <a:p>
            <a:pPr marL="0" indent="0">
              <a:buNone/>
            </a:pPr>
            <a:r>
              <a:rPr lang="en-US" sz="3600" dirty="0">
                <a:latin typeface="Book Antiqua" pitchFamily="18" charset="0"/>
              </a:rPr>
              <a:t>A key component of the program was the development of a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  <a:latin typeface="Book Antiqua" pitchFamily="18" charset="0"/>
              </a:rPr>
              <a:t>formal, structured coaching program</a:t>
            </a:r>
            <a:r>
              <a:rPr lang="en-US" sz="3600" dirty="0">
                <a:latin typeface="Book Antiqua" pitchFamily="18" charset="0"/>
              </a:rPr>
              <a:t>,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2246" y="4797152"/>
            <a:ext cx="5775364" cy="646331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Coaching for Business Impact</a:t>
            </a:r>
          </a:p>
        </p:txBody>
      </p:sp>
    </p:spTree>
    <p:extLst>
      <p:ext uri="{BB962C8B-B14F-4D97-AF65-F5344CB8AC3E}">
        <p14:creationId xmlns:p14="http://schemas.microsoft.com/office/powerpoint/2010/main" val="6083768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2290" y="2780928"/>
            <a:ext cx="76642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Barriers and enablers</a:t>
            </a:r>
          </a:p>
        </p:txBody>
      </p:sp>
    </p:spTree>
    <p:extLst>
      <p:ext uri="{BB962C8B-B14F-4D97-AF65-F5344CB8AC3E}">
        <p14:creationId xmlns:p14="http://schemas.microsoft.com/office/powerpoint/2010/main" val="2651290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9288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8659" y="692695"/>
            <a:ext cx="8174674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Barriers and enablers of the coaching process</a:t>
            </a:r>
          </a:p>
        </p:txBody>
      </p:sp>
    </p:spTree>
    <p:extLst>
      <p:ext uri="{BB962C8B-B14F-4D97-AF65-F5344CB8AC3E}">
        <p14:creationId xmlns:p14="http://schemas.microsoft.com/office/powerpoint/2010/main" val="3550851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9792" y="2852936"/>
            <a:ext cx="3744416" cy="1152128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Impact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30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2447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55776" y="1844824"/>
            <a:ext cx="3744416" cy="1152128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ROI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140" y="3394685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The costs were fully loaded and included both the direct and indirect costs of coaching.</a:t>
            </a:r>
          </a:p>
          <a:p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Estimates were used in some cases. Table 6 shows the costs of coaching for all 25 executives in</a:t>
            </a:r>
          </a:p>
          <a:p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the study.</a:t>
            </a:r>
          </a:p>
        </p:txBody>
      </p:sp>
    </p:spTree>
    <p:extLst>
      <p:ext uri="{BB962C8B-B14F-4D97-AF65-F5344CB8AC3E}">
        <p14:creationId xmlns:p14="http://schemas.microsoft.com/office/powerpoint/2010/main" val="20625148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6" y="764704"/>
            <a:ext cx="8064896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1250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514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49694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584" y="201414"/>
            <a:ext cx="1348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BCR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6296" y="245440"/>
            <a:ext cx="1239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ROI</a:t>
            </a:r>
          </a:p>
        </p:txBody>
      </p:sp>
    </p:spTree>
    <p:extLst>
      <p:ext uri="{BB962C8B-B14F-4D97-AF65-F5344CB8AC3E}">
        <p14:creationId xmlns:p14="http://schemas.microsoft.com/office/powerpoint/2010/main" val="14547391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1780" y="1628800"/>
            <a:ext cx="3744416" cy="1152128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Intangibles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3356992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ook Antiqua" pitchFamily="18" charset="0"/>
              </a:rPr>
              <a:t>Intangibles were collected on both the follow‐up questionnaire and the action plan</a:t>
            </a:r>
          </a:p>
        </p:txBody>
      </p:sp>
    </p:spTree>
    <p:extLst>
      <p:ext uri="{BB962C8B-B14F-4D97-AF65-F5344CB8AC3E}">
        <p14:creationId xmlns:p14="http://schemas.microsoft.com/office/powerpoint/2010/main" val="35990375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Intangibles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Book Antiqua" pitchFamily="18" charset="0"/>
              </a:rPr>
              <a:t>Increased commitment</a:t>
            </a:r>
          </a:p>
          <a:p>
            <a:r>
              <a:rPr lang="en-US" dirty="0">
                <a:latin typeface="Book Antiqua" pitchFamily="18" charset="0"/>
              </a:rPr>
              <a:t> Improved teamwork</a:t>
            </a:r>
          </a:p>
          <a:p>
            <a:r>
              <a:rPr lang="en-US" dirty="0">
                <a:latin typeface="Book Antiqua" pitchFamily="18" charset="0"/>
              </a:rPr>
              <a:t> Increased job satisfaction</a:t>
            </a:r>
          </a:p>
          <a:p>
            <a:r>
              <a:rPr lang="en-US" dirty="0">
                <a:latin typeface="Book Antiqua" pitchFamily="18" charset="0"/>
              </a:rPr>
              <a:t> Improved customer service</a:t>
            </a:r>
          </a:p>
          <a:p>
            <a:r>
              <a:rPr lang="en-US" dirty="0">
                <a:latin typeface="Book Antiqua" pitchFamily="18" charset="0"/>
              </a:rPr>
              <a:t> Improved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241450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latin typeface="Book Antiqua" pitchFamily="18" charset="0"/>
              </a:rPr>
              <a:t> </a:t>
            </a:r>
            <a:r>
              <a:rPr lang="en-US" sz="3600" b="1" dirty="0">
                <a:latin typeface="Book Antiqua" pitchFamily="18" charset="0"/>
              </a:rPr>
              <a:t>Survey Results: </a:t>
            </a:r>
          </a:p>
          <a:p>
            <a:r>
              <a:rPr lang="en-US" sz="3600" dirty="0">
                <a:solidFill>
                  <a:srgbClr val="002060"/>
                </a:solidFill>
                <a:latin typeface="Book Antiqua" pitchFamily="18" charset="0"/>
              </a:rPr>
              <a:t>Most of executives are in a need for a qualified course.</a:t>
            </a:r>
          </a:p>
          <a:p>
            <a:r>
              <a:rPr lang="en-US" sz="3600" dirty="0">
                <a:solidFill>
                  <a:srgbClr val="002060"/>
                </a:solidFill>
                <a:latin typeface="Book Antiqua" pitchFamily="18" charset="0"/>
              </a:rPr>
              <a:t>Executives believe that professional coach will help and have positive impact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739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1600" y="2115700"/>
            <a:ext cx="7200800" cy="1152128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Book Antiqua" pitchFamily="18" charset="0"/>
              </a:rPr>
              <a:t>Communication Strategy</a:t>
            </a:r>
          </a:p>
        </p:txBody>
      </p:sp>
    </p:spTree>
    <p:extLst>
      <p:ext uri="{BB962C8B-B14F-4D97-AF65-F5344CB8AC3E}">
        <p14:creationId xmlns:p14="http://schemas.microsoft.com/office/powerpoint/2010/main" val="2828376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ook Antiqua" pitchFamily="18" charset="0"/>
              </a:rPr>
              <a:t>To communicate appropriately with the target audiences outlined in the ROI analysis plan,</a:t>
            </a:r>
          </a:p>
          <a:p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three specific documents were produced</a:t>
            </a:r>
            <a:r>
              <a:rPr lang="en-US" sz="2800" dirty="0">
                <a:latin typeface="Book Antiqua" pitchFamily="18" charset="0"/>
              </a:rPr>
              <a:t>. </a:t>
            </a:r>
          </a:p>
          <a:p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7521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/>
          <a:p>
            <a:endParaRPr lang="en-US" sz="2800" dirty="0">
              <a:latin typeface="Book Antiqua" pitchFamily="18" charset="0"/>
            </a:endParaRPr>
          </a:p>
          <a:p>
            <a:r>
              <a:rPr lang="en-US" sz="2800" dirty="0">
                <a:latin typeface="Book Antiqua" pitchFamily="18" charset="0"/>
              </a:rPr>
              <a:t>The first report was a detailed impact study showing the </a:t>
            </a:r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approach</a:t>
            </a:r>
            <a:r>
              <a:rPr lang="en-US" sz="2800" dirty="0">
                <a:latin typeface="Book Antiqua" pitchFamily="18" charset="0"/>
              </a:rPr>
              <a:t>, </a:t>
            </a:r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assumptions</a:t>
            </a:r>
            <a:r>
              <a:rPr lang="en-US" sz="2800" dirty="0">
                <a:latin typeface="Book Antiqua" pitchFamily="18" charset="0"/>
              </a:rPr>
              <a:t>, </a:t>
            </a:r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methodology</a:t>
            </a:r>
            <a:r>
              <a:rPr lang="en-US" sz="2800" dirty="0">
                <a:latin typeface="Book Antiqua" pitchFamily="18" charset="0"/>
              </a:rPr>
              <a:t>, and </a:t>
            </a:r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results</a:t>
            </a:r>
            <a:r>
              <a:rPr lang="en-US" sz="2800" dirty="0">
                <a:latin typeface="Book Antiqua" pitchFamily="18" charset="0"/>
              </a:rPr>
              <a:t> using all the data categories. In addition, </a:t>
            </a:r>
            <a:r>
              <a:rPr lang="en-US" sz="2800" b="1" dirty="0">
                <a:solidFill>
                  <a:srgbClr val="C00000"/>
                </a:solidFill>
                <a:latin typeface="Book Antiqua" pitchFamily="18" charset="0"/>
              </a:rPr>
              <a:t>barriers and enablers </a:t>
            </a:r>
            <a:r>
              <a:rPr lang="en-US" sz="2800" dirty="0">
                <a:latin typeface="Book Antiqua" pitchFamily="18" charset="0"/>
              </a:rPr>
              <a:t>were included, along with conclusions and recommendations</a:t>
            </a:r>
            <a:r>
              <a:rPr lang="en-US" sz="2800" dirty="0"/>
              <a:t>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672"/>
            <a:ext cx="2027393" cy="228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5158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ook Antiqua" pitchFamily="18" charset="0"/>
              </a:rPr>
              <a:t>The second report was </a:t>
            </a:r>
            <a:r>
              <a:rPr lang="en-US" b="1" dirty="0">
                <a:solidFill>
                  <a:srgbClr val="C00000"/>
                </a:solidFill>
                <a:latin typeface="Book Antiqua" pitchFamily="18" charset="0"/>
              </a:rPr>
              <a:t>an eight‐page executive summary of the key points</a:t>
            </a:r>
            <a:r>
              <a:rPr lang="en-US" dirty="0">
                <a:latin typeface="Book Antiqua" pitchFamily="18" charset="0"/>
              </a:rPr>
              <a:t>, including a one‐page overview of the methodology.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032"/>
            <a:ext cx="2313806" cy="238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2139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ook Antiqua" pitchFamily="18" charset="0"/>
              </a:rPr>
              <a:t>The third report </a:t>
            </a:r>
            <a:r>
              <a:rPr lang="en-US" b="1" dirty="0">
                <a:solidFill>
                  <a:srgbClr val="C00000"/>
                </a:solidFill>
                <a:latin typeface="Book Antiqua" pitchFamily="18" charset="0"/>
              </a:rPr>
              <a:t>was a brief, five‐page summary of the process and results</a:t>
            </a:r>
            <a:r>
              <a:rPr lang="en-US" dirty="0">
                <a:latin typeface="Book Antiqua" pitchFamily="18" charset="0"/>
              </a:rPr>
              <a:t>.</a:t>
            </a:r>
          </a:p>
          <a:p>
            <a:r>
              <a:rPr lang="en-US" dirty="0">
                <a:latin typeface="Book Antiqua" pitchFamily="18" charset="0"/>
              </a:rPr>
              <a:t>These documents were presented to the different groups according to the plan in Figure 8.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38" y="4005064"/>
            <a:ext cx="2471878" cy="251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7905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64096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8587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1052736"/>
            <a:ext cx="860107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9034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2" y="30675"/>
            <a:ext cx="903649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4941168"/>
            <a:ext cx="3206327" cy="523220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Mahmoud Al-</a:t>
            </a:r>
            <a:r>
              <a:rPr lang="en-US" sz="28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Asar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5628" y="5530930"/>
            <a:ext cx="2624437" cy="523220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Mahmoud Gad</a:t>
            </a:r>
          </a:p>
        </p:txBody>
      </p:sp>
      <p:sp>
        <p:nvSpPr>
          <p:cNvPr id="5" name="Rectangle 4"/>
          <p:cNvSpPr/>
          <p:nvPr/>
        </p:nvSpPr>
        <p:spPr>
          <a:xfrm>
            <a:off x="4355976" y="6054150"/>
            <a:ext cx="2159566" cy="523220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Sayed</a:t>
            </a:r>
            <a:r>
              <a:rPr lang="en-US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8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Antar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8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itchFamily="18" charset="0"/>
              </a:rPr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Book Antiqua" pitchFamily="18" charset="0"/>
              </a:rPr>
              <a:t>The corporate executives were interested in seeing </a:t>
            </a:r>
          </a:p>
          <a:p>
            <a:pPr marL="0" indent="0">
              <a:buNone/>
            </a:pPr>
            <a:endParaRPr lang="en-US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Book Antiqua" pitchFamily="18" charset="0"/>
              </a:rPr>
              <a:t>    The actual ROI for the coaching project. </a:t>
            </a:r>
          </a:p>
        </p:txBody>
      </p:sp>
    </p:spTree>
    <p:extLst>
      <p:ext uri="{BB962C8B-B14F-4D97-AF65-F5344CB8AC3E}">
        <p14:creationId xmlns:p14="http://schemas.microsoft.com/office/powerpoint/2010/main" val="330099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Book Antiqua" pitchFamily="18" charset="0"/>
            </a:endParaRPr>
          </a:p>
          <a:p>
            <a:r>
              <a:rPr lang="en-US" dirty="0">
                <a:latin typeface="Book Antiqua" pitchFamily="18" charset="0"/>
              </a:rPr>
              <a:t>This case study provides critical insights into how coaching creates value in an organization including ROI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8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Business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NHC top executives constantly seek ways to improve</a:t>
            </a:r>
          </a:p>
          <a:p>
            <a:pPr lvl="1"/>
            <a:r>
              <a:rPr lang="en-US" dirty="0"/>
              <a:t> </a:t>
            </a:r>
            <a:r>
              <a:rPr lang="en-US" sz="3200" b="1" dirty="0">
                <a:solidFill>
                  <a:srgbClr val="002060"/>
                </a:solidFill>
              </a:rPr>
              <a:t>Operational efficiency </a:t>
            </a:r>
          </a:p>
          <a:p>
            <a:pPr lvl="1"/>
            <a:r>
              <a:rPr lang="en-US" sz="3200" b="1" dirty="0">
                <a:solidFill>
                  <a:srgbClr val="002060"/>
                </a:solidFill>
              </a:rPr>
              <a:t>Customer satisfaction </a:t>
            </a:r>
          </a:p>
          <a:p>
            <a:pPr lvl="1"/>
            <a:r>
              <a:rPr lang="en-US" sz="3200" b="1" dirty="0">
                <a:solidFill>
                  <a:srgbClr val="002060"/>
                </a:solidFill>
              </a:rPr>
              <a:t>Revenue growth</a:t>
            </a:r>
          </a:p>
          <a:p>
            <a:pPr lvl="1"/>
            <a:r>
              <a:rPr lang="en-US" sz="3200" b="1" dirty="0">
                <a:solidFill>
                  <a:srgbClr val="002060"/>
                </a:solidFill>
              </a:rPr>
              <a:t>Retention of high‐performing employees</a:t>
            </a:r>
          </a:p>
        </p:txBody>
      </p:sp>
    </p:spTree>
    <p:extLst>
      <p:ext uri="{BB962C8B-B14F-4D97-AF65-F5344CB8AC3E}">
        <p14:creationId xmlns:p14="http://schemas.microsoft.com/office/powerpoint/2010/main" val="32956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Nations Hotel Learning Organization (NHLO), conducted a brief survey of executives </a:t>
            </a:r>
            <a:r>
              <a:rPr lang="en-US" b="1" dirty="0">
                <a:solidFill>
                  <a:srgbClr val="002060"/>
                </a:solidFill>
                <a:latin typeface="Book Antiqua" pitchFamily="18" charset="0"/>
              </a:rPr>
              <a:t>to identify learning needs to help them meet some of their particular goals</a:t>
            </a:r>
            <a:r>
              <a:rPr lang="en-US" sz="2800" dirty="0"/>
              <a:t>. </a:t>
            </a:r>
          </a:p>
          <a:p>
            <a:endParaRPr lang="en-US" sz="2800" dirty="0"/>
          </a:p>
          <a:p>
            <a:r>
              <a:rPr lang="en-US" sz="2400" dirty="0"/>
              <a:t>NHLO was interested in developing </a:t>
            </a:r>
            <a:r>
              <a:rPr lang="en-US" b="1" dirty="0">
                <a:solidFill>
                  <a:srgbClr val="002060"/>
                </a:solidFill>
                <a:latin typeface="Book Antiqua" pitchFamily="18" charset="0"/>
              </a:rPr>
              <a:t>customized learning processes </a:t>
            </a:r>
            <a:r>
              <a:rPr lang="en-US" sz="2400" dirty="0"/>
              <a:t>including the possibility of individual coaching sessions.</a:t>
            </a:r>
          </a:p>
        </p:txBody>
      </p:sp>
    </p:spTree>
    <p:extLst>
      <p:ext uri="{BB962C8B-B14F-4D97-AF65-F5344CB8AC3E}">
        <p14:creationId xmlns:p14="http://schemas.microsoft.com/office/powerpoint/2010/main" val="4109376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756</Words>
  <Application>Microsoft Office PowerPoint</Application>
  <PresentationFormat>On-screen Show (4:3)</PresentationFormat>
  <Paragraphs>129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Book Antiqua</vt:lpstr>
      <vt:lpstr>Calibri</vt:lpstr>
      <vt:lpstr>Office Theme</vt:lpstr>
      <vt:lpstr>PowerPoint Presentation</vt:lpstr>
      <vt:lpstr>Nations Hotel Corporation NHC</vt:lpstr>
      <vt:lpstr>Introductions</vt:lpstr>
      <vt:lpstr>CBI</vt:lpstr>
      <vt:lpstr>PowerPoint Presentation</vt:lpstr>
      <vt:lpstr>Introductions</vt:lpstr>
      <vt:lpstr>PowerPoint Presentation</vt:lpstr>
      <vt:lpstr>Business objectives</vt:lpstr>
      <vt:lpstr>PowerPoint Presentation</vt:lpstr>
      <vt:lpstr>PowerPoint Presentation</vt:lpstr>
      <vt:lpstr>PowerPoint Presentation</vt:lpstr>
      <vt:lpstr>What is Coaching?</vt:lpstr>
      <vt:lpstr>Coaching session Objectives</vt:lpstr>
      <vt:lpstr>Target beneficiaries</vt:lpstr>
      <vt:lpstr>The coaching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Intangibles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Patti</cp:lastModifiedBy>
  <cp:revision>84</cp:revision>
  <dcterms:created xsi:type="dcterms:W3CDTF">2015-09-08T02:19:21Z</dcterms:created>
  <dcterms:modified xsi:type="dcterms:W3CDTF">2017-06-13T18:59:05Z</dcterms:modified>
</cp:coreProperties>
</file>