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4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22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6" r:id="rId2"/>
    <p:sldId id="300" r:id="rId3"/>
    <p:sldId id="343" r:id="rId4"/>
    <p:sldId id="263" r:id="rId5"/>
    <p:sldId id="346" r:id="rId6"/>
    <p:sldId id="323" r:id="rId7"/>
    <p:sldId id="309" r:id="rId8"/>
    <p:sldId id="280" r:id="rId9"/>
    <p:sldId id="281" r:id="rId10"/>
    <p:sldId id="270" r:id="rId11"/>
    <p:sldId id="271" r:id="rId12"/>
    <p:sldId id="268" r:id="rId13"/>
    <p:sldId id="259" r:id="rId14"/>
    <p:sldId id="353" r:id="rId15"/>
    <p:sldId id="269" r:id="rId16"/>
    <p:sldId id="456" r:id="rId17"/>
    <p:sldId id="311" r:id="rId18"/>
    <p:sldId id="297" r:id="rId19"/>
    <p:sldId id="285" r:id="rId20"/>
    <p:sldId id="347" r:id="rId21"/>
    <p:sldId id="345" r:id="rId22"/>
    <p:sldId id="457" r:id="rId23"/>
    <p:sldId id="327" r:id="rId24"/>
    <p:sldId id="340" r:id="rId25"/>
  </p:sldIdLst>
  <p:sldSz cx="12192000" cy="6858000"/>
  <p:notesSz cx="6950075" cy="9236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37" autoAdjust="0"/>
    <p:restoredTop sz="94660"/>
  </p:normalViewPr>
  <p:slideViewPr>
    <p:cSldViewPr snapToGrid="0">
      <p:cViewPr varScale="1">
        <p:scale>
          <a:sx n="86" d="100"/>
          <a:sy n="86" d="100"/>
        </p:scale>
        <p:origin x="576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ustomXml" Target="../customXml/item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A0F820E-6E89-44A9-B66F-726396D1B9F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48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BB1EF39-D489-4E39-9FA0-C5536A6479F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37000" y="0"/>
            <a:ext cx="301148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387AD6-9427-4311-A5C0-60CD18E008F1}" type="datetimeFigureOut">
              <a:rPr lang="en-US" smtClean="0"/>
              <a:t>3/7/2019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91FB20-9760-417C-8B6C-FAA8F64F3B1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772525"/>
            <a:ext cx="301148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DE44C11-457A-461A-B489-B917B1FFA4B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37000" y="8772525"/>
            <a:ext cx="301148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5F388F-1D33-414B-86F5-87326871D8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24084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8" y="0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/>
            </a:lvl1pPr>
          </a:lstStyle>
          <a:p>
            <a:fld id="{E0DA0E4C-DE1E-4DE5-83A2-7C16A85B1AF6}" type="datetimeFigureOut">
              <a:rPr lang="en-US" smtClean="0"/>
              <a:t>3/7/2019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03263" y="1154113"/>
            <a:ext cx="5543550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92" tIns="46246" rIns="92492" bIns="46246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444861"/>
            <a:ext cx="5560060" cy="3636705"/>
          </a:xfrm>
          <a:prstGeom prst="rect">
            <a:avLst/>
          </a:prstGeom>
        </p:spPr>
        <p:txBody>
          <a:bodyPr vert="horz" lIns="92492" tIns="46246" rIns="92492" bIns="46246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8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/>
            </a:lvl1pPr>
          </a:lstStyle>
          <a:p>
            <a:fld id="{66AB0A07-921C-49BE-85D6-C7E08C45E68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60840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AB0A07-921C-49BE-85D6-C7E08C45E68E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9823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AB0A07-921C-49BE-85D6-C7E08C45E68E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41406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Catherine A. Oleksiw, Ph.D., PCC Measured Transitions LLC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60C93E3-F766-4167-B94A-482DDE2CDAA3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000560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AB0A07-921C-49BE-85D6-C7E08C45E68E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927585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Catherine A. Oleksiw, Ph.D., PCC Measured Transitions LLC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60C93E3-F766-4167-B94A-482DDE2CDAA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4409916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Catherine A. Oleksiw, Ph.D., PCC Measured Transitions LLC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60C93E3-F766-4167-B94A-482DDE2CDAA3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630954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12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Team up in 2’s or 3’s. Take turns being the coach or the client (i.e., the decision-maker on the coaching program).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1200" dirty="0"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12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In a conversation with a client, how would you align business needs with projected coaching impact? Think about </a:t>
            </a:r>
            <a:r>
              <a:rPr lang="en-US" sz="1200" dirty="0">
                <a:solidFill>
                  <a:srgbClr val="FF0000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Business Problem</a:t>
            </a:r>
            <a:r>
              <a:rPr lang="en-US" sz="12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, </a:t>
            </a:r>
            <a:r>
              <a:rPr lang="en-US" sz="1200" dirty="0">
                <a:solidFill>
                  <a:srgbClr val="FF0000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Reason for Problem</a:t>
            </a:r>
            <a:r>
              <a:rPr lang="en-US" sz="12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, and </a:t>
            </a:r>
            <a:r>
              <a:rPr lang="en-US" sz="1200" dirty="0">
                <a:solidFill>
                  <a:srgbClr val="FF0000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Solution</a:t>
            </a:r>
            <a:r>
              <a:rPr lang="en-US" sz="12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1200" dirty="0"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12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If personal/life coach, how would you discuss alignment of client’s personal or life goals with projected coaching impact?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Catherine A. Oleksiw, Ph.D., PCC Measured Transitions LLC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60C93E3-F766-4167-B94A-482DDE2CDAA3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152281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AB0A07-921C-49BE-85D6-C7E08C45E68E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934228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Catherine A. Oleksiw, Ph.D., PCC Measured Transitions LLC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60C93E3-F766-4167-B94A-482DDE2CDAA3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214019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43292">
              <a:defRPr sz="15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1pPr>
            <a:lvl2pPr marL="727282" indent="-279723" defTabSz="943292">
              <a:defRPr sz="15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2pPr>
            <a:lvl3pPr marL="1118894" indent="-223779" defTabSz="943292">
              <a:defRPr sz="15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3pPr>
            <a:lvl4pPr marL="1566452" indent="-223779" defTabSz="943292">
              <a:defRPr sz="15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4pPr>
            <a:lvl5pPr marL="2014010" indent="-223779" defTabSz="943292">
              <a:defRPr sz="15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5pPr>
            <a:lvl6pPr marL="2461567" indent="-223779" algn="ctr" defTabSz="943292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6pPr>
            <a:lvl7pPr marL="2909127" indent="-223779" algn="ctr" defTabSz="943292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7pPr>
            <a:lvl8pPr marL="3356683" indent="-223779" algn="ctr" defTabSz="943292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8pPr>
            <a:lvl9pPr marL="3804242" indent="-223779" algn="ctr" defTabSz="943292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9pPr>
          </a:lstStyle>
          <a:p>
            <a:pPr>
              <a:defRPr/>
            </a:pPr>
            <a:fld id="{9FC4936B-A809-1F40-B4C6-5404A359B4F2}" type="slidenum">
              <a:rPr lang="en-CA" sz="1200">
                <a:latin typeface="Times" charset="0"/>
              </a:rPr>
              <a:pPr>
                <a:defRPr/>
              </a:pPr>
              <a:t>19</a:t>
            </a:fld>
            <a:endParaRPr lang="en-CA" sz="1200" dirty="0">
              <a:latin typeface="Times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25450" y="704850"/>
            <a:ext cx="6286500" cy="3535363"/>
          </a:xfrm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lIns="95217" tIns="47608" rIns="95217" bIns="47608"/>
          <a:lstStyle/>
          <a:p>
            <a:pPr marL="167834" indent="-167834">
              <a:defRPr/>
            </a:pPr>
            <a:endParaRPr lang="en-CA" dirty="0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6513508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AB0A07-921C-49BE-85D6-C7E08C45E68E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93569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AB0A07-921C-49BE-85D6-C7E08C45E68E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845034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Catherine A. Oleksiw, Ph.D., PCC Measured Transitions LLC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60C93E3-F766-4167-B94A-482DDE2CDAA3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550605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Catherine A. Oleksiw, Ph.D. Measured Transitions LLC</a:t>
            </a:r>
          </a:p>
        </p:txBody>
      </p:sp>
    </p:spTree>
    <p:extLst>
      <p:ext uri="{BB962C8B-B14F-4D97-AF65-F5344CB8AC3E}">
        <p14:creationId xmlns:p14="http://schemas.microsoft.com/office/powerpoint/2010/main" val="424474527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AB0A07-921C-49BE-85D6-C7E08C45E68E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16586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AB0A07-921C-49BE-85D6-C7E08C45E68E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1270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i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Catherine A. Oleksiw, Ph.D., PCC Measured Transitions LLC</a:t>
            </a:r>
          </a:p>
        </p:txBody>
      </p:sp>
    </p:spTree>
    <p:extLst>
      <p:ext uri="{BB962C8B-B14F-4D97-AF65-F5344CB8AC3E}">
        <p14:creationId xmlns:p14="http://schemas.microsoft.com/office/powerpoint/2010/main" val="36242383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AB0A07-921C-49BE-85D6-C7E08C45E68E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94062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AB0A07-921C-49BE-85D6-C7E08C45E68E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6224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Catherine A. Oleksiw, Ph.D., PCC Measured Transitions LLC</a:t>
            </a:r>
          </a:p>
        </p:txBody>
      </p:sp>
    </p:spTree>
    <p:extLst>
      <p:ext uri="{BB962C8B-B14F-4D97-AF65-F5344CB8AC3E}">
        <p14:creationId xmlns:p14="http://schemas.microsoft.com/office/powerpoint/2010/main" val="22193758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Catherine A. Oleksiw, Ph.D. Measured Transitions LLC</a:t>
            </a:r>
          </a:p>
        </p:txBody>
      </p:sp>
    </p:spTree>
    <p:extLst>
      <p:ext uri="{BB962C8B-B14F-4D97-AF65-F5344CB8AC3E}">
        <p14:creationId xmlns:p14="http://schemas.microsoft.com/office/powerpoint/2010/main" val="37424677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Catherine A. Oleksiw, Ph.D., PCC Measured Transitions LLC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60C93E3-F766-4167-B94A-482DDE2CDAA3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53757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3/7/2019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64474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0299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3/7/2019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  <p:sldLayoutId id="2147483703" r:id="rId17"/>
    <p:sldLayoutId id="2147483704" r:id="rId18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79BC70-03F9-42C6-B9BF-CDEBE8A9C5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1285875"/>
            <a:ext cx="7766936" cy="2764961"/>
          </a:xfrm>
        </p:spPr>
        <p:txBody>
          <a:bodyPr/>
          <a:lstStyle/>
          <a:p>
            <a:r>
              <a:rPr lang="en-US" sz="36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The Value of </a:t>
            </a:r>
            <a:br>
              <a:rPr lang="en-US" sz="36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</a:br>
            <a:r>
              <a:rPr lang="en-US" sz="36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ROI for Coaching</a:t>
            </a:r>
            <a:br>
              <a:rPr lang="en-US" sz="36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</a:br>
            <a:r>
              <a:rPr lang="en-US" sz="36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Catherine A. Oleksiw, Ph.D., PCC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644979E-3CD4-43A1-A14C-F39F1BE203A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0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ROI Institute Partners’ Workshop</a:t>
            </a:r>
          </a:p>
          <a:p>
            <a:r>
              <a:rPr lang="en-US" sz="20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March 6, 2019</a:t>
            </a:r>
          </a:p>
        </p:txBody>
      </p:sp>
    </p:spTree>
    <p:extLst>
      <p:ext uri="{BB962C8B-B14F-4D97-AF65-F5344CB8AC3E}">
        <p14:creationId xmlns:p14="http://schemas.microsoft.com/office/powerpoint/2010/main" val="15974289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Questions @ Value of Coaching?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96802" y="1596501"/>
            <a:ext cx="8077200" cy="4114800"/>
          </a:xfrm>
        </p:spPr>
        <p:txBody>
          <a:bodyPr>
            <a:noAutofit/>
          </a:bodyPr>
          <a:lstStyle/>
          <a:p>
            <a:r>
              <a:rPr lang="en-US" sz="28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When coaching works, what is the value added to the participant?  To others s/he manages?  To the bottom line?</a:t>
            </a:r>
          </a:p>
          <a:p>
            <a:r>
              <a:rPr lang="en-US" sz="28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When it does work, why? What factors help or hinder the end results?</a:t>
            </a:r>
          </a:p>
          <a:p>
            <a:r>
              <a:rPr lang="en-US" sz="28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What value is lost when coaching does </a:t>
            </a:r>
            <a:r>
              <a:rPr lang="en-US" sz="2800" u="sng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not</a:t>
            </a:r>
            <a:r>
              <a:rPr lang="en-US" sz="28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 work?</a:t>
            </a:r>
          </a:p>
          <a:p>
            <a:r>
              <a:rPr lang="en-US" sz="28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What is the case for making it work better?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47E60-6770-4F3A-9D0B-3163A093BB9C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73794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C8B1FBE-A730-4776-A7BE-B8E037E7D8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1522520"/>
            <a:ext cx="7766936" cy="2528316"/>
          </a:xfrm>
        </p:spPr>
        <p:txBody>
          <a:bodyPr/>
          <a:lstStyle/>
          <a:p>
            <a:r>
              <a:rPr lang="en-US" b="1" dirty="0">
                <a:solidFill>
                  <a:srgbClr val="5FCBEF"/>
                </a:solidFill>
              </a:rPr>
              <a:t>Essential 1</a:t>
            </a:r>
            <a:r>
              <a:rPr lang="en-US" b="1" baseline="30000" dirty="0">
                <a:solidFill>
                  <a:srgbClr val="5FCBEF"/>
                </a:solidFill>
              </a:rPr>
              <a:t>st</a:t>
            </a:r>
            <a:r>
              <a:rPr lang="en-US" b="1" dirty="0">
                <a:solidFill>
                  <a:srgbClr val="5FCBEF"/>
                </a:solidFill>
              </a:rPr>
              <a:t> step: Focus on the Business and Ask Questions</a:t>
            </a:r>
          </a:p>
        </p:txBody>
      </p:sp>
    </p:spTree>
    <p:extLst>
      <p:ext uri="{BB962C8B-B14F-4D97-AF65-F5344CB8AC3E}">
        <p14:creationId xmlns:p14="http://schemas.microsoft.com/office/powerpoint/2010/main" val="38423675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Identify the Business Problem &amp; the Solution  (Example #1)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9250" y="2303929"/>
            <a:ext cx="10668000" cy="4168589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00000"/>
              </a:lnSpc>
            </a:pPr>
            <a:r>
              <a:rPr lang="en-US" sz="28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What is the </a:t>
            </a:r>
            <a:r>
              <a:rPr lang="en-US" sz="2800" b="1" dirty="0">
                <a:solidFill>
                  <a:srgbClr val="FF0000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Business Problem</a:t>
            </a:r>
            <a:r>
              <a:rPr lang="en-US" sz="28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?</a:t>
            </a:r>
          </a:p>
          <a:p>
            <a:pPr lvl="2">
              <a:lnSpc>
                <a:spcPct val="100000"/>
              </a:lnSpc>
            </a:pPr>
            <a:r>
              <a:rPr lang="en-US" sz="24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Not attracting high-quality middle managers and continuing loss of middle managers</a:t>
            </a:r>
          </a:p>
          <a:p>
            <a:pPr>
              <a:lnSpc>
                <a:spcPct val="100000"/>
              </a:lnSpc>
            </a:pPr>
            <a:r>
              <a:rPr lang="en-US" sz="28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What is the </a:t>
            </a:r>
            <a:r>
              <a:rPr lang="en-US" sz="2800" b="1" dirty="0">
                <a:solidFill>
                  <a:srgbClr val="FF0000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Reason</a:t>
            </a:r>
            <a:r>
              <a:rPr lang="en-US" sz="28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 for this problem? </a:t>
            </a:r>
          </a:p>
          <a:p>
            <a:pPr lvl="2">
              <a:lnSpc>
                <a:spcPct val="100000"/>
              </a:lnSpc>
            </a:pPr>
            <a:r>
              <a:rPr lang="en-US" sz="24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A number of factors including limited focused engagement with new hires and limited professional development support for current middle managers(</a:t>
            </a:r>
            <a:r>
              <a:rPr lang="en-US" sz="2400" i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based on feedback or needs assessment)</a:t>
            </a:r>
          </a:p>
          <a:p>
            <a:pPr marL="6351" lvl="2" indent="0">
              <a:buNone/>
            </a:pPr>
            <a:r>
              <a:rPr lang="en-US" sz="28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What is the </a:t>
            </a:r>
            <a:r>
              <a:rPr lang="en-US" sz="2800" b="1" dirty="0">
                <a:solidFill>
                  <a:srgbClr val="FF0000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Solution</a:t>
            </a:r>
            <a:r>
              <a:rPr lang="en-US" sz="28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?</a:t>
            </a:r>
          </a:p>
          <a:p>
            <a:pPr lvl="2">
              <a:lnSpc>
                <a:spcPct val="100000"/>
              </a:lnSpc>
            </a:pPr>
            <a:r>
              <a:rPr lang="en-US" sz="24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Pilot a leadership coaching and training program for middle managers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69289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DF791E-13BE-4246-93F1-7BFDE51FA0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228078"/>
          </a:xfrm>
        </p:spPr>
        <p:txBody>
          <a:bodyPr>
            <a:noAutofit/>
          </a:bodyPr>
          <a:lstStyle/>
          <a:p>
            <a:r>
              <a:rPr lang="en-US" sz="40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Identify the Business Problem &amp; the Solution  (Example #2)</a:t>
            </a:r>
            <a:endParaRPr lang="en-US" sz="4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1B11CB-A38A-493B-9FE2-7D8D214F70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8557" y="2335457"/>
            <a:ext cx="8596668" cy="3880773"/>
          </a:xfrm>
        </p:spPr>
        <p:txBody>
          <a:bodyPr>
            <a:normAutofit/>
          </a:bodyPr>
          <a:lstStyle/>
          <a:p>
            <a:r>
              <a:rPr lang="en-US" sz="2400" b="1" dirty="0"/>
              <a:t>Q: What’s the Business Problem?</a:t>
            </a:r>
          </a:p>
          <a:p>
            <a:r>
              <a:rPr lang="en-US" sz="2400" dirty="0"/>
              <a:t>A: Job satisfaction of middle managers </a:t>
            </a:r>
          </a:p>
          <a:p>
            <a:r>
              <a:rPr lang="en-US" sz="2400" b="1" dirty="0"/>
              <a:t>Q: Why do we care if they are (more) satisfied?</a:t>
            </a:r>
          </a:p>
          <a:p>
            <a:r>
              <a:rPr lang="en-US" sz="2400" dirty="0"/>
              <a:t>A: They will engage more effectively with their reports and with each other</a:t>
            </a:r>
          </a:p>
          <a:p>
            <a:r>
              <a:rPr lang="en-US" sz="2400" b="1" dirty="0"/>
              <a:t>Q: What happens if they engage more effectively?</a:t>
            </a:r>
          </a:p>
          <a:p>
            <a:r>
              <a:rPr lang="en-US" sz="2400" dirty="0"/>
              <a:t>A: They create more effective teams that generate more sales.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095526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Questions @ Alignment of Coaching with the Business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sz="28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Is the coaching program aligned with the business goals? Strategic goals?</a:t>
            </a:r>
          </a:p>
          <a:p>
            <a:r>
              <a:rPr lang="en-US" sz="28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Is the program being measured for impact? Has the coaching program contributed to improvements in one or more important business measure?</a:t>
            </a:r>
          </a:p>
          <a:p>
            <a:r>
              <a:rPr lang="en-US" sz="28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What is the expected change in leaders and teams as a result of coaching?</a:t>
            </a:r>
          </a:p>
          <a:p>
            <a:r>
              <a:rPr lang="en-US" sz="28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Is this expected change linked to performance management? How is the coaching program linked to KPIs?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/>
            <a:fld id="{33D6E5A2-EC83-451F-A719-9AC1370DD5CF}" type="slidenum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 defTabSz="914400"/>
              <a:t>14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552480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24882" y="427395"/>
            <a:ext cx="8754284" cy="1706205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Alignment of Coaching Program </a:t>
            </a:r>
            <a:br>
              <a:rPr lang="en-US" sz="40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</a:br>
            <a:r>
              <a:rPr lang="en-US" sz="40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with Strategic Goals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496444" y="2351285"/>
            <a:ext cx="8077200" cy="3499476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Are the coaching program goals </a:t>
            </a:r>
            <a:r>
              <a:rPr lang="en-US" sz="2800" dirty="0">
                <a:solidFill>
                  <a:srgbClr val="FF0000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aligned</a:t>
            </a:r>
            <a:r>
              <a:rPr lang="en-US" sz="28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 with corporate strategic goals?</a:t>
            </a:r>
          </a:p>
          <a:p>
            <a:r>
              <a:rPr lang="en-US" sz="28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Are the coaching program goals </a:t>
            </a:r>
            <a:r>
              <a:rPr lang="en-US" sz="2800" dirty="0">
                <a:solidFill>
                  <a:srgbClr val="FF0000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aligned</a:t>
            </a:r>
            <a:r>
              <a:rPr lang="en-US" sz="28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 with team or business unit strategic goals?</a:t>
            </a:r>
          </a:p>
          <a:p>
            <a:r>
              <a:rPr lang="en-US" sz="28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Are the coaching program goals </a:t>
            </a:r>
            <a:r>
              <a:rPr lang="en-US" sz="2800" dirty="0">
                <a:solidFill>
                  <a:srgbClr val="FF0000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aligned</a:t>
            </a:r>
            <a:r>
              <a:rPr lang="en-US" sz="28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 with individual performance goals?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72171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795489" y="283992"/>
            <a:ext cx="8229600" cy="1637597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ACTIVITY #2:</a:t>
            </a:r>
            <a:br>
              <a:rPr lang="en-US" sz="40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</a:br>
            <a:r>
              <a:rPr lang="en-US" sz="40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Alignment of Business needs and Coaching Impact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74489" y="2462993"/>
            <a:ext cx="8229600" cy="3938016"/>
          </a:xfrm>
        </p:spPr>
        <p:txBody>
          <a:bodyPr>
            <a:noAutofit/>
          </a:bodyPr>
          <a:lstStyle/>
          <a:p>
            <a:pPr marL="457189" indent="-457189">
              <a:buFont typeface="Wingdings" panose="05000000000000000000" pitchFamily="2" charset="2"/>
              <a:buChar char="Ø"/>
            </a:pPr>
            <a:r>
              <a:rPr lang="en-US" sz="24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Team up in 2’s or 3’s. Take turns being the coach or the client (i.e., the decision-maker on the coaching program).</a:t>
            </a:r>
          </a:p>
          <a:p>
            <a:pPr marL="457189" indent="-457189">
              <a:buFont typeface="Wingdings" panose="05000000000000000000" pitchFamily="2" charset="2"/>
              <a:buChar char="Ø"/>
            </a:pPr>
            <a:r>
              <a:rPr lang="en-US" sz="24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In a conversation with a client, how would you align business needs with projected coaching impact? Think about </a:t>
            </a:r>
            <a:r>
              <a:rPr lang="en-US" sz="2400" dirty="0">
                <a:solidFill>
                  <a:srgbClr val="FF0000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Business Problem</a:t>
            </a:r>
            <a:r>
              <a:rPr lang="en-US" sz="24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, </a:t>
            </a:r>
            <a:r>
              <a:rPr lang="en-US" sz="2400" dirty="0">
                <a:solidFill>
                  <a:srgbClr val="FF0000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Reason for Problem</a:t>
            </a:r>
            <a:r>
              <a:rPr lang="en-US" sz="24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, and </a:t>
            </a:r>
            <a:r>
              <a:rPr lang="en-US" sz="2400" dirty="0">
                <a:solidFill>
                  <a:srgbClr val="FF0000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Solution</a:t>
            </a:r>
            <a:r>
              <a:rPr lang="en-US" sz="24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.</a:t>
            </a:r>
          </a:p>
          <a:p>
            <a:pPr marL="457189" indent="-457189">
              <a:buFont typeface="Wingdings" panose="05000000000000000000" pitchFamily="2" charset="2"/>
              <a:buChar char="Ø"/>
            </a:pPr>
            <a:r>
              <a:rPr lang="en-US" sz="24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If personal/life coach, how would you discuss alignment of client’s personal or life goals with projected coaching impact?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8610600" y="6356351"/>
            <a:ext cx="2743200" cy="365125"/>
          </a:xfrm>
        </p:spPr>
        <p:txBody>
          <a:bodyPr/>
          <a:lstStyle/>
          <a:p>
            <a:fld id="{EB847E60-6770-4F3A-9D0B-3163A093BB9C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99360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C8B1FBE-A730-4776-A7BE-B8E037E7D83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5FCBEF"/>
                </a:solidFill>
              </a:rPr>
              <a:t> </a:t>
            </a:r>
            <a:br>
              <a:rPr lang="en-US" b="1" dirty="0">
                <a:solidFill>
                  <a:srgbClr val="5FCBEF"/>
                </a:solidFill>
              </a:rPr>
            </a:br>
            <a:r>
              <a:rPr lang="en-US" b="1" dirty="0">
                <a:solidFill>
                  <a:srgbClr val="5FCBEF"/>
                </a:solidFill>
              </a:rPr>
              <a:t>ROI Model </a:t>
            </a:r>
            <a:br>
              <a:rPr lang="en-US" b="1" dirty="0">
                <a:solidFill>
                  <a:srgbClr val="5FCBEF"/>
                </a:solidFill>
              </a:rPr>
            </a:br>
            <a:r>
              <a:rPr lang="en-US" b="1" dirty="0">
                <a:solidFill>
                  <a:srgbClr val="5FCBEF"/>
                </a:solidFill>
              </a:rPr>
              <a:t>Chain of Evidence</a:t>
            </a:r>
          </a:p>
        </p:txBody>
      </p:sp>
    </p:spTree>
    <p:extLst>
      <p:ext uri="{BB962C8B-B14F-4D97-AF65-F5344CB8AC3E}">
        <p14:creationId xmlns:p14="http://schemas.microsoft.com/office/powerpoint/2010/main" val="42487609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4236" y="596667"/>
            <a:ext cx="8229600" cy="721509"/>
          </a:xfrm>
        </p:spPr>
        <p:txBody>
          <a:bodyPr>
            <a:normAutofit/>
          </a:bodyPr>
          <a:lstStyle/>
          <a:p>
            <a:pPr marL="514338" indent="-514338"/>
            <a:r>
              <a:rPr lang="en-US" sz="40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ROI Model Chain of Evidence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481" y="1570927"/>
            <a:ext cx="8229600" cy="4525963"/>
          </a:xfrm>
        </p:spPr>
        <p:txBody>
          <a:bodyPr>
            <a:normAutofit/>
          </a:bodyPr>
          <a:lstStyle/>
          <a:p>
            <a:pPr marL="514338" indent="-514338">
              <a:buSzPct val="100000"/>
              <a:buFont typeface="+mj-lt"/>
              <a:buAutoNum type="arabicPeriod"/>
            </a:pPr>
            <a:r>
              <a:rPr lang="en-US" sz="28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What </a:t>
            </a:r>
            <a:r>
              <a:rPr lang="en-US" sz="2800" u="sng" dirty="0">
                <a:solidFill>
                  <a:srgbClr val="FF0000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results</a:t>
            </a:r>
            <a:r>
              <a:rPr lang="en-US" sz="28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 are you trying to achieve? [production, turnover, motivation, sales, profits, and return on investment (ROI)]</a:t>
            </a:r>
          </a:p>
          <a:p>
            <a:pPr marL="514338" indent="-514338">
              <a:buSzPct val="100000"/>
              <a:buFont typeface="+mj-lt"/>
              <a:buAutoNum type="arabicPeriod"/>
            </a:pPr>
            <a:r>
              <a:rPr lang="en-US" sz="28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What </a:t>
            </a:r>
            <a:r>
              <a:rPr lang="en-US" sz="2800" u="sng" dirty="0">
                <a:solidFill>
                  <a:srgbClr val="FF0000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behaviors</a:t>
            </a:r>
            <a:r>
              <a:rPr lang="en-US" sz="28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 are needed to accomplish these results?</a:t>
            </a:r>
          </a:p>
          <a:p>
            <a:pPr marL="514338" indent="-514338">
              <a:buSzPct val="100000"/>
              <a:buFont typeface="+mj-lt"/>
              <a:buAutoNum type="arabicPeriod"/>
            </a:pPr>
            <a:r>
              <a:rPr lang="en-US" sz="28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What </a:t>
            </a:r>
            <a:r>
              <a:rPr lang="en-US" sz="2800" u="sng" dirty="0">
                <a:solidFill>
                  <a:srgbClr val="FF0000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knowledge, skills, and attitudes</a:t>
            </a:r>
            <a:r>
              <a:rPr lang="en-US" sz="2800" dirty="0">
                <a:solidFill>
                  <a:srgbClr val="FF0000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 </a:t>
            </a:r>
            <a:r>
              <a:rPr lang="en-US" sz="28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are necessary to achieve the desired behaviors?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47E60-6770-4F3A-9D0B-3163A093BB9C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56452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704600" y="539705"/>
            <a:ext cx="7942273" cy="1114423"/>
          </a:xfrm>
        </p:spPr>
        <p:txBody>
          <a:bodyPr anchor="ctr">
            <a:normAutofit/>
          </a:bodyPr>
          <a:lstStyle/>
          <a:p>
            <a:pPr>
              <a:defRPr/>
            </a:pPr>
            <a:r>
              <a:rPr lang="en-CA" sz="40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ROI – 5 Evaluation Levels</a:t>
            </a:r>
            <a:endParaRPr lang="en-CA" sz="3200" b="1" dirty="0"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286723" name="Text Box 3"/>
          <p:cNvSpPr txBox="1">
            <a:spLocks noChangeArrowheads="1"/>
          </p:cNvSpPr>
          <p:nvPr/>
        </p:nvSpPr>
        <p:spPr bwMode="auto">
          <a:xfrm>
            <a:off x="704601" y="2006094"/>
            <a:ext cx="9213000" cy="34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457200" indent="-457200">
              <a:defRPr sz="16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9pPr>
          </a:lstStyle>
          <a:p>
            <a:pPr>
              <a:buFont typeface="+mj-lt"/>
              <a:buAutoNum type="arabicPeriod"/>
              <a:defRPr/>
            </a:pPr>
            <a:r>
              <a:rPr lang="en-CA" sz="2200" b="1" dirty="0">
                <a:solidFill>
                  <a:srgbClr val="FF0000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Reaction</a:t>
            </a:r>
            <a:r>
              <a:rPr lang="en-CA" sz="2200" b="1" dirty="0">
                <a:solidFill>
                  <a:schemeClr val="tx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  - </a:t>
            </a:r>
            <a:r>
              <a:rPr lang="en-CA" sz="2200" dirty="0">
                <a:solidFill>
                  <a:schemeClr val="tx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Validate the level of </a:t>
            </a:r>
            <a:r>
              <a:rPr lang="en-CA" sz="22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reaction</a:t>
            </a:r>
            <a:r>
              <a:rPr lang="en-CA" sz="2200" dirty="0">
                <a:solidFill>
                  <a:schemeClr val="tx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 during the program </a:t>
            </a:r>
            <a:r>
              <a:rPr lang="en-CA" sz="2200" b="1" dirty="0">
                <a:solidFill>
                  <a:schemeClr val="tx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[Level 1]</a:t>
            </a:r>
            <a:endParaRPr lang="en-CA" sz="2200" dirty="0">
              <a:solidFill>
                <a:schemeClr val="tx2"/>
              </a:solidFill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algn="l">
              <a:buFont typeface="+mj-lt"/>
              <a:buAutoNum type="arabicPeriod"/>
              <a:defRPr/>
            </a:pPr>
            <a:r>
              <a:rPr lang="en-CA" sz="2200" b="1" dirty="0">
                <a:solidFill>
                  <a:srgbClr val="FF0000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Learning</a:t>
            </a:r>
            <a:r>
              <a:rPr lang="en-CA" sz="2200" dirty="0">
                <a:solidFill>
                  <a:schemeClr val="tx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 - Validate the level of learning (increase in </a:t>
            </a:r>
            <a:r>
              <a:rPr lang="en-CA" sz="22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knowledge)</a:t>
            </a:r>
            <a:r>
              <a:rPr lang="en-CA" sz="2200" dirty="0">
                <a:solidFill>
                  <a:schemeClr val="tx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 that took place during the program </a:t>
            </a:r>
            <a:r>
              <a:rPr lang="en-CA" sz="2200" b="1" dirty="0">
                <a:solidFill>
                  <a:schemeClr val="tx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[Level 2]</a:t>
            </a:r>
          </a:p>
          <a:p>
            <a:pPr algn="l">
              <a:buFont typeface="+mj-lt"/>
              <a:buAutoNum type="arabicPeriod"/>
              <a:defRPr/>
            </a:pPr>
            <a:r>
              <a:rPr lang="en-CA" sz="2200" b="1" dirty="0">
                <a:solidFill>
                  <a:srgbClr val="FF0000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Application </a:t>
            </a:r>
            <a:r>
              <a:rPr lang="en-CA" sz="2200" dirty="0">
                <a:solidFill>
                  <a:schemeClr val="tx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- Determine if the program augmented </a:t>
            </a:r>
            <a:r>
              <a:rPr lang="en-CA" sz="22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behavior</a:t>
            </a:r>
            <a:r>
              <a:rPr lang="en-CA" sz="2200" dirty="0">
                <a:solidFill>
                  <a:schemeClr val="tx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 of the participant. </a:t>
            </a:r>
            <a:r>
              <a:rPr lang="en-CA" sz="2200" b="1" dirty="0">
                <a:solidFill>
                  <a:schemeClr val="tx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[Level 3]</a:t>
            </a:r>
          </a:p>
          <a:p>
            <a:pPr algn="l">
              <a:buFont typeface="+mj-lt"/>
              <a:buAutoNum type="arabicPeriod"/>
              <a:defRPr/>
            </a:pPr>
            <a:r>
              <a:rPr lang="en-CA" sz="2200" b="1" dirty="0">
                <a:solidFill>
                  <a:srgbClr val="FF0000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Impact</a:t>
            </a:r>
            <a:r>
              <a:rPr lang="en-CA" sz="2200" b="1" dirty="0">
                <a:solidFill>
                  <a:schemeClr val="tx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 - </a:t>
            </a:r>
            <a:r>
              <a:rPr lang="en-CA" sz="2200" dirty="0">
                <a:solidFill>
                  <a:schemeClr val="tx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Isolate the impact of the program to validate the </a:t>
            </a:r>
            <a:r>
              <a:rPr lang="en-CA" sz="22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linkage to specific KPIs </a:t>
            </a:r>
            <a:r>
              <a:rPr lang="en-CA" sz="2200" b="1" dirty="0">
                <a:solidFill>
                  <a:schemeClr val="tx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[Level 4]</a:t>
            </a:r>
          </a:p>
          <a:p>
            <a:pPr algn="l">
              <a:buFont typeface="+mj-lt"/>
              <a:buAutoNum type="arabicPeriod"/>
              <a:defRPr/>
            </a:pPr>
            <a:r>
              <a:rPr lang="en-CA" sz="2200" b="1" dirty="0">
                <a:solidFill>
                  <a:srgbClr val="FF0000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Return on Investment</a:t>
            </a:r>
            <a:r>
              <a:rPr lang="en-CA" sz="2200" dirty="0">
                <a:solidFill>
                  <a:schemeClr val="tx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 - Determine if </a:t>
            </a:r>
            <a:r>
              <a:rPr lang="en-CA" sz="22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program benefits exceed the costs </a:t>
            </a:r>
            <a:r>
              <a:rPr lang="en-CA" sz="2200" dirty="0">
                <a:solidFill>
                  <a:schemeClr val="tx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and generate a positive ROI </a:t>
            </a:r>
            <a:r>
              <a:rPr lang="en-CA" sz="2200" b="1" dirty="0">
                <a:solidFill>
                  <a:schemeClr val="tx2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[Level 5]</a:t>
            </a:r>
          </a:p>
        </p:txBody>
      </p:sp>
    </p:spTree>
    <p:extLst>
      <p:ext uri="{BB962C8B-B14F-4D97-AF65-F5344CB8AC3E}">
        <p14:creationId xmlns:p14="http://schemas.microsoft.com/office/powerpoint/2010/main" val="23447316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7DB8BA7-86D5-4097-AF47-274CA9D3B1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Topics Covered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9096C86-3D9C-4BDE-923F-241AA0FF0D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658" y="1930400"/>
            <a:ext cx="10224656" cy="3880773"/>
          </a:xfrm>
        </p:spPr>
        <p:txBody>
          <a:bodyPr>
            <a:no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600" dirty="0">
                <a:solidFill>
                  <a:schemeClr val="tx1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What is ROI?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>
                <a:solidFill>
                  <a:schemeClr val="tx1"/>
                </a:solidFill>
                <a:latin typeface="Lucida Sans Unicode" panose="020B0602030504020204" pitchFamily="34" charset="0"/>
                <a:ea typeface="+mj-ea"/>
                <a:cs typeface="Lucida Sans Unicode" panose="020B0602030504020204" pitchFamily="34" charset="0"/>
              </a:rPr>
              <a:t>Why ROI?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>
                <a:solidFill>
                  <a:schemeClr val="tx1"/>
                </a:solidFill>
                <a:latin typeface="Lucida Sans Unicode" panose="020B0602030504020204" pitchFamily="34" charset="0"/>
                <a:ea typeface="+mj-ea"/>
                <a:cs typeface="Lucida Sans Unicode" panose="020B0602030504020204" pitchFamily="34" charset="0"/>
              </a:rPr>
              <a:t>Value of ROI for you and your client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>
                <a:solidFill>
                  <a:schemeClr val="tx1"/>
                </a:solidFill>
                <a:latin typeface="Lucida Sans Unicode" panose="020B0602030504020204" pitchFamily="34" charset="0"/>
                <a:ea typeface="+mj-ea"/>
                <a:cs typeface="Lucida Sans Unicode" panose="020B0602030504020204" pitchFamily="34" charset="0"/>
              </a:rPr>
              <a:t>ROI Model – Key Questions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>
                <a:solidFill>
                  <a:schemeClr val="tx1"/>
                </a:solidFill>
                <a:latin typeface="Lucida Sans Unicode" panose="020B0602030504020204" pitchFamily="34" charset="0"/>
                <a:ea typeface="+mj-ea"/>
                <a:cs typeface="Lucida Sans Unicode" panose="020B0602030504020204" pitchFamily="34" charset="0"/>
              </a:rPr>
              <a:t>Chain of Evidence &amp; 6 ROI Types of Data</a:t>
            </a:r>
            <a:br>
              <a:rPr lang="en-US" sz="3600" dirty="0">
                <a:solidFill>
                  <a:schemeClr val="tx1"/>
                </a:solidFill>
                <a:latin typeface="Lucida Sans Unicode" panose="020B0602030504020204" pitchFamily="34" charset="0"/>
                <a:ea typeface="+mj-ea"/>
                <a:cs typeface="Lucida Sans Unicode" panose="020B0602030504020204" pitchFamily="34" charset="0"/>
              </a:rPr>
            </a:br>
            <a:endParaRPr lang="en-US" sz="3600" dirty="0">
              <a:solidFill>
                <a:schemeClr val="tx1"/>
              </a:solidFill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84258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C8B1FBE-A730-4776-A7BE-B8E037E7D83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5FCBEF"/>
                </a:solidFill>
              </a:rPr>
              <a:t> </a:t>
            </a:r>
            <a:br>
              <a:rPr lang="en-US" b="1" dirty="0">
                <a:solidFill>
                  <a:srgbClr val="5FCBEF"/>
                </a:solidFill>
              </a:rPr>
            </a:br>
            <a:r>
              <a:rPr lang="en-US" b="1" dirty="0">
                <a:solidFill>
                  <a:srgbClr val="5FCBEF"/>
                </a:solidFill>
              </a:rPr>
              <a:t>ROI Model </a:t>
            </a:r>
            <a:br>
              <a:rPr lang="en-US" b="1" dirty="0">
                <a:solidFill>
                  <a:srgbClr val="5FCBEF"/>
                </a:solidFill>
              </a:rPr>
            </a:br>
            <a:r>
              <a:rPr lang="en-US" b="1" dirty="0">
                <a:solidFill>
                  <a:srgbClr val="5FCBEF"/>
                </a:solidFill>
              </a:rPr>
              <a:t>Chain of Impact</a:t>
            </a:r>
          </a:p>
        </p:txBody>
      </p:sp>
    </p:spTree>
    <p:extLst>
      <p:ext uri="{BB962C8B-B14F-4D97-AF65-F5344CB8AC3E}">
        <p14:creationId xmlns:p14="http://schemas.microsoft.com/office/powerpoint/2010/main" val="5785486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4236" y="596667"/>
            <a:ext cx="8229600" cy="721509"/>
          </a:xfrm>
        </p:spPr>
        <p:txBody>
          <a:bodyPr>
            <a:normAutofit/>
          </a:bodyPr>
          <a:lstStyle/>
          <a:p>
            <a:pPr marL="514338" indent="-514338"/>
            <a:r>
              <a:rPr lang="en-US" sz="40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ROI Model Chain of Impact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481" y="1570927"/>
            <a:ext cx="8229600" cy="4525963"/>
          </a:xfrm>
        </p:spPr>
        <p:txBody>
          <a:bodyPr>
            <a:normAutofit lnSpcReduction="10000"/>
          </a:bodyPr>
          <a:lstStyle/>
          <a:p>
            <a:pPr marL="0" indent="0" algn="ctr">
              <a:buSzPct val="100000"/>
              <a:buNone/>
            </a:pPr>
            <a:r>
              <a:rPr lang="en-US" sz="20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Input</a:t>
            </a:r>
          </a:p>
          <a:p>
            <a:pPr marL="0" indent="0" algn="ctr">
              <a:buSzPct val="100000"/>
              <a:buNone/>
            </a:pPr>
            <a:r>
              <a:rPr lang="en-US" sz="2000" b="1" dirty="0">
                <a:latin typeface="Lucida Sans Unicode" panose="020B0602030504020204" pitchFamily="34" charset="0"/>
                <a:cs typeface="Lucida Sans Unicode" panose="020B0602030504020204" pitchFamily="34" charset="0"/>
                <a:sym typeface="Symbol" panose="05050102010706020507" pitchFamily="18" charset="2"/>
              </a:rPr>
              <a:t></a:t>
            </a:r>
            <a:endParaRPr lang="en-US" sz="2000" b="1" dirty="0"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marL="0" indent="0" algn="ctr">
              <a:buSzPct val="100000"/>
              <a:buNone/>
            </a:pPr>
            <a:r>
              <a:rPr lang="en-US" sz="20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Reaction</a:t>
            </a:r>
          </a:p>
          <a:p>
            <a:pPr marL="0" indent="0" algn="ctr">
              <a:buSzPct val="100000"/>
              <a:buNone/>
            </a:pPr>
            <a:r>
              <a:rPr lang="en-US" sz="2000" b="1" dirty="0">
                <a:latin typeface="Lucida Sans Unicode" panose="020B0602030504020204" pitchFamily="34" charset="0"/>
                <a:cs typeface="Lucida Sans Unicode" panose="020B0602030504020204" pitchFamily="34" charset="0"/>
                <a:sym typeface="Symbol" panose="05050102010706020507" pitchFamily="18" charset="2"/>
              </a:rPr>
              <a:t></a:t>
            </a:r>
            <a:endParaRPr lang="en-US" sz="2000" b="1" dirty="0"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marL="0" indent="0" algn="ctr">
              <a:buSzPct val="100000"/>
              <a:buNone/>
            </a:pPr>
            <a:r>
              <a:rPr lang="en-US" sz="20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Learning</a:t>
            </a:r>
          </a:p>
          <a:p>
            <a:pPr marL="0" lvl="0" indent="0" algn="ctr">
              <a:buClr>
                <a:srgbClr val="5FCBEF"/>
              </a:buClr>
              <a:buSzPct val="100000"/>
              <a:buNone/>
            </a:pPr>
            <a:r>
              <a:rPr lang="en-US" sz="2000" b="1" dirty="0">
                <a:solidFill>
                  <a:prstClr val="black">
                    <a:lumMod val="75000"/>
                    <a:lumOff val="25000"/>
                  </a:prstClr>
                </a:solidFill>
                <a:latin typeface="Lucida Sans Unicode" panose="020B0602030504020204" pitchFamily="34" charset="0"/>
                <a:cs typeface="Lucida Sans Unicode" panose="020B0602030504020204" pitchFamily="34" charset="0"/>
                <a:sym typeface="Symbol" panose="05050102010706020507" pitchFamily="18" charset="2"/>
              </a:rPr>
              <a:t></a:t>
            </a:r>
            <a:endParaRPr lang="en-US" sz="2000" b="1" dirty="0">
              <a:solidFill>
                <a:prstClr val="black">
                  <a:lumMod val="75000"/>
                  <a:lumOff val="25000"/>
                </a:prstClr>
              </a:solidFill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marL="0" indent="0" algn="ctr">
              <a:buSzPct val="100000"/>
              <a:buNone/>
            </a:pPr>
            <a:r>
              <a:rPr lang="en-US" sz="20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Application</a:t>
            </a:r>
          </a:p>
          <a:p>
            <a:pPr marL="0" indent="0">
              <a:buSzPct val="100000"/>
              <a:buNone/>
            </a:pPr>
            <a:r>
              <a:rPr lang="en-US" sz="2000" b="1" dirty="0">
                <a:latin typeface="Lucida Sans Unicode" panose="020B0602030504020204" pitchFamily="34" charset="0"/>
                <a:cs typeface="Lucida Sans Unicode" panose="020B0602030504020204" pitchFamily="34" charset="0"/>
                <a:sym typeface="Symbol" panose="05050102010706020507" pitchFamily="18" charset="2"/>
              </a:rPr>
              <a:t>								     </a:t>
            </a:r>
            <a:r>
              <a:rPr lang="en-US" sz="2000" b="1" i="1" dirty="0">
                <a:latin typeface="Lucida Sans Unicode" panose="020B0602030504020204" pitchFamily="34" charset="0"/>
                <a:cs typeface="Lucida Sans Unicode" panose="020B0602030504020204" pitchFamily="34" charset="0"/>
                <a:sym typeface="Symbol" panose="05050102010706020507" pitchFamily="18" charset="2"/>
              </a:rPr>
              <a:t>[</a:t>
            </a:r>
            <a:r>
              <a:rPr lang="en-US" b="1" i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Isolate Effects of the Program]</a:t>
            </a:r>
            <a:r>
              <a:rPr lang="en-US" sz="2000" b="1" i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									</a:t>
            </a:r>
            <a:r>
              <a:rPr lang="en-US" sz="20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Impact  </a:t>
            </a:r>
            <a:r>
              <a:rPr lang="en-US" b="1" i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[and Intangible Benefits]</a:t>
            </a:r>
          </a:p>
          <a:p>
            <a:pPr marL="0" indent="0" algn="ctr">
              <a:buSzPct val="100000"/>
              <a:buNone/>
            </a:pPr>
            <a:r>
              <a:rPr lang="en-US" sz="2000" b="1" dirty="0">
                <a:latin typeface="Lucida Sans Unicode" panose="020B0602030504020204" pitchFamily="34" charset="0"/>
                <a:cs typeface="Lucida Sans Unicode" panose="020B0602030504020204" pitchFamily="34" charset="0"/>
                <a:sym typeface="Symbol" panose="05050102010706020507" pitchFamily="18" charset="2"/>
              </a:rPr>
              <a:t></a:t>
            </a:r>
            <a:endParaRPr lang="en-US" sz="2000" b="1" dirty="0"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marL="0" indent="0" algn="ctr">
              <a:buSzPct val="100000"/>
              <a:buNone/>
            </a:pPr>
            <a:r>
              <a:rPr lang="en-US" sz="20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ROI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47E60-6770-4F3A-9D0B-3163A093BB9C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9281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649869" y="554394"/>
            <a:ext cx="9531127" cy="1114423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ACTIVITY 3: </a:t>
            </a:r>
            <a:br>
              <a:rPr lang="en-US" sz="40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</a:br>
            <a:r>
              <a:rPr lang="en-US" sz="40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ROI as part of contract and process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447077" y="2006243"/>
            <a:ext cx="7543800" cy="4297363"/>
          </a:xfrm>
        </p:spPr>
        <p:txBody>
          <a:bodyPr>
            <a:normAutofit/>
          </a:bodyPr>
          <a:lstStyle/>
          <a:p>
            <a:pPr marL="457189" indent="-457189">
              <a:buFont typeface="Wingdings" panose="05000000000000000000" pitchFamily="2" charset="2"/>
              <a:buChar char="Ø"/>
            </a:pPr>
            <a:r>
              <a:rPr lang="en-US" sz="24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Team up in 2’s or 3’s. Take turns being the coach or the client (i.e., the decision-maker on the coaching program).</a:t>
            </a:r>
          </a:p>
          <a:p>
            <a:pPr marL="457189" indent="-457189">
              <a:buFont typeface="Wingdings" panose="05000000000000000000" pitchFamily="2" charset="2"/>
              <a:buChar char="Ø"/>
            </a:pPr>
            <a:r>
              <a:rPr lang="en-US" sz="24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In a conversation with the client, how would you explain the value of ROI relative to the coaching (program); i.e., how would you market ROI to the client? </a:t>
            </a:r>
          </a:p>
          <a:p>
            <a:pPr marL="457189" indent="-457189">
              <a:buFont typeface="Wingdings" panose="05000000000000000000" pitchFamily="2" charset="2"/>
              <a:buChar char="Ø"/>
            </a:pPr>
            <a:r>
              <a:rPr lang="en-US" sz="24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What language might you add to the contract to incorporate ROI evaluation?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8610600" y="6356351"/>
            <a:ext cx="2743200" cy="365125"/>
          </a:xfrm>
        </p:spPr>
        <p:txBody>
          <a:bodyPr/>
          <a:lstStyle/>
          <a:p>
            <a:fld id="{33D6E5A2-EC83-451F-A719-9AC1370DD5CF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260800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F422B6-4E1C-4310-83A4-009B4BB94E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With ROI data in hand, consider these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98AB9B-8872-4714-977D-BF11892537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sz="2800" dirty="0"/>
              <a:t>Has the coaching program created value added for the business?</a:t>
            </a:r>
          </a:p>
          <a:p>
            <a:r>
              <a:rPr lang="en-US" sz="2800" dirty="0"/>
              <a:t>Has the coaching program accomplished its intended objectives?</a:t>
            </a:r>
          </a:p>
          <a:p>
            <a:r>
              <a:rPr lang="en-US" sz="2800" dirty="0"/>
              <a:t>What are the strengths and weaknesses of the program?</a:t>
            </a:r>
          </a:p>
          <a:p>
            <a:r>
              <a:rPr lang="en-US" sz="2800" dirty="0"/>
              <a:t>Who is the best participant for the program?</a:t>
            </a:r>
          </a:p>
          <a:p>
            <a:r>
              <a:rPr lang="en-US" sz="2800" dirty="0"/>
              <a:t>Who benefited most from the program?</a:t>
            </a:r>
          </a:p>
          <a:p>
            <a:r>
              <a:rPr lang="en-US" sz="2800" dirty="0"/>
              <a:t>How can the program be improved? OR should it be discontinued?</a:t>
            </a:r>
          </a:p>
        </p:txBody>
      </p:sp>
    </p:spTree>
    <p:extLst>
      <p:ext uri="{BB962C8B-B14F-4D97-AF65-F5344CB8AC3E}">
        <p14:creationId xmlns:p14="http://schemas.microsoft.com/office/powerpoint/2010/main" val="409364978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0BE018F-CF3E-44FE-9FEC-B6BEC540D5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5400" b="1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3972587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76FAE2-C42A-4EAB-A068-E5195E7607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5" y="2700868"/>
            <a:ext cx="8596668" cy="930100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/>
              <a:t>What </a:t>
            </a:r>
            <a:r>
              <a:rPr lang="en-US" sz="5400" b="1" i="1" dirty="0"/>
              <a:t>is</a:t>
            </a:r>
            <a:r>
              <a:rPr lang="en-US" sz="5400" b="1" dirty="0"/>
              <a:t> ROI?</a:t>
            </a:r>
          </a:p>
        </p:txBody>
      </p:sp>
    </p:spTree>
    <p:extLst>
      <p:ext uri="{BB962C8B-B14F-4D97-AF65-F5344CB8AC3E}">
        <p14:creationId xmlns:p14="http://schemas.microsoft.com/office/powerpoint/2010/main" val="42172442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5605" y="476882"/>
            <a:ext cx="8077200" cy="636593"/>
          </a:xfrm>
        </p:spPr>
        <p:txBody>
          <a:bodyPr>
            <a:noAutofit/>
          </a:bodyPr>
          <a:lstStyle/>
          <a:p>
            <a:r>
              <a:rPr lang="en-US" sz="40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ROI Definition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196802" y="1855694"/>
            <a:ext cx="8077200" cy="3581400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A </a:t>
            </a:r>
            <a:r>
              <a:rPr lang="en-US" sz="2800" b="1" dirty="0">
                <a:solidFill>
                  <a:srgbClr val="FF0000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performance measure </a:t>
            </a:r>
            <a:r>
              <a:rPr lang="en-US" sz="28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used to evaluate the efficiency of an investment. </a:t>
            </a:r>
          </a:p>
          <a:p>
            <a:endParaRPr lang="en-US" sz="2800" dirty="0"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r>
              <a:rPr lang="en-CA" sz="2800" b="1" i="1" dirty="0">
                <a:solidFill>
                  <a:srgbClr val="FF0000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Key Question: </a:t>
            </a:r>
            <a:r>
              <a:rPr lang="en-CA" sz="2800" dirty="0">
                <a:solidFill>
                  <a:srgbClr val="FF0000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 </a:t>
            </a:r>
            <a:r>
              <a:rPr lang="en-CA" sz="28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Do benefits of coaching program exceed the costs, and generate a positive ROI (i.e., monetization of participant benefit)?</a:t>
            </a:r>
            <a:endParaRPr lang="en-US" sz="2800" dirty="0"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marL="109725"/>
            <a:endParaRPr lang="en-US" sz="2800" dirty="0"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45509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76FAE2-C42A-4EAB-A068-E5195E7607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5" y="2117324"/>
            <a:ext cx="8596668" cy="1513644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Why ROI?</a:t>
            </a:r>
            <a:br>
              <a:rPr lang="en-US" sz="44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</a:br>
            <a:r>
              <a:rPr lang="en-US" sz="4400" b="1" i="1" u="sng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Activity #1</a:t>
            </a:r>
          </a:p>
        </p:txBody>
      </p:sp>
    </p:spTree>
    <p:extLst>
      <p:ext uri="{BB962C8B-B14F-4D97-AF65-F5344CB8AC3E}">
        <p14:creationId xmlns:p14="http://schemas.microsoft.com/office/powerpoint/2010/main" val="25367558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A49672C-B561-4462-8169-5E5EF3FDD1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Why ROI?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3CFB3FB-9BC9-492E-834E-2594402CDB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97935"/>
            <a:ext cx="8596668" cy="4450466"/>
          </a:xfrm>
        </p:spPr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en-US" sz="24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Because your supervisor requested the information. </a:t>
            </a:r>
          </a:p>
          <a:p>
            <a:pPr>
              <a:buFont typeface="+mj-lt"/>
              <a:buAutoNum type="arabicPeriod"/>
            </a:pPr>
            <a:r>
              <a:rPr lang="en-US" sz="24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To justify/defend the coaching budget</a:t>
            </a:r>
          </a:p>
          <a:p>
            <a:pPr>
              <a:buFont typeface="+mj-lt"/>
              <a:buAutoNum type="arabicPeriod"/>
            </a:pPr>
            <a:r>
              <a:rPr lang="en-US" sz="24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To evaluate the coaching model and the time and resources used </a:t>
            </a:r>
          </a:p>
          <a:p>
            <a:pPr>
              <a:buFont typeface="+mj-lt"/>
              <a:buAutoNum type="arabicPeriod"/>
            </a:pPr>
            <a:r>
              <a:rPr lang="en-US" sz="24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To provide evidence to management/stakeholders on successful program </a:t>
            </a:r>
          </a:p>
          <a:p>
            <a:pPr>
              <a:buFont typeface="+mj-lt"/>
              <a:buAutoNum type="arabicPeriod"/>
            </a:pPr>
            <a:r>
              <a:rPr lang="en-US" sz="24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To gain credibility with executives </a:t>
            </a:r>
          </a:p>
          <a:p>
            <a:pPr>
              <a:buFont typeface="+mj-lt"/>
              <a:buAutoNum type="arabicPeriod"/>
            </a:pPr>
            <a:r>
              <a:rPr lang="en-US" sz="24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To enhance program design and implementation processes</a:t>
            </a:r>
          </a:p>
          <a:p>
            <a:pPr marL="0" indent="0">
              <a:buNone/>
            </a:pPr>
            <a:endParaRPr lang="en-US" sz="2400" dirty="0"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81386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C8B1FBE-A730-4776-A7BE-B8E037E7D83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800" b="1" dirty="0">
                <a:solidFill>
                  <a:srgbClr val="5FCBEF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Value of ROI for you and your client</a:t>
            </a:r>
          </a:p>
        </p:txBody>
      </p:sp>
    </p:spTree>
    <p:extLst>
      <p:ext uri="{BB962C8B-B14F-4D97-AF65-F5344CB8AC3E}">
        <p14:creationId xmlns:p14="http://schemas.microsoft.com/office/powerpoint/2010/main" val="27610225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9623" y="913307"/>
            <a:ext cx="9208413" cy="1114423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Benefits of Conducting ROI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324663" y="2109124"/>
            <a:ext cx="8613233" cy="4297363"/>
          </a:xfrm>
        </p:spPr>
        <p:txBody>
          <a:bodyPr>
            <a:norm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sz="28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Use ROI to make </a:t>
            </a:r>
            <a:r>
              <a:rPr lang="en-US" sz="2800" dirty="0">
                <a:solidFill>
                  <a:srgbClr val="FF0000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informed decisions </a:t>
            </a:r>
            <a:r>
              <a:rPr lang="en-US" sz="28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to:</a:t>
            </a:r>
          </a:p>
          <a:p>
            <a:pPr marL="457189" indent="-457189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8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Improve </a:t>
            </a:r>
            <a:r>
              <a:rPr lang="en-US" sz="2800" dirty="0">
                <a:solidFill>
                  <a:srgbClr val="FF0000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effectiveness of coaching program</a:t>
            </a:r>
          </a:p>
          <a:p>
            <a:pPr marL="457189" indent="-457189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8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Improve </a:t>
            </a:r>
            <a:r>
              <a:rPr lang="en-US" sz="2800" dirty="0">
                <a:solidFill>
                  <a:srgbClr val="FF0000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efficiencies of coaching program</a:t>
            </a:r>
          </a:p>
          <a:p>
            <a:pPr marL="457189" indent="-457189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rgbClr val="FF0000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Scale up </a:t>
            </a:r>
            <a:r>
              <a:rPr lang="en-US" sz="28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successful coaching program</a:t>
            </a:r>
          </a:p>
          <a:p>
            <a:pPr marL="457189" indent="-457189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rgbClr val="FF0000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Redesign/discontinue </a:t>
            </a:r>
            <a:r>
              <a:rPr lang="en-US" sz="28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ineffective coaching program </a:t>
            </a:r>
          </a:p>
          <a:p>
            <a:pPr marL="109725"/>
            <a:endParaRPr lang="en-US" sz="2800" dirty="0"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41363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7988" y="558291"/>
            <a:ext cx="8909547" cy="1114423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Value of ROI to </a:t>
            </a:r>
            <a:br>
              <a:rPr lang="en-US" sz="40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</a:br>
            <a:r>
              <a:rPr lang="en-US" sz="40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Leadership &amp; Coach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684482" y="2109124"/>
            <a:ext cx="7543800" cy="4297363"/>
          </a:xfrm>
        </p:spPr>
        <p:txBody>
          <a:bodyPr>
            <a:normAutofit lnSpcReduction="10000"/>
          </a:bodyPr>
          <a:lstStyle/>
          <a:p>
            <a:pPr marL="457189" indent="-457189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rgbClr val="FF0000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Document progress </a:t>
            </a:r>
            <a:r>
              <a:rPr lang="en-US" sz="28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and benefits of coaching</a:t>
            </a:r>
          </a:p>
          <a:p>
            <a:pPr marL="457189" indent="-457189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rgbClr val="FF0000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Justify continuing </a:t>
            </a:r>
            <a:r>
              <a:rPr lang="en-US" sz="28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coaching program</a:t>
            </a:r>
          </a:p>
          <a:p>
            <a:pPr marL="457189" indent="-457189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8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Have </a:t>
            </a:r>
            <a:r>
              <a:rPr lang="en-US" sz="2800" dirty="0">
                <a:solidFill>
                  <a:srgbClr val="FF0000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data set </a:t>
            </a:r>
            <a:r>
              <a:rPr lang="en-US" sz="28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to investigate strengths and weaknesses of coaching program</a:t>
            </a:r>
          </a:p>
          <a:p>
            <a:pPr marL="457189" indent="-457189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8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Share with </a:t>
            </a:r>
            <a:r>
              <a:rPr lang="en-US" sz="2800" dirty="0">
                <a:solidFill>
                  <a:srgbClr val="FF0000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broader audience  </a:t>
            </a:r>
          </a:p>
          <a:p>
            <a:pPr marL="457189" indent="-457189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chemeClr val="tx1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Have case study to use as </a:t>
            </a:r>
            <a:r>
              <a:rPr lang="en-US" sz="2800" dirty="0">
                <a:solidFill>
                  <a:srgbClr val="FF0000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marketing collateral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275776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04197C4DC89E541B33E55E2A1D79CB5" ma:contentTypeVersion="10" ma:contentTypeDescription="Create a new document." ma:contentTypeScope="" ma:versionID="8a2170caab795d172231340dbe6c9363">
  <xsd:schema xmlns:xsd="http://www.w3.org/2001/XMLSchema" xmlns:xs="http://www.w3.org/2001/XMLSchema" xmlns:p="http://schemas.microsoft.com/office/2006/metadata/properties" xmlns:ns2="924acec9-03c6-4a9e-a89f-23a82878cf20" xmlns:ns3="cd931185-211e-4b3d-bc3f-b5ada3777bcb" targetNamespace="http://schemas.microsoft.com/office/2006/metadata/properties" ma:root="true" ma:fieldsID="82839a644b8ba34a59b8e7805a797a93" ns2:_="" ns3:_="">
    <xsd:import namespace="924acec9-03c6-4a9e-a89f-23a82878cf20"/>
    <xsd:import namespace="cd931185-211e-4b3d-bc3f-b5ada3777bc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EventHashCode" minOccurs="0"/>
                <xsd:element ref="ns2:MediaServiceGeneration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4acec9-03c6-4a9e-a89f-23a82878cf2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931185-211e-4b3d-bc3f-b5ada3777bc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8993B00-8B6E-46E7-8C3B-991B3FA5DEFC}"/>
</file>

<file path=customXml/itemProps2.xml><?xml version="1.0" encoding="utf-8"?>
<ds:datastoreItem xmlns:ds="http://schemas.openxmlformats.org/officeDocument/2006/customXml" ds:itemID="{A0878695-FA83-476B-99B3-88D1F0CD9A68}"/>
</file>

<file path=customXml/itemProps3.xml><?xml version="1.0" encoding="utf-8"?>
<ds:datastoreItem xmlns:ds="http://schemas.openxmlformats.org/officeDocument/2006/customXml" ds:itemID="{C6FB35A4-47B5-4FDA-90F1-C0FB40DFAE5E}"/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1513</TotalTime>
  <Words>1221</Words>
  <Application>Microsoft Office PowerPoint</Application>
  <PresentationFormat>Widescreen</PresentationFormat>
  <Paragraphs>153</Paragraphs>
  <Slides>24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2" baseType="lpstr">
      <vt:lpstr>Arial</vt:lpstr>
      <vt:lpstr>Calibri</vt:lpstr>
      <vt:lpstr>Lucida Sans Unicode</vt:lpstr>
      <vt:lpstr>Times</vt:lpstr>
      <vt:lpstr>Trebuchet MS</vt:lpstr>
      <vt:lpstr>Wingdings</vt:lpstr>
      <vt:lpstr>Wingdings 3</vt:lpstr>
      <vt:lpstr>Facet</vt:lpstr>
      <vt:lpstr>The Value of  ROI for Coaching Catherine A. Oleksiw, Ph.D., PCC</vt:lpstr>
      <vt:lpstr>Topics Covered</vt:lpstr>
      <vt:lpstr>What is ROI?</vt:lpstr>
      <vt:lpstr>ROI Definition</vt:lpstr>
      <vt:lpstr>Why ROI? Activity #1</vt:lpstr>
      <vt:lpstr>Why ROI? </vt:lpstr>
      <vt:lpstr>Value of ROI for you and your client</vt:lpstr>
      <vt:lpstr>Benefits of Conducting ROI</vt:lpstr>
      <vt:lpstr>Value of ROI to  Leadership &amp; Coach</vt:lpstr>
      <vt:lpstr>Questions @ Value of Coaching? </vt:lpstr>
      <vt:lpstr>Essential 1st step: Focus on the Business and Ask Questions</vt:lpstr>
      <vt:lpstr>Identify the Business Problem &amp; the Solution  (Example #1)</vt:lpstr>
      <vt:lpstr>Identify the Business Problem &amp; the Solution  (Example #2)</vt:lpstr>
      <vt:lpstr>Questions @ Alignment of Coaching with the Business </vt:lpstr>
      <vt:lpstr>Alignment of Coaching Program  with Strategic Goals</vt:lpstr>
      <vt:lpstr>ACTIVITY #2: Alignment of Business needs and Coaching Impact</vt:lpstr>
      <vt:lpstr>  ROI Model  Chain of Evidence</vt:lpstr>
      <vt:lpstr>ROI Model Chain of Evidence</vt:lpstr>
      <vt:lpstr>ROI – 5 Evaluation Levels</vt:lpstr>
      <vt:lpstr>  ROI Model  Chain of Impact</vt:lpstr>
      <vt:lpstr>ROI Model Chain of Impact</vt:lpstr>
      <vt:lpstr>ACTIVITY 3:  ROI as part of contract and process</vt:lpstr>
      <vt:lpstr>With ROI data in hand, consider these questions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Oleksiw</dc:creator>
  <cp:lastModifiedBy>Catherine Oleksiw</cp:lastModifiedBy>
  <cp:revision>165</cp:revision>
  <cp:lastPrinted>2018-02-09T01:04:29Z</cp:lastPrinted>
  <dcterms:created xsi:type="dcterms:W3CDTF">2017-10-03T02:59:33Z</dcterms:created>
  <dcterms:modified xsi:type="dcterms:W3CDTF">2019-03-08T04:20:47Z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0x010100104197C4DC89E541B33E55E2A1D79CB5</vt:lpwstr>
  </property>
</Properties>
</file>