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6" r:id="rId5"/>
    <p:sldId id="274" r:id="rId6"/>
    <p:sldId id="2002" r:id="rId7"/>
    <p:sldId id="2003" r:id="rId8"/>
    <p:sldId id="266" r:id="rId9"/>
    <p:sldId id="264" r:id="rId10"/>
    <p:sldId id="267" r:id="rId11"/>
    <p:sldId id="268" r:id="rId12"/>
    <p:sldId id="273" r:id="rId13"/>
    <p:sldId id="258" r:id="rId14"/>
    <p:sldId id="270" r:id="rId15"/>
    <p:sldId id="257" r:id="rId16"/>
    <p:sldId id="265" r:id="rId17"/>
    <p:sldId id="271" r:id="rId18"/>
    <p:sldId id="272" r:id="rId19"/>
    <p:sldId id="260" r:id="rId20"/>
    <p:sldId id="259" r:id="rId21"/>
    <p:sldId id="261" r:id="rId22"/>
    <p:sldId id="262" r:id="rId23"/>
    <p:sldId id="26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4253DA-2C02-4505-BC83-D9198DF5AF1B}" type="datetimeFigureOut">
              <a:rPr lang="en-US" smtClean="0"/>
              <a:t>3/7/2019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DB6EE8-8C0E-495F-9FAB-715D37859ECA}" type="slidenum">
              <a:rPr lang="en-US" smtClean="0"/>
              <a:t>‹#›</a:t>
            </a:fld>
            <a:endParaRPr lang="en-US"/>
          </a:p>
        </p:txBody>
      </p:sp>
    </p:spTree>
    <p:extLst>
      <p:ext uri="{BB962C8B-B14F-4D97-AF65-F5344CB8AC3E}">
        <p14:creationId xmlns:p14="http://schemas.microsoft.com/office/powerpoint/2010/main" val="2654727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Hours</a:t>
            </a:r>
            <a:r>
              <a:rPr lang="en-US" dirty="0"/>
              <a:t> – 0830AM - 4:30PM</a:t>
            </a:r>
          </a:p>
          <a:p>
            <a:r>
              <a:rPr lang="en-US" b="1" dirty="0"/>
              <a:t>Dress</a:t>
            </a:r>
            <a:r>
              <a:rPr lang="en-US" dirty="0"/>
              <a:t> – Rule is dress for comfort – Thermostat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Attendance</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Lunch</a:t>
            </a:r>
            <a:r>
              <a:rPr lang="en-US" dirty="0"/>
              <a:t> – 1130-1230</a:t>
            </a:r>
          </a:p>
          <a:p>
            <a:r>
              <a:rPr lang="en-US" b="1" dirty="0"/>
              <a:t>E-Mails</a:t>
            </a:r>
            <a:r>
              <a:rPr lang="en-US" dirty="0"/>
              <a:t> – Check at lunch also - Leave alone during breaks - invest in yourself</a:t>
            </a:r>
          </a:p>
          <a:p>
            <a:r>
              <a:rPr lang="en-US" b="1" dirty="0"/>
              <a:t>Group Dynamics </a:t>
            </a:r>
            <a:r>
              <a:rPr lang="en-US" dirty="0"/>
              <a:t>– Will do multiple activities – Will give tight, but adequate time limits with warnings – value of debriefing</a:t>
            </a:r>
          </a:p>
          <a:p>
            <a:endParaRPr lang="en-US" dirty="0"/>
          </a:p>
          <a:p>
            <a:r>
              <a:rPr lang="en-US" dirty="0"/>
              <a:t>Rules for Successful Learning Transfer on page i-9</a:t>
            </a:r>
          </a:p>
        </p:txBody>
      </p:sp>
      <p:sp>
        <p:nvSpPr>
          <p:cNvPr id="4" name="Slide Number Placeholder 3"/>
          <p:cNvSpPr>
            <a:spLocks noGrp="1"/>
          </p:cNvSpPr>
          <p:nvPr>
            <p:ph type="sldNum" sz="quarter" idx="10"/>
          </p:nvPr>
        </p:nvSpPr>
        <p:spPr/>
        <p:txBody>
          <a:bodyPr/>
          <a:lstStyle/>
          <a:p>
            <a:fld id="{A6E99129-E186-4C6F-8850-887F3DF38EE6}" type="slidenum">
              <a:rPr lang="en-US" smtClean="0"/>
              <a:t>3</a:t>
            </a:fld>
            <a:endParaRPr lang="en-US"/>
          </a:p>
        </p:txBody>
      </p:sp>
    </p:spTree>
    <p:extLst>
      <p:ext uri="{BB962C8B-B14F-4D97-AF65-F5344CB8AC3E}">
        <p14:creationId xmlns:p14="http://schemas.microsoft.com/office/powerpoint/2010/main" val="3492933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Any questions about these 10 tips?</a:t>
            </a:r>
          </a:p>
          <a:p>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#2 – </a:t>
            </a:r>
            <a:r>
              <a:rPr lang="en-US" b="1" dirty="0"/>
              <a:t>Cell Phones </a:t>
            </a:r>
            <a:r>
              <a:rPr lang="en-US" dirty="0"/>
              <a:t>– Off, vibrate, stun – check at lunch- office can’t survive until lunch, demand a raise</a:t>
            </a:r>
          </a:p>
          <a:p>
            <a:endParaRPr lang="en-US" b="0" dirty="0"/>
          </a:p>
          <a:p>
            <a:r>
              <a:rPr lang="en-US" b="0" dirty="0"/>
              <a:t>#9 – I ask that you all do your best to keep our breaks short (5-6 min) because we have lots of content to cover.</a:t>
            </a:r>
          </a:p>
          <a:p>
            <a:endParaRPr lang="en-US" b="0" dirty="0"/>
          </a:p>
          <a:p>
            <a:r>
              <a:rPr lang="en-US" b="0" dirty="0"/>
              <a:t>Key Point </a:t>
            </a:r>
            <a:r>
              <a:rPr lang="en-US" b="1" dirty="0"/>
              <a:t>(click)</a:t>
            </a:r>
          </a:p>
          <a:p>
            <a:endParaRPr lang="en-US" b="0" dirty="0"/>
          </a:p>
          <a:p>
            <a:r>
              <a:rPr lang="en-US" b="0" dirty="0"/>
              <a:t>Questions are welcome at any time.</a:t>
            </a:r>
          </a:p>
          <a:p>
            <a:endParaRPr lang="en-US" b="0" dirty="0"/>
          </a:p>
          <a:p>
            <a:r>
              <a:rPr lang="en-US" b="0" dirty="0"/>
              <a:t>The first question I want to ask and answer is:  </a:t>
            </a:r>
            <a:r>
              <a:rPr lang="en-US" b="1" dirty="0"/>
              <a:t>(click)</a:t>
            </a:r>
          </a:p>
          <a:p>
            <a:endParaRPr lang="en-US" b="1" dirty="0"/>
          </a:p>
          <a:p>
            <a:endParaRPr lang="en-US" b="1" dirty="0"/>
          </a:p>
        </p:txBody>
      </p:sp>
      <p:sp>
        <p:nvSpPr>
          <p:cNvPr id="4" name="Slide Number Placeholder 3"/>
          <p:cNvSpPr>
            <a:spLocks noGrp="1"/>
          </p:cNvSpPr>
          <p:nvPr>
            <p:ph type="sldNum" sz="quarter" idx="10"/>
          </p:nvPr>
        </p:nvSpPr>
        <p:spPr/>
        <p:txBody>
          <a:bodyPr/>
          <a:lstStyle/>
          <a:p>
            <a:fld id="{A6E99129-E186-4C6F-8850-887F3DF38EE6}" type="slidenum">
              <a:rPr lang="en-US" smtClean="0"/>
              <a:t>4</a:t>
            </a:fld>
            <a:endParaRPr lang="en-US"/>
          </a:p>
        </p:txBody>
      </p:sp>
    </p:spTree>
    <p:extLst>
      <p:ext uri="{BB962C8B-B14F-4D97-AF65-F5344CB8AC3E}">
        <p14:creationId xmlns:p14="http://schemas.microsoft.com/office/powerpoint/2010/main" val="1478669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57376-6B8E-4BC5-ABAF-2861A3B1C9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0F1DAE-7910-4409-A835-95F778F7C1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4A3148-C66A-4130-BB89-41E54B3BCCE4}"/>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5" name="Footer Placeholder 4">
            <a:extLst>
              <a:ext uri="{FF2B5EF4-FFF2-40B4-BE49-F238E27FC236}">
                <a16:creationId xmlns:a16="http://schemas.microsoft.com/office/drawing/2014/main" id="{7CA5976F-5676-4157-8365-63B3F49268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015CCA-079E-44F4-91C8-ADA0E928BC0C}"/>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3154308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B7527-1A14-4E6C-BAC0-2383D463FC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CF3AD7-9CFE-48C4-A301-F7402A41BE0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B706D5-9B76-4FB2-A9F9-8A3878DE3453}"/>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5" name="Footer Placeholder 4">
            <a:extLst>
              <a:ext uri="{FF2B5EF4-FFF2-40B4-BE49-F238E27FC236}">
                <a16:creationId xmlns:a16="http://schemas.microsoft.com/office/drawing/2014/main" id="{31091E64-C1CF-48D0-9AE2-433A00610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F6273F-8E17-4DC8-BA18-927E53906215}"/>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2615474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13F841-89A6-4A78-AD00-FC465F0ADC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51BFD39-538B-4631-9084-428B6B8196D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2EC0CE-57F9-4B13-BDE5-CAB95F43FF17}"/>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5" name="Footer Placeholder 4">
            <a:extLst>
              <a:ext uri="{FF2B5EF4-FFF2-40B4-BE49-F238E27FC236}">
                <a16:creationId xmlns:a16="http://schemas.microsoft.com/office/drawing/2014/main" id="{0C5A3791-7A60-48DE-B0E7-EB37CECD8C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56C981-D381-45C2-9520-1DEF81E71228}"/>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1164983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F5B69-06BA-4D9D-BBCC-453E3A0C68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2011CB-B632-4943-950B-DE7AD76F842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C354CA-1D2F-47A7-A87C-7EB7E138864B}"/>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5" name="Footer Placeholder 4">
            <a:extLst>
              <a:ext uri="{FF2B5EF4-FFF2-40B4-BE49-F238E27FC236}">
                <a16:creationId xmlns:a16="http://schemas.microsoft.com/office/drawing/2014/main" id="{3A155C4A-F621-4760-BB15-C5CC7DBAF5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F5B59-AA78-4155-A22C-AB9BC236DC87}"/>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970910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26FF0-0A30-421D-A853-1587B28702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9367B2-01EE-45DF-82CC-262C1CCCF7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CAF2C18-B2F2-49F9-A140-C4C88E312486}"/>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5" name="Footer Placeholder 4">
            <a:extLst>
              <a:ext uri="{FF2B5EF4-FFF2-40B4-BE49-F238E27FC236}">
                <a16:creationId xmlns:a16="http://schemas.microsoft.com/office/drawing/2014/main" id="{50D1CD93-F86D-4276-ABAE-83B2142754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C71AC5-84D4-4F49-A0D6-41CD8FCD19C1}"/>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329132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1BEC0-984F-4F75-9576-0CF972E551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BFC25D-901B-4B4E-B9AC-51FF9B642F1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D046A6-AA02-40C7-8A30-37CF2D6A07B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0BD424-536E-4771-B9E3-8D9B1FE4DDC5}"/>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6" name="Footer Placeholder 5">
            <a:extLst>
              <a:ext uri="{FF2B5EF4-FFF2-40B4-BE49-F238E27FC236}">
                <a16:creationId xmlns:a16="http://schemas.microsoft.com/office/drawing/2014/main" id="{62A8CE54-5B4D-4E69-9D7F-4614DEB1F4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BDC16B-162C-4AE7-8E1A-45DB1341BD31}"/>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2846486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D37F9-F0C2-4E45-9FAC-380CE1C4D2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2C205DC-B381-413F-9AE1-1B251AA2C0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F14EABC-3305-4355-BD36-F1311E8D149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5C765A-A601-40D2-9D8C-BE32CFADE5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353205F-97A7-402C-8009-7746BCDB9AD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EF5E1B-E473-4230-8D9C-2C6D4917B9BC}"/>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8" name="Footer Placeholder 7">
            <a:extLst>
              <a:ext uri="{FF2B5EF4-FFF2-40B4-BE49-F238E27FC236}">
                <a16:creationId xmlns:a16="http://schemas.microsoft.com/office/drawing/2014/main" id="{1D3062BD-3125-4FB0-BFCA-7E2ECBA10F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6A0FD9-CAF1-4A0A-A043-727689A6C3A2}"/>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819552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B7F2-3C7F-4D22-842C-E802953435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F827DE-D146-4144-BFE5-D4F54EB2DDA5}"/>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4" name="Footer Placeholder 3">
            <a:extLst>
              <a:ext uri="{FF2B5EF4-FFF2-40B4-BE49-F238E27FC236}">
                <a16:creationId xmlns:a16="http://schemas.microsoft.com/office/drawing/2014/main" id="{B63499D5-E09A-4131-B850-F96CD19C27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F41C93-0FDE-44CB-94F1-69F154260785}"/>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3105337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446AC2-E0CD-478E-B814-6C01441B24BD}"/>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3" name="Footer Placeholder 2">
            <a:extLst>
              <a:ext uri="{FF2B5EF4-FFF2-40B4-BE49-F238E27FC236}">
                <a16:creationId xmlns:a16="http://schemas.microsoft.com/office/drawing/2014/main" id="{33F6E573-7227-45D3-82CD-1C5251C2FB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54A996-839E-4466-A5E5-59AE675F293E}"/>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438509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CCBCA-90EC-466C-A012-55E6E89077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4F4703-367C-4DA6-818C-4498AE769A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8684FE-FFBF-4A7D-877E-D589F0FD0F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C589356-21F4-4E53-9089-03F0F3F24494}"/>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6" name="Footer Placeholder 5">
            <a:extLst>
              <a:ext uri="{FF2B5EF4-FFF2-40B4-BE49-F238E27FC236}">
                <a16:creationId xmlns:a16="http://schemas.microsoft.com/office/drawing/2014/main" id="{6D1D19BF-C92A-43C7-AF65-D90886BCAB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AEA0B-6239-4B64-AC6E-533D66DD32EF}"/>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857880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D0BA0-4CD7-4376-B4A1-14D9F12802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BEA6608-1C48-451F-B471-EA7F25C061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0F5195-80E6-4E92-83C6-C0B408E58A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656D2CC-C050-4606-B39F-EF3B5C4A4060}"/>
              </a:ext>
            </a:extLst>
          </p:cNvPr>
          <p:cNvSpPr>
            <a:spLocks noGrp="1"/>
          </p:cNvSpPr>
          <p:nvPr>
            <p:ph type="dt" sz="half" idx="10"/>
          </p:nvPr>
        </p:nvSpPr>
        <p:spPr/>
        <p:txBody>
          <a:bodyPr/>
          <a:lstStyle/>
          <a:p>
            <a:fld id="{8A711C62-84A2-47F3-AC19-DB9D1AFA3E9E}" type="datetimeFigureOut">
              <a:rPr lang="en-US" smtClean="0"/>
              <a:t>3/7/2019</a:t>
            </a:fld>
            <a:endParaRPr lang="en-US"/>
          </a:p>
        </p:txBody>
      </p:sp>
      <p:sp>
        <p:nvSpPr>
          <p:cNvPr id="6" name="Footer Placeholder 5">
            <a:extLst>
              <a:ext uri="{FF2B5EF4-FFF2-40B4-BE49-F238E27FC236}">
                <a16:creationId xmlns:a16="http://schemas.microsoft.com/office/drawing/2014/main" id="{19EB56E8-E87E-4F38-B935-31BF136350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A3BF52-FD75-4F8A-9AAA-6DB46E181846}"/>
              </a:ext>
            </a:extLst>
          </p:cNvPr>
          <p:cNvSpPr>
            <a:spLocks noGrp="1"/>
          </p:cNvSpPr>
          <p:nvPr>
            <p:ph type="sldNum" sz="quarter" idx="12"/>
          </p:nvPr>
        </p:nvSpPr>
        <p:spPr/>
        <p:txBody>
          <a:bodyPr/>
          <a:lstStyle/>
          <a:p>
            <a:fld id="{0D4C1FE8-061A-4785-8F5B-9AEDC2375383}" type="slidenum">
              <a:rPr lang="en-US" smtClean="0"/>
              <a:t>‹#›</a:t>
            </a:fld>
            <a:endParaRPr lang="en-US"/>
          </a:p>
        </p:txBody>
      </p:sp>
    </p:spTree>
    <p:extLst>
      <p:ext uri="{BB962C8B-B14F-4D97-AF65-F5344CB8AC3E}">
        <p14:creationId xmlns:p14="http://schemas.microsoft.com/office/powerpoint/2010/main" val="3143286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4064FD-2891-434D-9C6C-C1861230BA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BBCCE6-57B3-4650-9B4B-C9B38A5C5A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D106E4-D5DF-4FC1-9AF9-0394185D7E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711C62-84A2-47F3-AC19-DB9D1AFA3E9E}" type="datetimeFigureOut">
              <a:rPr lang="en-US" smtClean="0"/>
              <a:t>3/7/2019</a:t>
            </a:fld>
            <a:endParaRPr lang="en-US"/>
          </a:p>
        </p:txBody>
      </p:sp>
      <p:sp>
        <p:nvSpPr>
          <p:cNvPr id="5" name="Footer Placeholder 4">
            <a:extLst>
              <a:ext uri="{FF2B5EF4-FFF2-40B4-BE49-F238E27FC236}">
                <a16:creationId xmlns:a16="http://schemas.microsoft.com/office/drawing/2014/main" id="{10DA99E1-1AC2-408C-BA06-79D3D89896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C170EB8-647C-4194-BA47-5F8F027EFF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4C1FE8-061A-4785-8F5B-9AEDC2375383}" type="slidenum">
              <a:rPr lang="en-US" smtClean="0"/>
              <a:t>‹#›</a:t>
            </a:fld>
            <a:endParaRPr lang="en-US"/>
          </a:p>
        </p:txBody>
      </p:sp>
    </p:spTree>
    <p:extLst>
      <p:ext uri="{BB962C8B-B14F-4D97-AF65-F5344CB8AC3E}">
        <p14:creationId xmlns:p14="http://schemas.microsoft.com/office/powerpoint/2010/main" val="2727064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AD455-01B9-48F0-AF22-88A6136DC2EA}"/>
              </a:ext>
            </a:extLst>
          </p:cNvPr>
          <p:cNvSpPr>
            <a:spLocks noGrp="1"/>
          </p:cNvSpPr>
          <p:nvPr>
            <p:ph type="ctrTitle"/>
          </p:nvPr>
        </p:nvSpPr>
        <p:spPr/>
        <p:txBody>
          <a:bodyPr/>
          <a:lstStyle/>
          <a:p>
            <a:r>
              <a:rPr lang="en-US" dirty="0"/>
              <a:t>ROI Institute</a:t>
            </a:r>
            <a:br>
              <a:rPr lang="en-US" dirty="0"/>
            </a:br>
            <a:r>
              <a:rPr lang="en-US" dirty="0"/>
              <a:t>Partners Training</a:t>
            </a:r>
          </a:p>
        </p:txBody>
      </p:sp>
      <p:sp>
        <p:nvSpPr>
          <p:cNvPr id="3" name="Subtitle 2">
            <a:extLst>
              <a:ext uri="{FF2B5EF4-FFF2-40B4-BE49-F238E27FC236}">
                <a16:creationId xmlns:a16="http://schemas.microsoft.com/office/drawing/2014/main" id="{1A145F59-93A6-4912-B164-3ED7753D709B}"/>
              </a:ext>
            </a:extLst>
          </p:cNvPr>
          <p:cNvSpPr>
            <a:spLocks noGrp="1"/>
          </p:cNvSpPr>
          <p:nvPr>
            <p:ph type="subTitle" idx="1"/>
          </p:nvPr>
        </p:nvSpPr>
        <p:spPr/>
        <p:txBody>
          <a:bodyPr/>
          <a:lstStyle/>
          <a:p>
            <a:endParaRPr lang="en-US" dirty="0"/>
          </a:p>
          <a:p>
            <a:r>
              <a:rPr lang="en-US" dirty="0"/>
              <a:t>Teaching Module</a:t>
            </a:r>
          </a:p>
        </p:txBody>
      </p:sp>
    </p:spTree>
    <p:extLst>
      <p:ext uri="{BB962C8B-B14F-4D97-AF65-F5344CB8AC3E}">
        <p14:creationId xmlns:p14="http://schemas.microsoft.com/office/powerpoint/2010/main" val="3299805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A1B22-43D5-40AA-BCA0-AAE02CB90EDC}"/>
              </a:ext>
            </a:extLst>
          </p:cNvPr>
          <p:cNvSpPr>
            <a:spLocks noGrp="1"/>
          </p:cNvSpPr>
          <p:nvPr>
            <p:ph type="title"/>
          </p:nvPr>
        </p:nvSpPr>
        <p:spPr>
          <a:xfrm>
            <a:off x="838200" y="18255"/>
            <a:ext cx="10515600" cy="980101"/>
          </a:xfrm>
        </p:spPr>
        <p:txBody>
          <a:bodyPr/>
          <a:lstStyle/>
          <a:p>
            <a:pPr algn="ctr"/>
            <a:r>
              <a:rPr lang="en-US" b="1" dirty="0"/>
              <a:t>Classroom Delivery Problems and Solutions</a:t>
            </a:r>
          </a:p>
        </p:txBody>
      </p:sp>
      <p:graphicFrame>
        <p:nvGraphicFramePr>
          <p:cNvPr id="4" name="Table 3">
            <a:extLst>
              <a:ext uri="{FF2B5EF4-FFF2-40B4-BE49-F238E27FC236}">
                <a16:creationId xmlns:a16="http://schemas.microsoft.com/office/drawing/2014/main" id="{F264F0E2-D2F8-4627-B5A1-21D3426AFA48}"/>
              </a:ext>
            </a:extLst>
          </p:cNvPr>
          <p:cNvGraphicFramePr>
            <a:graphicFrameLocks noGrp="1"/>
          </p:cNvGraphicFramePr>
          <p:nvPr>
            <p:extLst>
              <p:ext uri="{D42A27DB-BD31-4B8C-83A1-F6EECF244321}">
                <p14:modId xmlns:p14="http://schemas.microsoft.com/office/powerpoint/2010/main" val="2802822021"/>
              </p:ext>
            </p:extLst>
          </p:nvPr>
        </p:nvGraphicFramePr>
        <p:xfrm>
          <a:off x="288758" y="998356"/>
          <a:ext cx="11413655" cy="5765800"/>
        </p:xfrm>
        <a:graphic>
          <a:graphicData uri="http://schemas.openxmlformats.org/drawingml/2006/table">
            <a:tbl>
              <a:tblPr firstRow="1" bandRow="1">
                <a:tableStyleId>{9D7B26C5-4107-4FEC-AEDC-1716B250A1EF}</a:tableStyleId>
              </a:tblPr>
              <a:tblGrid>
                <a:gridCol w="1458772">
                  <a:extLst>
                    <a:ext uri="{9D8B030D-6E8A-4147-A177-3AD203B41FA5}">
                      <a16:colId xmlns:a16="http://schemas.microsoft.com/office/drawing/2014/main" val="2853848157"/>
                    </a:ext>
                  </a:extLst>
                </a:gridCol>
                <a:gridCol w="3438080">
                  <a:extLst>
                    <a:ext uri="{9D8B030D-6E8A-4147-A177-3AD203B41FA5}">
                      <a16:colId xmlns:a16="http://schemas.microsoft.com/office/drawing/2014/main" val="3038517382"/>
                    </a:ext>
                  </a:extLst>
                </a:gridCol>
                <a:gridCol w="1467853">
                  <a:extLst>
                    <a:ext uri="{9D8B030D-6E8A-4147-A177-3AD203B41FA5}">
                      <a16:colId xmlns:a16="http://schemas.microsoft.com/office/drawing/2014/main" val="1170144442"/>
                    </a:ext>
                  </a:extLst>
                </a:gridCol>
                <a:gridCol w="2334126">
                  <a:extLst>
                    <a:ext uri="{9D8B030D-6E8A-4147-A177-3AD203B41FA5}">
                      <a16:colId xmlns:a16="http://schemas.microsoft.com/office/drawing/2014/main" val="3986501431"/>
                    </a:ext>
                  </a:extLst>
                </a:gridCol>
                <a:gridCol w="2714824">
                  <a:extLst>
                    <a:ext uri="{9D8B030D-6E8A-4147-A177-3AD203B41FA5}">
                      <a16:colId xmlns:a16="http://schemas.microsoft.com/office/drawing/2014/main" val="290201309"/>
                    </a:ext>
                  </a:extLst>
                </a:gridCol>
              </a:tblGrid>
              <a:tr h="370840">
                <a:tc>
                  <a:txBody>
                    <a:bodyPr/>
                    <a:lstStyle/>
                    <a:p>
                      <a:pPr algn="ctr"/>
                      <a:r>
                        <a:rPr lang="en-US" dirty="0"/>
                        <a:t>Problem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Solution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dirty="0"/>
                        <a:t>Problem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Solution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9146038"/>
                  </a:ext>
                </a:extLst>
              </a:tr>
              <a:tr h="370840">
                <a:tc>
                  <a:txBody>
                    <a:bodyPr/>
                    <a:lstStyle/>
                    <a:p>
                      <a:r>
                        <a:rPr lang="en-US" b="1" dirty="0"/>
                        <a:t>Fear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Well Prepared</a:t>
                      </a:r>
                    </a:p>
                    <a:p>
                      <a:r>
                        <a:rPr lang="en-US" dirty="0"/>
                        <a:t>Use Icebreakers</a:t>
                      </a:r>
                    </a:p>
                    <a:p>
                      <a:r>
                        <a:rPr lang="en-US" dirty="0"/>
                        <a:t>Acknowledge Fear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b="1" dirty="0"/>
                        <a:t>Timing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Plan Well</a:t>
                      </a:r>
                    </a:p>
                    <a:p>
                      <a:r>
                        <a:rPr lang="en-US" dirty="0"/>
                        <a:t>Practice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6755601"/>
                  </a:ext>
                </a:extLst>
              </a:tr>
              <a:tr h="370840">
                <a:tc>
                  <a:txBody>
                    <a:bodyPr/>
                    <a:lstStyle/>
                    <a:p>
                      <a:r>
                        <a:rPr lang="en-US" b="1" dirty="0"/>
                        <a:t>Credibility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Don’t Apologize</a:t>
                      </a:r>
                    </a:p>
                    <a:p>
                      <a:r>
                        <a:rPr lang="en-US" dirty="0"/>
                        <a:t>Have Expert Attitude</a:t>
                      </a:r>
                    </a:p>
                    <a:p>
                      <a:r>
                        <a:rPr lang="en-US" dirty="0"/>
                        <a:t>Tell Personal History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b="1" dirty="0"/>
                        <a:t>Questions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Anticipate Questions</a:t>
                      </a:r>
                    </a:p>
                    <a:p>
                      <a:r>
                        <a:rPr lang="en-US" dirty="0"/>
                        <a:t>“I Don’t Know” is OK</a:t>
                      </a:r>
                    </a:p>
                    <a:p>
                      <a:r>
                        <a:rPr lang="en-US" dirty="0"/>
                        <a:t>Ask Concise Questions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1506621"/>
                  </a:ext>
                </a:extLst>
              </a:tr>
              <a:tr h="370840">
                <a:tc>
                  <a:txBody>
                    <a:bodyPr/>
                    <a:lstStyle/>
                    <a:p>
                      <a:r>
                        <a:rPr lang="en-US" b="1" dirty="0"/>
                        <a:t>Personal Experience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Self</a:t>
                      </a:r>
                    </a:p>
                    <a:p>
                      <a:r>
                        <a:rPr lang="en-US" dirty="0"/>
                        <a:t>Others</a:t>
                      </a:r>
                    </a:p>
                    <a:p>
                      <a:r>
                        <a:rPr lang="en-US" dirty="0"/>
                        <a:t>Use Analogies, Stories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b="1" dirty="0"/>
                        <a:t>Difficult Learners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Confront Problem</a:t>
                      </a:r>
                    </a:p>
                    <a:p>
                      <a:r>
                        <a:rPr lang="en-US" dirty="0"/>
                        <a:t>Circumvent Behavior</a:t>
                      </a:r>
                    </a:p>
                    <a:p>
                      <a:r>
                        <a:rPr lang="en-US" dirty="0"/>
                        <a:t>Handle with Small Groups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051076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Media, Materials, &amp; Facilities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Know Equipment</a:t>
                      </a:r>
                    </a:p>
                    <a:p>
                      <a:r>
                        <a:rPr lang="en-US" dirty="0"/>
                        <a:t>Have Back-Ups</a:t>
                      </a:r>
                    </a:p>
                    <a:p>
                      <a:r>
                        <a:rPr lang="en-US" dirty="0"/>
                        <a:t>Enlist Assistance</a:t>
                      </a:r>
                    </a:p>
                    <a:p>
                      <a:r>
                        <a:rPr lang="en-US" dirty="0"/>
                        <a:t>Be Prepared</a:t>
                      </a:r>
                    </a:p>
                    <a:p>
                      <a:r>
                        <a:rPr lang="en-US" dirty="0"/>
                        <a:t>Arrive Early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Openings and Closings</a:t>
                      </a:r>
                    </a:p>
                    <a:p>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Develop Openings File</a:t>
                      </a:r>
                    </a:p>
                    <a:p>
                      <a:r>
                        <a:rPr lang="en-US" dirty="0"/>
                        <a:t>Know it “cold”</a:t>
                      </a:r>
                    </a:p>
                    <a:p>
                      <a:r>
                        <a:rPr lang="en-US" dirty="0"/>
                        <a:t>Relaxes Participants</a:t>
                      </a:r>
                    </a:p>
                    <a:p>
                      <a:r>
                        <a:rPr lang="en-US" dirty="0"/>
                        <a:t>Summarizes Concisely</a:t>
                      </a:r>
                    </a:p>
                    <a:p>
                      <a:r>
                        <a:rPr lang="en-US" dirty="0"/>
                        <a:t>Thank Participants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36842171"/>
                  </a:ext>
                </a:extLst>
              </a:tr>
              <a:tr h="370840">
                <a:tc>
                  <a:txBody>
                    <a:bodyPr/>
                    <a:lstStyle/>
                    <a:p>
                      <a:r>
                        <a:rPr lang="en-US" b="1" dirty="0"/>
                        <a:t>Participation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Open-Ended Questions</a:t>
                      </a:r>
                    </a:p>
                    <a:p>
                      <a:r>
                        <a:rPr lang="en-US" dirty="0"/>
                        <a:t>Small Group Activities</a:t>
                      </a:r>
                    </a:p>
                    <a:p>
                      <a:r>
                        <a:rPr lang="en-US" dirty="0"/>
                        <a:t>Invite Participation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Dependence on Notes</a:t>
                      </a:r>
                    </a:p>
                    <a:p>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Necessary?</a:t>
                      </a:r>
                    </a:p>
                    <a:p>
                      <a:r>
                        <a:rPr lang="en-US" dirty="0"/>
                        <a:t>Note Cards</a:t>
                      </a:r>
                    </a:p>
                    <a:p>
                      <a:r>
                        <a:rPr lang="en-US" dirty="0"/>
                        <a:t>Visual Aids</a:t>
                      </a:r>
                    </a:p>
                    <a:p>
                      <a:r>
                        <a:rPr lang="en-US" dirty="0"/>
                        <a:t>Practice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8673736"/>
                  </a:ext>
                </a:extLst>
              </a:tr>
            </a:tbl>
          </a:graphicData>
        </a:graphic>
      </p:graphicFrame>
    </p:spTree>
    <p:extLst>
      <p:ext uri="{BB962C8B-B14F-4D97-AF65-F5344CB8AC3E}">
        <p14:creationId xmlns:p14="http://schemas.microsoft.com/office/powerpoint/2010/main" val="79249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58361-415B-459D-9A55-F58E4013065E}"/>
              </a:ext>
            </a:extLst>
          </p:cNvPr>
          <p:cNvSpPr>
            <a:spLocks noGrp="1"/>
          </p:cNvSpPr>
          <p:nvPr>
            <p:ph type="title"/>
          </p:nvPr>
        </p:nvSpPr>
        <p:spPr>
          <a:xfrm>
            <a:off x="838200" y="18255"/>
            <a:ext cx="10515600" cy="732243"/>
          </a:xfrm>
        </p:spPr>
        <p:txBody>
          <a:bodyPr>
            <a:normAutofit/>
          </a:bodyPr>
          <a:lstStyle/>
          <a:p>
            <a:pPr algn="ctr"/>
            <a:r>
              <a:rPr lang="en-US" b="1" dirty="0"/>
              <a:t>Types of Questions</a:t>
            </a:r>
          </a:p>
        </p:txBody>
      </p:sp>
      <p:graphicFrame>
        <p:nvGraphicFramePr>
          <p:cNvPr id="6" name="Table 5">
            <a:extLst>
              <a:ext uri="{FF2B5EF4-FFF2-40B4-BE49-F238E27FC236}">
                <a16:creationId xmlns:a16="http://schemas.microsoft.com/office/drawing/2014/main" id="{4DE66356-6D8B-400F-A964-A391BD7DCE05}"/>
              </a:ext>
            </a:extLst>
          </p:cNvPr>
          <p:cNvGraphicFramePr>
            <a:graphicFrameLocks noGrp="1"/>
          </p:cNvGraphicFramePr>
          <p:nvPr>
            <p:extLst>
              <p:ext uri="{D42A27DB-BD31-4B8C-83A1-F6EECF244321}">
                <p14:modId xmlns:p14="http://schemas.microsoft.com/office/powerpoint/2010/main" val="2879561575"/>
              </p:ext>
            </p:extLst>
          </p:nvPr>
        </p:nvGraphicFramePr>
        <p:xfrm>
          <a:off x="203200" y="1202746"/>
          <a:ext cx="11528724" cy="5059680"/>
        </p:xfrm>
        <a:graphic>
          <a:graphicData uri="http://schemas.openxmlformats.org/drawingml/2006/table">
            <a:tbl>
              <a:tblPr firstRow="1" bandRow="1">
                <a:tableStyleId>{5C22544A-7EE6-4342-B048-85BDC9FD1C3A}</a:tableStyleId>
              </a:tblPr>
              <a:tblGrid>
                <a:gridCol w="1901825">
                  <a:extLst>
                    <a:ext uri="{9D8B030D-6E8A-4147-A177-3AD203B41FA5}">
                      <a16:colId xmlns:a16="http://schemas.microsoft.com/office/drawing/2014/main" val="453187438"/>
                    </a:ext>
                  </a:extLst>
                </a:gridCol>
                <a:gridCol w="9626899">
                  <a:extLst>
                    <a:ext uri="{9D8B030D-6E8A-4147-A177-3AD203B41FA5}">
                      <a16:colId xmlns:a16="http://schemas.microsoft.com/office/drawing/2014/main" val="2319893229"/>
                    </a:ext>
                  </a:extLst>
                </a:gridCol>
              </a:tblGrid>
              <a:tr h="370840">
                <a:tc>
                  <a:txBody>
                    <a:bodyPr/>
                    <a:lstStyle/>
                    <a:p>
                      <a:r>
                        <a:rPr lang="en-US" dirty="0"/>
                        <a:t>Type</a:t>
                      </a:r>
                    </a:p>
                  </a:txBody>
                  <a:tcPr/>
                </a:tc>
                <a:tc>
                  <a:txBody>
                    <a:bodyPr/>
                    <a:lstStyle/>
                    <a:p>
                      <a:r>
                        <a:rPr lang="en-US" dirty="0"/>
                        <a:t>Purpose</a:t>
                      </a:r>
                    </a:p>
                  </a:txBody>
                  <a:tcPr/>
                </a:tc>
                <a:extLst>
                  <a:ext uri="{0D108BD9-81ED-4DB2-BD59-A6C34878D82A}">
                    <a16:rowId xmlns:a16="http://schemas.microsoft.com/office/drawing/2014/main" val="468866577"/>
                  </a:ext>
                </a:extLst>
              </a:tr>
              <a:tr h="370840">
                <a:tc>
                  <a:txBody>
                    <a:bodyPr/>
                    <a:lstStyle/>
                    <a:p>
                      <a:r>
                        <a:rPr lang="en-US" b="1" dirty="0"/>
                        <a:t>Direct</a:t>
                      </a:r>
                    </a:p>
                  </a:txBody>
                  <a:tcPr anchor="ctr"/>
                </a:tc>
                <a:tc>
                  <a:txBody>
                    <a:bodyPr/>
                    <a:lstStyle/>
                    <a:p>
                      <a:pPr lvl="0"/>
                      <a:r>
                        <a:rPr lang="en-US" sz="1800" kern="1200" dirty="0">
                          <a:solidFill>
                            <a:schemeClr val="dk1"/>
                          </a:solidFill>
                          <a:effectLst/>
                          <a:latin typeface="+mn-lt"/>
                          <a:ea typeface="+mn-ea"/>
                          <a:cs typeface="+mn-cs"/>
                        </a:rPr>
                        <a:t>Question to a specific learner.</a:t>
                      </a:r>
                    </a:p>
                  </a:txBody>
                  <a:tcPr/>
                </a:tc>
                <a:extLst>
                  <a:ext uri="{0D108BD9-81ED-4DB2-BD59-A6C34878D82A}">
                    <a16:rowId xmlns:a16="http://schemas.microsoft.com/office/drawing/2014/main" val="1499605564"/>
                  </a:ext>
                </a:extLst>
              </a:tr>
              <a:tr h="370840">
                <a:tc>
                  <a:txBody>
                    <a:bodyPr/>
                    <a:lstStyle/>
                    <a:p>
                      <a:r>
                        <a:rPr lang="en-US" b="1" dirty="0"/>
                        <a:t>Overhead</a:t>
                      </a:r>
                    </a:p>
                  </a:txBody>
                  <a:tcPr anchor="ctr"/>
                </a:tc>
                <a:tc>
                  <a:txBody>
                    <a:bodyPr/>
                    <a:lstStyle/>
                    <a:p>
                      <a:r>
                        <a:rPr lang="en-US" sz="1800" kern="1200" dirty="0">
                          <a:solidFill>
                            <a:schemeClr val="dk1"/>
                          </a:solidFill>
                          <a:effectLst/>
                          <a:latin typeface="+mn-lt"/>
                          <a:ea typeface="+mn-ea"/>
                          <a:cs typeface="+mn-cs"/>
                        </a:rPr>
                        <a:t>To all the learners; anyone can answer</a:t>
                      </a:r>
                      <a:endParaRPr lang="en-US" dirty="0"/>
                    </a:p>
                  </a:txBody>
                  <a:tcPr/>
                </a:tc>
                <a:extLst>
                  <a:ext uri="{0D108BD9-81ED-4DB2-BD59-A6C34878D82A}">
                    <a16:rowId xmlns:a16="http://schemas.microsoft.com/office/drawing/2014/main" val="2353075337"/>
                  </a:ext>
                </a:extLst>
              </a:tr>
              <a:tr h="370840">
                <a:tc>
                  <a:txBody>
                    <a:bodyPr/>
                    <a:lstStyle/>
                    <a:p>
                      <a:r>
                        <a:rPr lang="en-US" b="1" dirty="0"/>
                        <a:t>Relay</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A learner asks the instructor a question.  The instructor asks a specific learner (someone else) to answer or asks anyone to answer.</a:t>
                      </a:r>
                    </a:p>
                  </a:txBody>
                  <a:tcPr/>
                </a:tc>
                <a:extLst>
                  <a:ext uri="{0D108BD9-81ED-4DB2-BD59-A6C34878D82A}">
                    <a16:rowId xmlns:a16="http://schemas.microsoft.com/office/drawing/2014/main" val="2057096933"/>
                  </a:ext>
                </a:extLst>
              </a:tr>
              <a:tr h="370840">
                <a:tc>
                  <a:txBody>
                    <a:bodyPr/>
                    <a:lstStyle/>
                    <a:p>
                      <a:r>
                        <a:rPr lang="en-US" b="1" dirty="0"/>
                        <a:t>Reverse</a:t>
                      </a:r>
                    </a:p>
                  </a:txBody>
                  <a:tcPr anchor="ctr"/>
                </a:tc>
                <a:tc>
                  <a:txBody>
                    <a:bodyPr/>
                    <a:lstStyle/>
                    <a:p>
                      <a:pPr lvl="0"/>
                      <a:r>
                        <a:rPr lang="en-US" sz="1800" kern="1200" dirty="0">
                          <a:solidFill>
                            <a:schemeClr val="dk1"/>
                          </a:solidFill>
                          <a:effectLst/>
                          <a:latin typeface="+mn-lt"/>
                          <a:ea typeface="+mn-ea"/>
                          <a:cs typeface="+mn-cs"/>
                        </a:rPr>
                        <a:t>A learner asks the instructor a question.  The instructor returns the question back to the same learner to answer.</a:t>
                      </a:r>
                    </a:p>
                  </a:txBody>
                  <a:tcPr/>
                </a:tc>
                <a:extLst>
                  <a:ext uri="{0D108BD9-81ED-4DB2-BD59-A6C34878D82A}">
                    <a16:rowId xmlns:a16="http://schemas.microsoft.com/office/drawing/2014/main" val="4071556843"/>
                  </a:ext>
                </a:extLst>
              </a:tr>
              <a:tr h="370840">
                <a:tc>
                  <a:txBody>
                    <a:bodyPr/>
                    <a:lstStyle/>
                    <a:p>
                      <a:r>
                        <a:rPr lang="en-US" b="1" dirty="0"/>
                        <a:t>Leading</a:t>
                      </a:r>
                    </a:p>
                  </a:txBody>
                  <a:tcPr anchor="ctr"/>
                </a:tc>
                <a:tc>
                  <a:txBody>
                    <a:bodyPr/>
                    <a:lstStyle/>
                    <a:p>
                      <a:r>
                        <a:rPr lang="en-US" sz="1800" kern="1200" dirty="0">
                          <a:solidFill>
                            <a:schemeClr val="dk1"/>
                          </a:solidFill>
                          <a:effectLst/>
                          <a:latin typeface="+mn-lt"/>
                          <a:ea typeface="+mn-ea"/>
                          <a:cs typeface="+mn-cs"/>
                        </a:rPr>
                        <a:t>To get specific answers.</a:t>
                      </a:r>
                      <a:endParaRPr lang="en-US" dirty="0"/>
                    </a:p>
                  </a:txBody>
                  <a:tcPr/>
                </a:tc>
                <a:extLst>
                  <a:ext uri="{0D108BD9-81ED-4DB2-BD59-A6C34878D82A}">
                    <a16:rowId xmlns:a16="http://schemas.microsoft.com/office/drawing/2014/main" val="203028662"/>
                  </a:ext>
                </a:extLst>
              </a:tr>
              <a:tr h="370840">
                <a:tc>
                  <a:txBody>
                    <a:bodyPr/>
                    <a:lstStyle/>
                    <a:p>
                      <a:r>
                        <a:rPr lang="en-US" b="1" dirty="0"/>
                        <a:t>Rhetorical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To trigger a thought.  No answer expected.</a:t>
                      </a:r>
                    </a:p>
                  </a:txBody>
                  <a:tcPr/>
                </a:tc>
                <a:extLst>
                  <a:ext uri="{0D108BD9-81ED-4DB2-BD59-A6C34878D82A}">
                    <a16:rowId xmlns:a16="http://schemas.microsoft.com/office/drawing/2014/main" val="1905169076"/>
                  </a:ext>
                </a:extLst>
              </a:tr>
              <a:tr h="370840">
                <a:tc>
                  <a:txBody>
                    <a:bodyPr/>
                    <a:lstStyle/>
                    <a:p>
                      <a:r>
                        <a:rPr lang="en-US" b="1" dirty="0"/>
                        <a:t>Overhead – Pause – Direct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Ask overhead question to class, pause to allow them the think, call on a learner whose non-verbal feedback implies he or she has a response or a learner who you need to draw back to the class discussion.</a:t>
                      </a:r>
                    </a:p>
                  </a:txBody>
                  <a:tcPr/>
                </a:tc>
                <a:extLst>
                  <a:ext uri="{0D108BD9-81ED-4DB2-BD59-A6C34878D82A}">
                    <a16:rowId xmlns:a16="http://schemas.microsoft.com/office/drawing/2014/main" val="1957036741"/>
                  </a:ext>
                </a:extLst>
              </a:tr>
              <a:tr h="370840">
                <a:tc>
                  <a:txBody>
                    <a:bodyPr/>
                    <a:lstStyle/>
                    <a:p>
                      <a:r>
                        <a:rPr lang="en-US" b="1" dirty="0"/>
                        <a:t>Open-Ended</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Questions that begin with who, what, when, where, why, or how.</a:t>
                      </a:r>
                      <a:r>
                        <a:rPr lang="en-US" sz="1800" u="sng" kern="1200" dirty="0">
                          <a:solidFill>
                            <a:schemeClr val="dk1"/>
                          </a:solidFill>
                          <a:effectLst/>
                          <a:latin typeface="+mn-lt"/>
                          <a:ea typeface="+mn-ea"/>
                          <a:cs typeface="+mn-cs"/>
                        </a:rPr>
                        <a:t> </a:t>
                      </a:r>
                      <a:endParaRPr lang="en-US" sz="1800" kern="1200" dirty="0">
                        <a:solidFill>
                          <a:schemeClr val="dk1"/>
                        </a:solidFill>
                        <a:effectLst/>
                        <a:latin typeface="+mn-lt"/>
                        <a:ea typeface="+mn-ea"/>
                        <a:cs typeface="+mn-cs"/>
                      </a:endParaRPr>
                    </a:p>
                  </a:txBody>
                  <a:tcPr/>
                </a:tc>
                <a:extLst>
                  <a:ext uri="{0D108BD9-81ED-4DB2-BD59-A6C34878D82A}">
                    <a16:rowId xmlns:a16="http://schemas.microsoft.com/office/drawing/2014/main" val="4255444712"/>
                  </a:ext>
                </a:extLst>
              </a:tr>
              <a:tr h="370840">
                <a:tc>
                  <a:txBody>
                    <a:bodyPr/>
                    <a:lstStyle/>
                    <a:p>
                      <a:r>
                        <a:rPr lang="en-US" b="1" dirty="0"/>
                        <a:t>Closed</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Yes/No or single word response.</a:t>
                      </a:r>
                    </a:p>
                    <a:p>
                      <a:endParaRPr lang="en-US" dirty="0"/>
                    </a:p>
                  </a:txBody>
                  <a:tcPr/>
                </a:tc>
                <a:extLst>
                  <a:ext uri="{0D108BD9-81ED-4DB2-BD59-A6C34878D82A}">
                    <a16:rowId xmlns:a16="http://schemas.microsoft.com/office/drawing/2014/main" val="3844031200"/>
                  </a:ext>
                </a:extLst>
              </a:tr>
            </a:tbl>
          </a:graphicData>
        </a:graphic>
      </p:graphicFrame>
    </p:spTree>
    <p:extLst>
      <p:ext uri="{BB962C8B-B14F-4D97-AF65-F5344CB8AC3E}">
        <p14:creationId xmlns:p14="http://schemas.microsoft.com/office/powerpoint/2010/main" val="2171406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390CA6-4D76-4B35-B15A-8A5E0A88F4BD}"/>
              </a:ext>
            </a:extLst>
          </p:cNvPr>
          <p:cNvSpPr txBox="1"/>
          <p:nvPr/>
        </p:nvSpPr>
        <p:spPr>
          <a:xfrm>
            <a:off x="5029200" y="1077388"/>
            <a:ext cx="1906438" cy="584775"/>
          </a:xfrm>
          <a:prstGeom prst="rect">
            <a:avLst/>
          </a:prstGeom>
          <a:noFill/>
        </p:spPr>
        <p:txBody>
          <a:bodyPr wrap="square" rtlCol="0">
            <a:spAutoFit/>
          </a:bodyPr>
          <a:lstStyle/>
          <a:p>
            <a:pPr algn="ctr"/>
            <a:r>
              <a:rPr lang="en-US" b="1" dirty="0"/>
              <a:t>Ask</a:t>
            </a:r>
          </a:p>
          <a:p>
            <a:pPr algn="ctr"/>
            <a:r>
              <a:rPr lang="en-US" sz="1400" dirty="0"/>
              <a:t>(wait ~ 5 seconds)</a:t>
            </a:r>
          </a:p>
        </p:txBody>
      </p:sp>
      <p:sp>
        <p:nvSpPr>
          <p:cNvPr id="5" name="TextBox 4">
            <a:extLst>
              <a:ext uri="{FF2B5EF4-FFF2-40B4-BE49-F238E27FC236}">
                <a16:creationId xmlns:a16="http://schemas.microsoft.com/office/drawing/2014/main" id="{0D182ED5-7C58-4372-B0A7-E2D02C90855F}"/>
              </a:ext>
            </a:extLst>
          </p:cNvPr>
          <p:cNvSpPr txBox="1"/>
          <p:nvPr/>
        </p:nvSpPr>
        <p:spPr>
          <a:xfrm>
            <a:off x="1268084" y="2403645"/>
            <a:ext cx="1449237" cy="1477328"/>
          </a:xfrm>
          <a:prstGeom prst="rect">
            <a:avLst/>
          </a:prstGeom>
          <a:noFill/>
        </p:spPr>
        <p:txBody>
          <a:bodyPr wrap="square" rtlCol="0">
            <a:spAutoFit/>
          </a:bodyPr>
          <a:lstStyle/>
          <a:p>
            <a:pPr algn="ctr"/>
            <a:r>
              <a:rPr lang="en-US" b="1" dirty="0"/>
              <a:t>Respond</a:t>
            </a:r>
          </a:p>
          <a:p>
            <a:endParaRPr lang="en-US" dirty="0"/>
          </a:p>
          <a:p>
            <a:pPr algn="ctr"/>
            <a:r>
              <a:rPr lang="en-US" dirty="0"/>
              <a:t>Recognize</a:t>
            </a:r>
          </a:p>
          <a:p>
            <a:pPr algn="ctr"/>
            <a:endParaRPr lang="en-US" dirty="0"/>
          </a:p>
          <a:p>
            <a:pPr algn="ctr"/>
            <a:r>
              <a:rPr lang="en-US" dirty="0"/>
              <a:t>Step Toward</a:t>
            </a:r>
          </a:p>
        </p:txBody>
      </p:sp>
      <p:sp>
        <p:nvSpPr>
          <p:cNvPr id="6" name="TextBox 5">
            <a:extLst>
              <a:ext uri="{FF2B5EF4-FFF2-40B4-BE49-F238E27FC236}">
                <a16:creationId xmlns:a16="http://schemas.microsoft.com/office/drawing/2014/main" id="{03A80AF6-ED91-4F72-BF18-B1DBE67011B6}"/>
              </a:ext>
            </a:extLst>
          </p:cNvPr>
          <p:cNvSpPr txBox="1"/>
          <p:nvPr/>
        </p:nvSpPr>
        <p:spPr>
          <a:xfrm>
            <a:off x="-77637" y="4372679"/>
            <a:ext cx="1043796" cy="923330"/>
          </a:xfrm>
          <a:prstGeom prst="rect">
            <a:avLst/>
          </a:prstGeom>
          <a:noFill/>
        </p:spPr>
        <p:txBody>
          <a:bodyPr wrap="square" rtlCol="0">
            <a:spAutoFit/>
          </a:bodyPr>
          <a:lstStyle/>
          <a:p>
            <a:pPr algn="ctr"/>
            <a:r>
              <a:rPr lang="en-US" b="1" dirty="0"/>
              <a:t>Correct</a:t>
            </a:r>
          </a:p>
          <a:p>
            <a:pPr algn="ctr"/>
            <a:endParaRPr lang="en-US" dirty="0"/>
          </a:p>
          <a:p>
            <a:pPr algn="ctr"/>
            <a:r>
              <a:rPr lang="en-US" dirty="0"/>
              <a:t>Praise</a:t>
            </a:r>
          </a:p>
        </p:txBody>
      </p:sp>
      <p:sp>
        <p:nvSpPr>
          <p:cNvPr id="7" name="TextBox 6">
            <a:extLst>
              <a:ext uri="{FF2B5EF4-FFF2-40B4-BE49-F238E27FC236}">
                <a16:creationId xmlns:a16="http://schemas.microsoft.com/office/drawing/2014/main" id="{07A5A3E1-BC59-4137-AD01-2F1319ED9FA6}"/>
              </a:ext>
            </a:extLst>
          </p:cNvPr>
          <p:cNvSpPr txBox="1"/>
          <p:nvPr/>
        </p:nvSpPr>
        <p:spPr>
          <a:xfrm>
            <a:off x="2717321" y="4372674"/>
            <a:ext cx="2156604" cy="738664"/>
          </a:xfrm>
          <a:prstGeom prst="rect">
            <a:avLst/>
          </a:prstGeom>
          <a:noFill/>
        </p:spPr>
        <p:txBody>
          <a:bodyPr wrap="square" rtlCol="0">
            <a:spAutoFit/>
          </a:bodyPr>
          <a:lstStyle/>
          <a:p>
            <a:pPr algn="ctr"/>
            <a:r>
              <a:rPr lang="en-US" b="1" dirty="0"/>
              <a:t>Incorrect</a:t>
            </a:r>
          </a:p>
          <a:p>
            <a:pPr algn="ctr"/>
            <a:r>
              <a:rPr lang="en-US" sz="1200" dirty="0"/>
              <a:t>(Self-Esteem Issue)</a:t>
            </a:r>
          </a:p>
          <a:p>
            <a:pPr algn="ctr"/>
            <a:r>
              <a:rPr lang="en-US" sz="1200" dirty="0"/>
              <a:t>(Up to us to save face for them)</a:t>
            </a:r>
          </a:p>
        </p:txBody>
      </p:sp>
      <p:sp>
        <p:nvSpPr>
          <p:cNvPr id="8" name="TextBox 7">
            <a:extLst>
              <a:ext uri="{FF2B5EF4-FFF2-40B4-BE49-F238E27FC236}">
                <a16:creationId xmlns:a16="http://schemas.microsoft.com/office/drawing/2014/main" id="{B1406002-495C-41DC-A4EA-7CA9A8E90281}"/>
              </a:ext>
            </a:extLst>
          </p:cNvPr>
          <p:cNvSpPr txBox="1"/>
          <p:nvPr/>
        </p:nvSpPr>
        <p:spPr>
          <a:xfrm>
            <a:off x="785008" y="5416779"/>
            <a:ext cx="2035834" cy="923330"/>
          </a:xfrm>
          <a:prstGeom prst="rect">
            <a:avLst/>
          </a:prstGeom>
          <a:noFill/>
        </p:spPr>
        <p:txBody>
          <a:bodyPr wrap="square" rtlCol="0">
            <a:spAutoFit/>
          </a:bodyPr>
          <a:lstStyle/>
          <a:p>
            <a:pPr algn="ctr"/>
            <a:r>
              <a:rPr lang="en-US" b="1" dirty="0"/>
              <a:t>Acknowledge Effort</a:t>
            </a:r>
          </a:p>
          <a:p>
            <a:pPr marL="112713" indent="-112713">
              <a:buFont typeface="Arial" panose="020B0604020202020204" pitchFamily="34" charset="0"/>
              <a:buChar char="•"/>
            </a:pPr>
            <a:r>
              <a:rPr lang="en-US" dirty="0"/>
              <a:t>Never Wrong</a:t>
            </a:r>
          </a:p>
          <a:p>
            <a:pPr marL="112713" indent="-112713">
              <a:buFont typeface="Arial" panose="020B0604020202020204" pitchFamily="34" charset="0"/>
              <a:buChar char="•"/>
            </a:pPr>
            <a:r>
              <a:rPr lang="en-US" dirty="0"/>
              <a:t>Will Circle Wagons</a:t>
            </a:r>
          </a:p>
        </p:txBody>
      </p:sp>
      <p:sp>
        <p:nvSpPr>
          <p:cNvPr id="9" name="TextBox 8">
            <a:extLst>
              <a:ext uri="{FF2B5EF4-FFF2-40B4-BE49-F238E27FC236}">
                <a16:creationId xmlns:a16="http://schemas.microsoft.com/office/drawing/2014/main" id="{6038FC2D-B241-4E3B-94E3-D865529201DA}"/>
              </a:ext>
            </a:extLst>
          </p:cNvPr>
          <p:cNvSpPr txBox="1"/>
          <p:nvPr/>
        </p:nvSpPr>
        <p:spPr>
          <a:xfrm>
            <a:off x="2898481" y="5416779"/>
            <a:ext cx="1802920" cy="646331"/>
          </a:xfrm>
          <a:prstGeom prst="rect">
            <a:avLst/>
          </a:prstGeom>
          <a:noFill/>
        </p:spPr>
        <p:txBody>
          <a:bodyPr wrap="square" rtlCol="0">
            <a:spAutoFit/>
          </a:bodyPr>
          <a:lstStyle/>
          <a:p>
            <a:pPr algn="ctr"/>
            <a:r>
              <a:rPr lang="en-US" b="1" dirty="0"/>
              <a:t>Partially Correct</a:t>
            </a:r>
            <a:endParaRPr lang="en-US" dirty="0"/>
          </a:p>
          <a:p>
            <a:pPr marL="112713" indent="-112713">
              <a:buFont typeface="Arial" panose="020B0604020202020204" pitchFamily="34" charset="0"/>
              <a:buChar char="•"/>
            </a:pPr>
            <a:r>
              <a:rPr lang="en-US" dirty="0"/>
              <a:t>If we look at…</a:t>
            </a:r>
          </a:p>
        </p:txBody>
      </p:sp>
      <p:sp>
        <p:nvSpPr>
          <p:cNvPr id="10" name="TextBox 9">
            <a:extLst>
              <a:ext uri="{FF2B5EF4-FFF2-40B4-BE49-F238E27FC236}">
                <a16:creationId xmlns:a16="http://schemas.microsoft.com/office/drawing/2014/main" id="{971F4F3B-6564-4CEE-8DA6-59C7150BB045}"/>
              </a:ext>
            </a:extLst>
          </p:cNvPr>
          <p:cNvSpPr txBox="1"/>
          <p:nvPr/>
        </p:nvSpPr>
        <p:spPr>
          <a:xfrm>
            <a:off x="4724399" y="5417691"/>
            <a:ext cx="1618892" cy="646331"/>
          </a:xfrm>
          <a:prstGeom prst="rect">
            <a:avLst/>
          </a:prstGeom>
          <a:noFill/>
        </p:spPr>
        <p:txBody>
          <a:bodyPr wrap="square" rtlCol="0">
            <a:spAutoFit/>
          </a:bodyPr>
          <a:lstStyle/>
          <a:p>
            <a:pPr algn="ctr"/>
            <a:r>
              <a:rPr lang="en-US" b="1" dirty="0"/>
              <a:t>Reframe</a:t>
            </a:r>
          </a:p>
          <a:p>
            <a:pPr marL="112713" indent="-112713">
              <a:buFont typeface="Arial" panose="020B0604020202020204" pitchFamily="34" charset="0"/>
              <a:buChar char="•"/>
            </a:pPr>
            <a:r>
              <a:rPr lang="en-US" dirty="0"/>
              <a:t>Back to group</a:t>
            </a:r>
          </a:p>
        </p:txBody>
      </p:sp>
      <p:sp>
        <p:nvSpPr>
          <p:cNvPr id="11" name="TextBox 10">
            <a:extLst>
              <a:ext uri="{FF2B5EF4-FFF2-40B4-BE49-F238E27FC236}">
                <a16:creationId xmlns:a16="http://schemas.microsoft.com/office/drawing/2014/main" id="{0B5D4763-B267-43FE-8281-BA3F216D1E8A}"/>
              </a:ext>
            </a:extLst>
          </p:cNvPr>
          <p:cNvSpPr txBox="1"/>
          <p:nvPr/>
        </p:nvSpPr>
        <p:spPr>
          <a:xfrm>
            <a:off x="8502771" y="2403645"/>
            <a:ext cx="1449237" cy="369332"/>
          </a:xfrm>
          <a:prstGeom prst="rect">
            <a:avLst/>
          </a:prstGeom>
          <a:noFill/>
        </p:spPr>
        <p:txBody>
          <a:bodyPr wrap="square" rtlCol="0">
            <a:spAutoFit/>
          </a:bodyPr>
          <a:lstStyle/>
          <a:p>
            <a:pPr algn="ctr"/>
            <a:r>
              <a:rPr lang="en-US" b="1" dirty="0"/>
              <a:t>No Response</a:t>
            </a:r>
          </a:p>
        </p:txBody>
      </p:sp>
      <p:sp>
        <p:nvSpPr>
          <p:cNvPr id="12" name="TextBox 11">
            <a:extLst>
              <a:ext uri="{FF2B5EF4-FFF2-40B4-BE49-F238E27FC236}">
                <a16:creationId xmlns:a16="http://schemas.microsoft.com/office/drawing/2014/main" id="{A59266A0-82FD-400A-9E35-C7066BC305CE}"/>
              </a:ext>
            </a:extLst>
          </p:cNvPr>
          <p:cNvSpPr txBox="1"/>
          <p:nvPr/>
        </p:nvSpPr>
        <p:spPr>
          <a:xfrm>
            <a:off x="6300160" y="2996615"/>
            <a:ext cx="1906438" cy="1200329"/>
          </a:xfrm>
          <a:prstGeom prst="rect">
            <a:avLst/>
          </a:prstGeom>
          <a:noFill/>
        </p:spPr>
        <p:txBody>
          <a:bodyPr wrap="square" rtlCol="0">
            <a:spAutoFit/>
          </a:bodyPr>
          <a:lstStyle/>
          <a:p>
            <a:pPr algn="ctr"/>
            <a:r>
              <a:rPr lang="en-US" b="1" dirty="0"/>
              <a:t>Unclear Question</a:t>
            </a:r>
            <a:endParaRPr lang="en-US" dirty="0"/>
          </a:p>
          <a:p>
            <a:pPr marL="173038" indent="-173038">
              <a:buFont typeface="Arial" panose="020B0604020202020204" pitchFamily="34" charset="0"/>
              <a:buChar char="•"/>
            </a:pPr>
            <a:r>
              <a:rPr lang="en-US" dirty="0"/>
              <a:t>Restate</a:t>
            </a:r>
          </a:p>
          <a:p>
            <a:pPr marL="173038" indent="-173038">
              <a:buFont typeface="Arial" panose="020B0604020202020204" pitchFamily="34" charset="0"/>
              <a:buChar char="•"/>
            </a:pPr>
            <a:r>
              <a:rPr lang="en-US" dirty="0"/>
              <a:t>Simplify</a:t>
            </a:r>
          </a:p>
          <a:p>
            <a:pPr marL="173038" indent="-173038">
              <a:buFont typeface="Arial" panose="020B0604020202020204" pitchFamily="34" charset="0"/>
              <a:buChar char="•"/>
            </a:pPr>
            <a:r>
              <a:rPr lang="en-US" dirty="0"/>
              <a:t>Hints</a:t>
            </a:r>
          </a:p>
        </p:txBody>
      </p:sp>
      <p:sp>
        <p:nvSpPr>
          <p:cNvPr id="13" name="TextBox 12">
            <a:extLst>
              <a:ext uri="{FF2B5EF4-FFF2-40B4-BE49-F238E27FC236}">
                <a16:creationId xmlns:a16="http://schemas.microsoft.com/office/drawing/2014/main" id="{2103DAA2-773B-4F7A-9E84-67EDDADFC196}"/>
              </a:ext>
            </a:extLst>
          </p:cNvPr>
          <p:cNvSpPr txBox="1"/>
          <p:nvPr/>
        </p:nvSpPr>
        <p:spPr>
          <a:xfrm>
            <a:off x="8215228" y="2996615"/>
            <a:ext cx="2035834" cy="1200329"/>
          </a:xfrm>
          <a:prstGeom prst="rect">
            <a:avLst/>
          </a:prstGeom>
          <a:noFill/>
        </p:spPr>
        <p:txBody>
          <a:bodyPr wrap="square" rtlCol="0">
            <a:spAutoFit/>
          </a:bodyPr>
          <a:lstStyle/>
          <a:p>
            <a:pPr algn="ctr"/>
            <a:r>
              <a:rPr lang="en-US" b="1" dirty="0"/>
              <a:t>Don’t Know</a:t>
            </a:r>
          </a:p>
          <a:p>
            <a:pPr marL="112713" indent="-112713">
              <a:buFont typeface="Arial" panose="020B0604020202020204" pitchFamily="34" charset="0"/>
              <a:buChar char="•"/>
            </a:pPr>
            <a:r>
              <a:rPr lang="en-US" dirty="0"/>
              <a:t>Neighbor</a:t>
            </a:r>
          </a:p>
          <a:p>
            <a:pPr marL="112713" indent="-112713">
              <a:buFont typeface="Arial" panose="020B0604020202020204" pitchFamily="34" charset="0"/>
              <a:buChar char="•"/>
            </a:pPr>
            <a:r>
              <a:rPr lang="en-US" dirty="0"/>
              <a:t>Group</a:t>
            </a:r>
          </a:p>
          <a:p>
            <a:pPr algn="ctr"/>
            <a:r>
              <a:rPr lang="en-US" dirty="0"/>
              <a:t>(safety in #s)</a:t>
            </a:r>
          </a:p>
        </p:txBody>
      </p:sp>
      <p:sp>
        <p:nvSpPr>
          <p:cNvPr id="14" name="TextBox 13">
            <a:extLst>
              <a:ext uri="{FF2B5EF4-FFF2-40B4-BE49-F238E27FC236}">
                <a16:creationId xmlns:a16="http://schemas.microsoft.com/office/drawing/2014/main" id="{DFBE868E-CBA4-4EC7-A8A0-434D4ABEB2AA}"/>
              </a:ext>
            </a:extLst>
          </p:cNvPr>
          <p:cNvSpPr txBox="1"/>
          <p:nvPr/>
        </p:nvSpPr>
        <p:spPr>
          <a:xfrm>
            <a:off x="10026772" y="3005545"/>
            <a:ext cx="2035834" cy="2031325"/>
          </a:xfrm>
          <a:prstGeom prst="rect">
            <a:avLst/>
          </a:prstGeom>
          <a:noFill/>
        </p:spPr>
        <p:txBody>
          <a:bodyPr wrap="square" rtlCol="0">
            <a:spAutoFit/>
          </a:bodyPr>
          <a:lstStyle/>
          <a:p>
            <a:pPr algn="ctr"/>
            <a:r>
              <a:rPr lang="en-US" b="1" dirty="0"/>
              <a:t>Don’t Want To</a:t>
            </a:r>
          </a:p>
          <a:p>
            <a:pPr algn="ctr"/>
            <a:endParaRPr lang="en-US" dirty="0"/>
          </a:p>
          <a:p>
            <a:pPr algn="ctr"/>
            <a:r>
              <a:rPr lang="en-US" dirty="0"/>
              <a:t>Give Reward</a:t>
            </a:r>
          </a:p>
          <a:p>
            <a:pPr algn="ctr"/>
            <a:endParaRPr lang="en-US" dirty="0"/>
          </a:p>
          <a:p>
            <a:pPr algn="ctr"/>
            <a:r>
              <a:rPr lang="en-US" dirty="0"/>
              <a:t>Change Tables</a:t>
            </a:r>
          </a:p>
          <a:p>
            <a:pPr algn="ctr"/>
            <a:endParaRPr lang="en-US" dirty="0"/>
          </a:p>
          <a:p>
            <a:pPr algn="ctr"/>
            <a:r>
              <a:rPr lang="en-US" dirty="0"/>
              <a:t>Answer as a Table</a:t>
            </a:r>
          </a:p>
        </p:txBody>
      </p:sp>
      <p:cxnSp>
        <p:nvCxnSpPr>
          <p:cNvPr id="16" name="Straight Arrow Connector 15">
            <a:extLst>
              <a:ext uri="{FF2B5EF4-FFF2-40B4-BE49-F238E27FC236}">
                <a16:creationId xmlns:a16="http://schemas.microsoft.com/office/drawing/2014/main" id="{CCD72A19-F404-4CE6-BC11-B6CEFDBA9B1C}"/>
              </a:ext>
            </a:extLst>
          </p:cNvPr>
          <p:cNvCxnSpPr>
            <a:stCxn id="4" idx="2"/>
            <a:endCxn id="5" idx="0"/>
          </p:cNvCxnSpPr>
          <p:nvPr/>
        </p:nvCxnSpPr>
        <p:spPr>
          <a:xfrm flipH="1">
            <a:off x="1992703" y="1662163"/>
            <a:ext cx="3989716" cy="74148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46A2023-6F3C-4DB6-AB1F-18756E494723}"/>
              </a:ext>
            </a:extLst>
          </p:cNvPr>
          <p:cNvCxnSpPr>
            <a:stCxn id="4" idx="2"/>
            <a:endCxn id="11" idx="0"/>
          </p:cNvCxnSpPr>
          <p:nvPr/>
        </p:nvCxnSpPr>
        <p:spPr>
          <a:xfrm>
            <a:off x="5982419" y="1662163"/>
            <a:ext cx="3244971" cy="74148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9814CB0-B555-43CA-8C23-705ABF9D4AB8}"/>
              </a:ext>
            </a:extLst>
          </p:cNvPr>
          <p:cNvCxnSpPr>
            <a:stCxn id="5" idx="2"/>
            <a:endCxn id="6" idx="0"/>
          </p:cNvCxnSpPr>
          <p:nvPr/>
        </p:nvCxnSpPr>
        <p:spPr>
          <a:xfrm flipH="1">
            <a:off x="444261" y="3880973"/>
            <a:ext cx="1548442" cy="4917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6EE1035D-23FC-4CAF-8E14-DE35DFB5E7F1}"/>
              </a:ext>
            </a:extLst>
          </p:cNvPr>
          <p:cNvCxnSpPr>
            <a:stCxn id="5" idx="2"/>
            <a:endCxn id="7" idx="0"/>
          </p:cNvCxnSpPr>
          <p:nvPr/>
        </p:nvCxnSpPr>
        <p:spPr>
          <a:xfrm>
            <a:off x="1992703" y="3880973"/>
            <a:ext cx="1802920" cy="49170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08A8EE5A-1C1E-4914-969D-929D0483F567}"/>
              </a:ext>
            </a:extLst>
          </p:cNvPr>
          <p:cNvCxnSpPr>
            <a:stCxn id="11" idx="2"/>
            <a:endCxn id="12" idx="0"/>
          </p:cNvCxnSpPr>
          <p:nvPr/>
        </p:nvCxnSpPr>
        <p:spPr>
          <a:xfrm flipH="1">
            <a:off x="7253379" y="2772977"/>
            <a:ext cx="1974011" cy="22363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8E23CEDB-4E0C-43C3-82EF-78DE498A0C3C}"/>
              </a:ext>
            </a:extLst>
          </p:cNvPr>
          <p:cNvCxnSpPr>
            <a:stCxn id="11" idx="2"/>
            <a:endCxn id="13" idx="0"/>
          </p:cNvCxnSpPr>
          <p:nvPr/>
        </p:nvCxnSpPr>
        <p:spPr>
          <a:xfrm>
            <a:off x="9227390" y="2772977"/>
            <a:ext cx="5755" cy="22363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0353F628-055F-450B-9C78-969C9C0443CC}"/>
              </a:ext>
            </a:extLst>
          </p:cNvPr>
          <p:cNvCxnSpPr>
            <a:stCxn id="11" idx="2"/>
            <a:endCxn id="14" idx="0"/>
          </p:cNvCxnSpPr>
          <p:nvPr/>
        </p:nvCxnSpPr>
        <p:spPr>
          <a:xfrm>
            <a:off x="9227390" y="2772977"/>
            <a:ext cx="1817299" cy="23256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43B7B29D-5F44-4D24-AD60-A4DB2CB4A47A}"/>
              </a:ext>
            </a:extLst>
          </p:cNvPr>
          <p:cNvCxnSpPr>
            <a:stCxn id="7" idx="2"/>
            <a:endCxn id="8" idx="0"/>
          </p:cNvCxnSpPr>
          <p:nvPr/>
        </p:nvCxnSpPr>
        <p:spPr>
          <a:xfrm flipH="1">
            <a:off x="1802925" y="5111338"/>
            <a:ext cx="1992698" cy="30544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B124440-A03B-4B14-A19D-A6C298FAD705}"/>
              </a:ext>
            </a:extLst>
          </p:cNvPr>
          <p:cNvCxnSpPr>
            <a:stCxn id="7" idx="2"/>
            <a:endCxn id="9" idx="0"/>
          </p:cNvCxnSpPr>
          <p:nvPr/>
        </p:nvCxnSpPr>
        <p:spPr>
          <a:xfrm>
            <a:off x="3795623" y="5111338"/>
            <a:ext cx="4318" cy="30544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79896AEF-0BED-4E63-9B34-1A6E26C0E12C}"/>
              </a:ext>
            </a:extLst>
          </p:cNvPr>
          <p:cNvCxnSpPr>
            <a:stCxn id="7" idx="2"/>
            <a:endCxn id="10" idx="0"/>
          </p:cNvCxnSpPr>
          <p:nvPr/>
        </p:nvCxnSpPr>
        <p:spPr>
          <a:xfrm>
            <a:off x="3795623" y="5111338"/>
            <a:ext cx="1738222" cy="306353"/>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D71A2687-43FB-4B6D-ADA1-088DEA70D3C2}"/>
              </a:ext>
            </a:extLst>
          </p:cNvPr>
          <p:cNvCxnSpPr/>
          <p:nvPr/>
        </p:nvCxnSpPr>
        <p:spPr>
          <a:xfrm>
            <a:off x="1992702" y="2772977"/>
            <a:ext cx="0" cy="23256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DF003924-410D-4BAD-BE89-AEFD4F42CA45}"/>
              </a:ext>
            </a:extLst>
          </p:cNvPr>
          <p:cNvCxnSpPr/>
          <p:nvPr/>
        </p:nvCxnSpPr>
        <p:spPr>
          <a:xfrm>
            <a:off x="1992702" y="3303003"/>
            <a:ext cx="0" cy="29377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67690091-8414-43E6-9B88-D9694B28FF03}"/>
              </a:ext>
            </a:extLst>
          </p:cNvPr>
          <p:cNvCxnSpPr/>
          <p:nvPr/>
        </p:nvCxnSpPr>
        <p:spPr>
          <a:xfrm>
            <a:off x="444261" y="4742006"/>
            <a:ext cx="0" cy="294864"/>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BA56D6BD-BD51-4472-8D4F-179BF050FE1B}"/>
              </a:ext>
            </a:extLst>
          </p:cNvPr>
          <p:cNvCxnSpPr/>
          <p:nvPr/>
        </p:nvCxnSpPr>
        <p:spPr>
          <a:xfrm>
            <a:off x="11044689" y="3372015"/>
            <a:ext cx="0" cy="301924"/>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5B54778C-A0E8-44ED-86DC-2546447471B2}"/>
              </a:ext>
            </a:extLst>
          </p:cNvPr>
          <p:cNvCxnSpPr/>
          <p:nvPr/>
        </p:nvCxnSpPr>
        <p:spPr>
          <a:xfrm>
            <a:off x="11044689" y="3880973"/>
            <a:ext cx="0" cy="31597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DF74E1F5-7802-485E-8C9B-23FFC54FD89B}"/>
              </a:ext>
            </a:extLst>
          </p:cNvPr>
          <p:cNvCxnSpPr/>
          <p:nvPr/>
        </p:nvCxnSpPr>
        <p:spPr>
          <a:xfrm>
            <a:off x="11044689" y="4433064"/>
            <a:ext cx="0" cy="3089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4F50E183-AB31-407D-848A-538AC3A128F3}"/>
              </a:ext>
            </a:extLst>
          </p:cNvPr>
          <p:cNvSpPr txBox="1"/>
          <p:nvPr/>
        </p:nvSpPr>
        <p:spPr>
          <a:xfrm>
            <a:off x="8502771" y="5533731"/>
            <a:ext cx="3572779" cy="1200329"/>
          </a:xfrm>
          <a:prstGeom prst="rect">
            <a:avLst/>
          </a:prstGeom>
          <a:noFill/>
          <a:ln>
            <a:solidFill>
              <a:schemeClr val="tx1"/>
            </a:solidFill>
          </a:ln>
        </p:spPr>
        <p:txBody>
          <a:bodyPr wrap="square" rtlCol="0">
            <a:spAutoFit/>
          </a:bodyPr>
          <a:lstStyle/>
          <a:p>
            <a:pPr algn="ctr"/>
            <a:r>
              <a:rPr lang="en-US" b="1" u="sng" dirty="0"/>
              <a:t>Best Strategy</a:t>
            </a:r>
          </a:p>
          <a:p>
            <a:pPr algn="ctr"/>
            <a:r>
              <a:rPr lang="en-US" dirty="0"/>
              <a:t>Prevention</a:t>
            </a:r>
          </a:p>
          <a:p>
            <a:pPr algn="ctr"/>
            <a:endParaRPr lang="en-US" dirty="0"/>
          </a:p>
          <a:p>
            <a:pPr algn="ctr"/>
            <a:r>
              <a:rPr lang="en-US" dirty="0"/>
              <a:t>Build with climate, rapport, &amp; habit</a:t>
            </a:r>
          </a:p>
        </p:txBody>
      </p:sp>
      <p:cxnSp>
        <p:nvCxnSpPr>
          <p:cNvPr id="49" name="Straight Arrow Connector 48">
            <a:extLst>
              <a:ext uri="{FF2B5EF4-FFF2-40B4-BE49-F238E27FC236}">
                <a16:creationId xmlns:a16="http://schemas.microsoft.com/office/drawing/2014/main" id="{A94E3B3E-D22E-4997-9E62-E9E48DECFAB7}"/>
              </a:ext>
            </a:extLst>
          </p:cNvPr>
          <p:cNvCxnSpPr/>
          <p:nvPr/>
        </p:nvCxnSpPr>
        <p:spPr>
          <a:xfrm>
            <a:off x="10317203" y="6129318"/>
            <a:ext cx="0" cy="31597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50" name="Title 1">
            <a:extLst>
              <a:ext uri="{FF2B5EF4-FFF2-40B4-BE49-F238E27FC236}">
                <a16:creationId xmlns:a16="http://schemas.microsoft.com/office/drawing/2014/main" id="{9C7FB924-9EAE-47D3-B41E-B25115A4E2E1}"/>
              </a:ext>
            </a:extLst>
          </p:cNvPr>
          <p:cNvSpPr>
            <a:spLocks noGrp="1"/>
          </p:cNvSpPr>
          <p:nvPr>
            <p:ph type="title"/>
          </p:nvPr>
        </p:nvSpPr>
        <p:spPr>
          <a:xfrm>
            <a:off x="838200" y="18255"/>
            <a:ext cx="10515600" cy="980101"/>
          </a:xfrm>
        </p:spPr>
        <p:txBody>
          <a:bodyPr>
            <a:normAutofit/>
          </a:bodyPr>
          <a:lstStyle/>
          <a:p>
            <a:pPr algn="ctr"/>
            <a:r>
              <a:rPr lang="en-US" b="1" dirty="0"/>
              <a:t>The Art of Asking Questions</a:t>
            </a:r>
          </a:p>
        </p:txBody>
      </p:sp>
      <p:cxnSp>
        <p:nvCxnSpPr>
          <p:cNvPr id="32" name="Straight Arrow Connector 31">
            <a:extLst>
              <a:ext uri="{FF2B5EF4-FFF2-40B4-BE49-F238E27FC236}">
                <a16:creationId xmlns:a16="http://schemas.microsoft.com/office/drawing/2014/main" id="{D9943C2B-7879-44B5-BFCD-9DCF17AF87C4}"/>
              </a:ext>
            </a:extLst>
          </p:cNvPr>
          <p:cNvCxnSpPr/>
          <p:nvPr/>
        </p:nvCxnSpPr>
        <p:spPr>
          <a:xfrm>
            <a:off x="11044689" y="5111338"/>
            <a:ext cx="0" cy="3089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F699186A-907B-43BC-909D-74FFD8E0B564}"/>
              </a:ext>
            </a:extLst>
          </p:cNvPr>
          <p:cNvCxnSpPr/>
          <p:nvPr/>
        </p:nvCxnSpPr>
        <p:spPr>
          <a:xfrm>
            <a:off x="11580547" y="5111338"/>
            <a:ext cx="0" cy="3089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2E75FB2A-8AFC-4464-AF07-1227C9384F41}"/>
              </a:ext>
            </a:extLst>
          </p:cNvPr>
          <p:cNvCxnSpPr/>
          <p:nvPr/>
        </p:nvCxnSpPr>
        <p:spPr>
          <a:xfrm>
            <a:off x="10567824" y="5122508"/>
            <a:ext cx="0" cy="3089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23F178E6-C226-4F55-BE90-61C61D43EFD4}"/>
              </a:ext>
            </a:extLst>
          </p:cNvPr>
          <p:cNvCxnSpPr>
            <a:cxnSpLocks/>
          </p:cNvCxnSpPr>
          <p:nvPr/>
        </p:nvCxnSpPr>
        <p:spPr>
          <a:xfrm>
            <a:off x="1699128" y="6340109"/>
            <a:ext cx="3679117" cy="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1333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7A80F-1A61-4C13-BA2D-FF6A3BBCE3F8}"/>
              </a:ext>
            </a:extLst>
          </p:cNvPr>
          <p:cNvSpPr>
            <a:spLocks noGrp="1"/>
          </p:cNvSpPr>
          <p:nvPr>
            <p:ph type="title"/>
          </p:nvPr>
        </p:nvSpPr>
        <p:spPr/>
        <p:txBody>
          <a:bodyPr/>
          <a:lstStyle/>
          <a:p>
            <a:pPr algn="ctr"/>
            <a:r>
              <a:rPr lang="en-US" b="1" dirty="0"/>
              <a:t>Answering a Question</a:t>
            </a:r>
          </a:p>
        </p:txBody>
      </p:sp>
      <p:sp>
        <p:nvSpPr>
          <p:cNvPr id="3" name="Content Placeholder 2">
            <a:extLst>
              <a:ext uri="{FF2B5EF4-FFF2-40B4-BE49-F238E27FC236}">
                <a16:creationId xmlns:a16="http://schemas.microsoft.com/office/drawing/2014/main" id="{19F47B00-D3F7-48BE-969D-D397A380CC1D}"/>
              </a:ext>
            </a:extLst>
          </p:cNvPr>
          <p:cNvSpPr>
            <a:spLocks noGrp="1"/>
          </p:cNvSpPr>
          <p:nvPr>
            <p:ph idx="1"/>
          </p:nvPr>
        </p:nvSpPr>
        <p:spPr/>
        <p:txBody>
          <a:bodyPr/>
          <a:lstStyle/>
          <a:p>
            <a:r>
              <a:rPr lang="en-US" dirty="0"/>
              <a:t>When someone indicates they want to ask a question, smile and take a step toward them, if you are standing.</a:t>
            </a:r>
          </a:p>
          <a:p>
            <a:r>
              <a:rPr lang="en-US" dirty="0"/>
              <a:t>Check to be sure everyone heard and understood the question.</a:t>
            </a:r>
          </a:p>
          <a:p>
            <a:r>
              <a:rPr lang="en-US" dirty="0"/>
              <a:t>Tie answer to key points, if possible.</a:t>
            </a:r>
          </a:p>
          <a:p>
            <a:r>
              <a:rPr lang="en-US" dirty="0"/>
              <a:t>Involve learners in response.</a:t>
            </a:r>
          </a:p>
          <a:p>
            <a:r>
              <a:rPr lang="en-US" dirty="0"/>
              <a:t>If response learner(s) is correct, acknowledge and affirm response.</a:t>
            </a:r>
          </a:p>
          <a:p>
            <a:r>
              <a:rPr lang="en-US" dirty="0"/>
              <a:t>If response is incorrect, affirm person’s effort and either have another learner respond or you respond.</a:t>
            </a:r>
          </a:p>
          <a:p>
            <a:r>
              <a:rPr lang="en-US" dirty="0"/>
              <a:t>If there is no response </a:t>
            </a:r>
          </a:p>
        </p:txBody>
      </p:sp>
    </p:spTree>
    <p:extLst>
      <p:ext uri="{BB962C8B-B14F-4D97-AF65-F5344CB8AC3E}">
        <p14:creationId xmlns:p14="http://schemas.microsoft.com/office/powerpoint/2010/main" val="41874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7A80F-1A61-4C13-BA2D-FF6A3BBCE3F8}"/>
              </a:ext>
            </a:extLst>
          </p:cNvPr>
          <p:cNvSpPr>
            <a:spLocks noGrp="1"/>
          </p:cNvSpPr>
          <p:nvPr>
            <p:ph type="title"/>
          </p:nvPr>
        </p:nvSpPr>
        <p:spPr>
          <a:xfrm>
            <a:off x="838200" y="0"/>
            <a:ext cx="10515600" cy="682625"/>
          </a:xfrm>
        </p:spPr>
        <p:txBody>
          <a:bodyPr>
            <a:normAutofit fontScale="90000"/>
          </a:bodyPr>
          <a:lstStyle/>
          <a:p>
            <a:pPr algn="ctr"/>
            <a:r>
              <a:rPr lang="en-US" b="1" dirty="0"/>
              <a:t>Answering a Question</a:t>
            </a:r>
          </a:p>
        </p:txBody>
      </p:sp>
      <p:sp>
        <p:nvSpPr>
          <p:cNvPr id="3" name="Content Placeholder 2">
            <a:extLst>
              <a:ext uri="{FF2B5EF4-FFF2-40B4-BE49-F238E27FC236}">
                <a16:creationId xmlns:a16="http://schemas.microsoft.com/office/drawing/2014/main" id="{19F47B00-D3F7-48BE-969D-D397A380CC1D}"/>
              </a:ext>
            </a:extLst>
          </p:cNvPr>
          <p:cNvSpPr>
            <a:spLocks noGrp="1"/>
          </p:cNvSpPr>
          <p:nvPr>
            <p:ph idx="1"/>
          </p:nvPr>
        </p:nvSpPr>
        <p:spPr>
          <a:xfrm>
            <a:off x="838200" y="682625"/>
            <a:ext cx="10515600" cy="6098875"/>
          </a:xfrm>
        </p:spPr>
        <p:txBody>
          <a:bodyPr>
            <a:normAutofit fontScale="55000" lnSpcReduction="20000"/>
          </a:bodyPr>
          <a:lstStyle/>
          <a:p>
            <a:r>
              <a:rPr lang="en-US" sz="3200" dirty="0"/>
              <a:t>When someone indicates they want to ask a question, smile, and take a step toward them, if you are standing.</a:t>
            </a:r>
          </a:p>
          <a:p>
            <a:r>
              <a:rPr lang="en-US" sz="3200" dirty="0"/>
              <a:t>Wait until the questioner has finished asking the question.</a:t>
            </a:r>
          </a:p>
          <a:p>
            <a:r>
              <a:rPr lang="en-US" sz="3200" dirty="0"/>
              <a:t>While the question is being asked, look at the person who is asking the question and observe their non-verbal behavior and listen to their vocal qualities.  Often you can pick up clues about the intensity of the question, the feelings behind it, and any hidden agendas.</a:t>
            </a:r>
          </a:p>
          <a:p>
            <a:r>
              <a:rPr lang="en-US" sz="3200" dirty="0"/>
              <a:t>Let you arms and hands rest at your sides.  Focus and listen.  </a:t>
            </a:r>
          </a:p>
          <a:p>
            <a:r>
              <a:rPr lang="en-US" sz="3200" dirty="0"/>
              <a:t>Check to be sure everyone heard and understood the question.</a:t>
            </a:r>
          </a:p>
          <a:p>
            <a:r>
              <a:rPr lang="en-US" sz="3200" dirty="0"/>
              <a:t>If the question is lengthy, involved, or difficult to comprehend, you may want to restate the question in your own words for clarification.</a:t>
            </a:r>
          </a:p>
          <a:p>
            <a:r>
              <a:rPr lang="en-US" sz="3200" dirty="0"/>
              <a:t>Tie answer to key points, if possible.</a:t>
            </a:r>
          </a:p>
          <a:p>
            <a:r>
              <a:rPr lang="en-US" sz="3200" dirty="0"/>
              <a:t>If you respond, maintain your style and demeanor.  A change in both can suggest you are not confident about your response.</a:t>
            </a:r>
          </a:p>
          <a:p>
            <a:r>
              <a:rPr lang="en-US" sz="3200" dirty="0"/>
              <a:t>Involve learners in response.  </a:t>
            </a:r>
          </a:p>
          <a:p>
            <a:r>
              <a:rPr lang="en-US" sz="3200" dirty="0"/>
              <a:t>If response from learner(s), is correct, acknowledge and affirm the response.   </a:t>
            </a:r>
          </a:p>
          <a:p>
            <a:r>
              <a:rPr lang="en-US" sz="3200" dirty="0"/>
              <a:t>If response is incorrect, affirm person’s effort and either have another learner respond, or you respond.</a:t>
            </a:r>
          </a:p>
          <a:p>
            <a:r>
              <a:rPr lang="en-US" sz="3200" dirty="0"/>
              <a:t>If there is no response to question asked then either pause, rephrase the question, clarify the question, re-explain the content, start a neighbor discussion and have an individual or the neighbor answer, or you give the answer.</a:t>
            </a:r>
          </a:p>
          <a:p>
            <a:r>
              <a:rPr lang="en-US" sz="3200" dirty="0"/>
              <a:t>If someone asks a question about content that you will be covering later, say:  "That's a great question.  We will be covering that in a few minutes.  Do you mind if I deal with it then?"</a:t>
            </a:r>
            <a:endParaRPr lang="en-US" dirty="0"/>
          </a:p>
        </p:txBody>
      </p:sp>
    </p:spTree>
    <p:extLst>
      <p:ext uri="{BB962C8B-B14F-4D97-AF65-F5344CB8AC3E}">
        <p14:creationId xmlns:p14="http://schemas.microsoft.com/office/powerpoint/2010/main" val="2056906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4E8D2-C19D-4BEB-A38C-6EA16EF241B3}"/>
              </a:ext>
            </a:extLst>
          </p:cNvPr>
          <p:cNvSpPr>
            <a:spLocks noGrp="1"/>
          </p:cNvSpPr>
          <p:nvPr>
            <p:ph type="title"/>
          </p:nvPr>
        </p:nvSpPr>
        <p:spPr>
          <a:xfrm>
            <a:off x="771525" y="0"/>
            <a:ext cx="10515600" cy="758825"/>
          </a:xfrm>
        </p:spPr>
        <p:txBody>
          <a:bodyPr/>
          <a:lstStyle/>
          <a:p>
            <a:pPr algn="ctr"/>
            <a:r>
              <a:rPr lang="en-US" dirty="0"/>
              <a:t>Managing Time</a:t>
            </a:r>
          </a:p>
        </p:txBody>
      </p:sp>
      <p:sp>
        <p:nvSpPr>
          <p:cNvPr id="3" name="Content Placeholder 2">
            <a:extLst>
              <a:ext uri="{FF2B5EF4-FFF2-40B4-BE49-F238E27FC236}">
                <a16:creationId xmlns:a16="http://schemas.microsoft.com/office/drawing/2014/main" id="{C8CFFF06-6C5A-4CC8-8A23-1FE93F578648}"/>
              </a:ext>
            </a:extLst>
          </p:cNvPr>
          <p:cNvSpPr>
            <a:spLocks noGrp="1"/>
          </p:cNvSpPr>
          <p:nvPr>
            <p:ph idx="1"/>
          </p:nvPr>
        </p:nvSpPr>
        <p:spPr>
          <a:xfrm>
            <a:off x="838200" y="692149"/>
            <a:ext cx="10515600" cy="5946775"/>
          </a:xfrm>
        </p:spPr>
        <p:txBody>
          <a:bodyPr>
            <a:normAutofit fontScale="70000" lnSpcReduction="20000"/>
          </a:bodyPr>
          <a:lstStyle/>
          <a:p>
            <a:pPr lvl="0"/>
            <a:r>
              <a:rPr lang="en-US" dirty="0"/>
              <a:t>Always start on time.</a:t>
            </a:r>
          </a:p>
          <a:p>
            <a:pPr lvl="0"/>
            <a:r>
              <a:rPr lang="en-US" dirty="0"/>
              <a:t>Check regularly to ensure you are on schedule.</a:t>
            </a:r>
          </a:p>
          <a:p>
            <a:pPr lvl="0"/>
            <a:r>
              <a:rPr lang="en-US" dirty="0"/>
              <a:t>Keep your own talking time to a minimum.</a:t>
            </a:r>
          </a:p>
          <a:p>
            <a:pPr lvl="0"/>
            <a:r>
              <a:rPr lang="en-US" dirty="0"/>
              <a:t>Deal with digressions quickly but diplomatically.</a:t>
            </a:r>
          </a:p>
          <a:p>
            <a:pPr lvl="0"/>
            <a:r>
              <a:rPr lang="en-US" dirty="0"/>
              <a:t>Do not ask, "What questions do you have?" if you are behind schedule.</a:t>
            </a:r>
          </a:p>
          <a:p>
            <a:pPr lvl="0"/>
            <a:r>
              <a:rPr lang="en-US" dirty="0"/>
              <a:t>Let learners know what will or will not be covered in the course to minimize digressions.</a:t>
            </a:r>
          </a:p>
          <a:p>
            <a:pPr lvl="0"/>
            <a:r>
              <a:rPr lang="en-US" dirty="0"/>
              <a:t>Give tight time limits for learner exercises.</a:t>
            </a:r>
          </a:p>
          <a:p>
            <a:pPr lvl="0"/>
            <a:r>
              <a:rPr lang="en-US" dirty="0"/>
              <a:t>Let learners know how long each activity is expected to take.</a:t>
            </a:r>
          </a:p>
          <a:p>
            <a:pPr lvl="0"/>
            <a:r>
              <a:rPr lang="en-US" dirty="0"/>
              <a:t>Give very clear directions for exercises.  (This reduces time wasted in debating what to do.)</a:t>
            </a:r>
          </a:p>
          <a:p>
            <a:pPr lvl="0"/>
            <a:r>
              <a:rPr lang="en-US" dirty="0"/>
              <a:t>During exercises, circulate to help with blockages and spur the groups on.</a:t>
            </a:r>
          </a:p>
          <a:p>
            <a:pPr lvl="0"/>
            <a:r>
              <a:rPr lang="en-US" dirty="0"/>
              <a:t>Announce how much time is left on exercises to keep groups on schedule.</a:t>
            </a:r>
          </a:p>
          <a:p>
            <a:pPr lvl="0"/>
            <a:r>
              <a:rPr lang="en-US" dirty="0"/>
              <a:t>Have a separate training chart with the heading "Parking Lot" written on it.  Whenever someone raises a topic that you do not have time to handle, park it in the Parking Lot.  Then, if time permits, deal with all the issues at the end of the course.</a:t>
            </a:r>
          </a:p>
          <a:p>
            <a:pPr lvl="0"/>
            <a:r>
              <a:rPr lang="en-US" dirty="0"/>
              <a:t>Have an optional session for 30 minutes at the end of each day for people who wish to pursue a topic in more depth or who wish to discuss a topic that is not included in the course.</a:t>
            </a:r>
          </a:p>
          <a:p>
            <a:pPr lvl="0"/>
            <a:r>
              <a:rPr lang="en-US" dirty="0"/>
              <a:t>Offer to arrive 30 minutes early in the morning to discuss issues in more depth with individuals.</a:t>
            </a:r>
          </a:p>
          <a:p>
            <a:pPr lvl="0"/>
            <a:r>
              <a:rPr lang="en-US" dirty="0"/>
              <a:t>State directly that you are behind schedule—it decreases the number of questions that will be asked and the number of digressions that will be started.</a:t>
            </a:r>
          </a:p>
        </p:txBody>
      </p:sp>
    </p:spTree>
    <p:extLst>
      <p:ext uri="{BB962C8B-B14F-4D97-AF65-F5344CB8AC3E}">
        <p14:creationId xmlns:p14="http://schemas.microsoft.com/office/powerpoint/2010/main" val="4070599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E42B9-A776-4BBC-96C7-4A2FB7C069F6}"/>
              </a:ext>
            </a:extLst>
          </p:cNvPr>
          <p:cNvSpPr>
            <a:spLocks noGrp="1"/>
          </p:cNvSpPr>
          <p:nvPr>
            <p:ph type="title"/>
          </p:nvPr>
        </p:nvSpPr>
        <p:spPr/>
        <p:txBody>
          <a:bodyPr/>
          <a:lstStyle/>
          <a:p>
            <a:pPr algn="ctr"/>
            <a:r>
              <a:rPr lang="en-US" b="1" dirty="0"/>
              <a:t>Handling Difficult Situations</a:t>
            </a:r>
            <a:endParaRPr lang="en-US" dirty="0"/>
          </a:p>
        </p:txBody>
      </p:sp>
      <p:sp>
        <p:nvSpPr>
          <p:cNvPr id="3" name="Content Placeholder 2">
            <a:extLst>
              <a:ext uri="{FF2B5EF4-FFF2-40B4-BE49-F238E27FC236}">
                <a16:creationId xmlns:a16="http://schemas.microsoft.com/office/drawing/2014/main" id="{F023AFEA-6CC1-4C2E-AAD5-34D8856307A7}"/>
              </a:ext>
            </a:extLst>
          </p:cNvPr>
          <p:cNvSpPr>
            <a:spLocks noGrp="1"/>
          </p:cNvSpPr>
          <p:nvPr>
            <p:ph idx="1"/>
          </p:nvPr>
        </p:nvSpPr>
        <p:spPr/>
        <p:txBody>
          <a:bodyPr>
            <a:normAutofit lnSpcReduction="10000"/>
          </a:bodyPr>
          <a:lstStyle/>
          <a:p>
            <a:r>
              <a:rPr lang="en-US" dirty="0"/>
              <a:t>Identify Behavior or Situation</a:t>
            </a:r>
          </a:p>
          <a:p>
            <a:endParaRPr lang="en-US" dirty="0"/>
          </a:p>
          <a:p>
            <a:r>
              <a:rPr lang="en-US" dirty="0"/>
              <a:t>Self-Correct</a:t>
            </a:r>
          </a:p>
          <a:p>
            <a:endParaRPr lang="en-US" dirty="0"/>
          </a:p>
          <a:p>
            <a:r>
              <a:rPr lang="en-US" dirty="0"/>
              <a:t>Group-Correct</a:t>
            </a:r>
          </a:p>
          <a:p>
            <a:endParaRPr lang="en-US" dirty="0"/>
          </a:p>
          <a:p>
            <a:r>
              <a:rPr lang="en-US" dirty="0"/>
              <a:t>Instructor Low-Level Intervention</a:t>
            </a:r>
          </a:p>
          <a:p>
            <a:endParaRPr lang="en-US" dirty="0"/>
          </a:p>
          <a:p>
            <a:r>
              <a:rPr lang="en-US" dirty="0"/>
              <a:t>Instructor High-Level Intervention</a:t>
            </a:r>
          </a:p>
        </p:txBody>
      </p:sp>
    </p:spTree>
    <p:extLst>
      <p:ext uri="{BB962C8B-B14F-4D97-AF65-F5344CB8AC3E}">
        <p14:creationId xmlns:p14="http://schemas.microsoft.com/office/powerpoint/2010/main" val="4016557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613B2-61F9-468B-869F-BA7001866026}"/>
              </a:ext>
            </a:extLst>
          </p:cNvPr>
          <p:cNvSpPr>
            <a:spLocks noGrp="1"/>
          </p:cNvSpPr>
          <p:nvPr>
            <p:ph type="title"/>
          </p:nvPr>
        </p:nvSpPr>
        <p:spPr/>
        <p:txBody>
          <a:bodyPr/>
          <a:lstStyle/>
          <a:p>
            <a:pPr algn="ctr"/>
            <a:r>
              <a:rPr lang="en-US" b="1" dirty="0"/>
              <a:t>Handling Difficult Situations</a:t>
            </a:r>
          </a:p>
        </p:txBody>
      </p:sp>
      <p:sp>
        <p:nvSpPr>
          <p:cNvPr id="8" name="TextBox 7">
            <a:extLst>
              <a:ext uri="{FF2B5EF4-FFF2-40B4-BE49-F238E27FC236}">
                <a16:creationId xmlns:a16="http://schemas.microsoft.com/office/drawing/2014/main" id="{D4534533-E0DE-466F-9A62-1A4B6F820412}"/>
              </a:ext>
            </a:extLst>
          </p:cNvPr>
          <p:cNvSpPr txBox="1"/>
          <p:nvPr/>
        </p:nvSpPr>
        <p:spPr>
          <a:xfrm>
            <a:off x="1540042" y="1389899"/>
            <a:ext cx="6906126" cy="5262979"/>
          </a:xfrm>
          <a:prstGeom prst="rect">
            <a:avLst/>
          </a:prstGeom>
          <a:noFill/>
        </p:spPr>
        <p:txBody>
          <a:bodyPr wrap="square" rtlCol="0">
            <a:spAutoFit/>
          </a:bodyPr>
          <a:lstStyle/>
          <a:p>
            <a:r>
              <a:rPr lang="en-US" sz="2800" b="1" dirty="0"/>
              <a:t>Identify Behavior or Situation</a:t>
            </a:r>
          </a:p>
          <a:p>
            <a:pPr marL="285750" indent="-285750">
              <a:buFont typeface="Arial" panose="020B0604020202020204" pitchFamily="34" charset="0"/>
              <a:buChar char="•"/>
            </a:pPr>
            <a:r>
              <a:rPr lang="en-US" sz="2800" dirty="0"/>
              <a:t>Does it matter?</a:t>
            </a:r>
          </a:p>
          <a:p>
            <a:endParaRPr lang="en-US" sz="2800" dirty="0"/>
          </a:p>
          <a:p>
            <a:r>
              <a:rPr lang="en-US" sz="2800" b="1" dirty="0"/>
              <a:t>Self-Correct</a:t>
            </a:r>
          </a:p>
          <a:p>
            <a:pPr marL="285750" indent="-285750">
              <a:buFont typeface="Arial" panose="020B0604020202020204" pitchFamily="34" charset="0"/>
              <a:buChar char="•"/>
            </a:pPr>
            <a:r>
              <a:rPr lang="en-US" sz="2800" dirty="0"/>
              <a:t>Ideal</a:t>
            </a:r>
          </a:p>
          <a:p>
            <a:pPr marL="285750" indent="-285750">
              <a:buFont typeface="Arial" panose="020B0604020202020204" pitchFamily="34" charset="0"/>
              <a:buChar char="•"/>
            </a:pPr>
            <a:r>
              <a:rPr lang="en-US" sz="2800" dirty="0"/>
              <a:t>Encouraging interaction</a:t>
            </a:r>
          </a:p>
          <a:p>
            <a:pPr marL="285750" indent="-285750">
              <a:buFont typeface="Arial" panose="020B0604020202020204" pitchFamily="34" charset="0"/>
              <a:buChar char="•"/>
            </a:pPr>
            <a:r>
              <a:rPr lang="en-US" sz="2800" dirty="0"/>
              <a:t>Good insights?</a:t>
            </a:r>
          </a:p>
          <a:p>
            <a:pPr marL="285750" indent="-285750">
              <a:buFont typeface="Arial" panose="020B0604020202020204" pitchFamily="34" charset="0"/>
              <a:buChar char="•"/>
            </a:pPr>
            <a:endParaRPr lang="en-US" sz="2800" dirty="0"/>
          </a:p>
          <a:p>
            <a:r>
              <a:rPr lang="en-US" sz="2800" b="1" dirty="0"/>
              <a:t>Group Correct</a:t>
            </a:r>
          </a:p>
          <a:p>
            <a:pPr marL="285750" indent="-285750">
              <a:buFont typeface="Arial" panose="020B0604020202020204" pitchFamily="34" charset="0"/>
              <a:buChar char="•"/>
            </a:pPr>
            <a:r>
              <a:rPr lang="en-US" sz="2800" dirty="0"/>
              <a:t>Waiting gives group time to handle</a:t>
            </a:r>
          </a:p>
          <a:p>
            <a:pPr marL="285750" indent="-285750">
              <a:buFont typeface="Arial" panose="020B0604020202020204" pitchFamily="34" charset="0"/>
              <a:buChar char="•"/>
            </a:pPr>
            <a:r>
              <a:rPr lang="en-US" sz="2800" dirty="0"/>
              <a:t>More powerful if peers do it</a:t>
            </a:r>
          </a:p>
          <a:p>
            <a:pPr marL="285750" indent="-285750">
              <a:buFont typeface="Arial" panose="020B0604020202020204" pitchFamily="34" charset="0"/>
              <a:buChar char="•"/>
            </a:pPr>
            <a:r>
              <a:rPr lang="en-US" sz="2800" dirty="0"/>
              <a:t>Keeps group on our side and productive</a:t>
            </a:r>
            <a:endParaRPr lang="en-US" sz="2400" dirty="0"/>
          </a:p>
        </p:txBody>
      </p:sp>
    </p:spTree>
    <p:extLst>
      <p:ext uri="{BB962C8B-B14F-4D97-AF65-F5344CB8AC3E}">
        <p14:creationId xmlns:p14="http://schemas.microsoft.com/office/powerpoint/2010/main" val="1401999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613B2-61F9-468B-869F-BA7001866026}"/>
              </a:ext>
            </a:extLst>
          </p:cNvPr>
          <p:cNvSpPr>
            <a:spLocks noGrp="1"/>
          </p:cNvSpPr>
          <p:nvPr>
            <p:ph type="title"/>
          </p:nvPr>
        </p:nvSpPr>
        <p:spPr/>
        <p:txBody>
          <a:bodyPr/>
          <a:lstStyle/>
          <a:p>
            <a:pPr algn="ctr"/>
            <a:r>
              <a:rPr lang="en-US" b="1" dirty="0"/>
              <a:t>Handling Difficult Situations</a:t>
            </a:r>
          </a:p>
        </p:txBody>
      </p:sp>
      <p:sp>
        <p:nvSpPr>
          <p:cNvPr id="8" name="TextBox 7">
            <a:extLst>
              <a:ext uri="{FF2B5EF4-FFF2-40B4-BE49-F238E27FC236}">
                <a16:creationId xmlns:a16="http://schemas.microsoft.com/office/drawing/2014/main" id="{D4534533-E0DE-466F-9A62-1A4B6F820412}"/>
              </a:ext>
            </a:extLst>
          </p:cNvPr>
          <p:cNvSpPr txBox="1"/>
          <p:nvPr/>
        </p:nvSpPr>
        <p:spPr>
          <a:xfrm>
            <a:off x="0" y="1389899"/>
            <a:ext cx="12192000" cy="523220"/>
          </a:xfrm>
          <a:prstGeom prst="rect">
            <a:avLst/>
          </a:prstGeom>
          <a:noFill/>
        </p:spPr>
        <p:txBody>
          <a:bodyPr wrap="square" rtlCol="0">
            <a:spAutoFit/>
          </a:bodyPr>
          <a:lstStyle/>
          <a:p>
            <a:pPr algn="ctr"/>
            <a:r>
              <a:rPr lang="en-US" sz="2800" b="1" dirty="0"/>
              <a:t>Instructor Low-Level Intervention</a:t>
            </a:r>
          </a:p>
        </p:txBody>
      </p:sp>
      <p:sp>
        <p:nvSpPr>
          <p:cNvPr id="3" name="TextBox 2">
            <a:extLst>
              <a:ext uri="{FF2B5EF4-FFF2-40B4-BE49-F238E27FC236}">
                <a16:creationId xmlns:a16="http://schemas.microsoft.com/office/drawing/2014/main" id="{9CBD7F70-B0D6-46FD-A1AE-ECCD91BFAE22}"/>
              </a:ext>
            </a:extLst>
          </p:cNvPr>
          <p:cNvSpPr txBox="1"/>
          <p:nvPr/>
        </p:nvSpPr>
        <p:spPr>
          <a:xfrm>
            <a:off x="1144710" y="2341877"/>
            <a:ext cx="2615588" cy="1938992"/>
          </a:xfrm>
          <a:prstGeom prst="rect">
            <a:avLst/>
          </a:prstGeom>
          <a:noFill/>
        </p:spPr>
        <p:txBody>
          <a:bodyPr wrap="none" rtlCol="0">
            <a:spAutoFit/>
          </a:bodyPr>
          <a:lstStyle/>
          <a:p>
            <a:pPr marL="228600" indent="-228600">
              <a:buFont typeface="Arial" panose="020B0604020202020204" pitchFamily="34" charset="0"/>
              <a:buChar char="•"/>
            </a:pPr>
            <a:r>
              <a:rPr lang="en-US" sz="2400" dirty="0"/>
              <a:t>Scan the room</a:t>
            </a:r>
          </a:p>
          <a:p>
            <a:pPr marL="228600" indent="-228600">
              <a:buFont typeface="Arial" panose="020B0604020202020204" pitchFamily="34" charset="0"/>
              <a:buChar char="•"/>
            </a:pPr>
            <a:r>
              <a:rPr lang="en-US" sz="2400" dirty="0"/>
              <a:t>Make eye contact</a:t>
            </a:r>
          </a:p>
          <a:p>
            <a:pPr marL="228600" indent="-228600">
              <a:buFont typeface="Arial" panose="020B0604020202020204" pitchFamily="34" charset="0"/>
              <a:buChar char="•"/>
            </a:pPr>
            <a:r>
              <a:rPr lang="en-US" sz="2400" dirty="0"/>
              <a:t>Smile</a:t>
            </a:r>
          </a:p>
          <a:p>
            <a:pPr marL="228600" indent="-228600">
              <a:buFont typeface="Arial" panose="020B0604020202020204" pitchFamily="34" charset="0"/>
              <a:buChar char="•"/>
            </a:pPr>
            <a:r>
              <a:rPr lang="en-US" sz="2400" dirty="0"/>
              <a:t>Give “the look”</a:t>
            </a:r>
          </a:p>
          <a:p>
            <a:pPr marL="228600" indent="-228600">
              <a:buFont typeface="Arial" panose="020B0604020202020204" pitchFamily="34" charset="0"/>
              <a:buChar char="•"/>
            </a:pPr>
            <a:r>
              <a:rPr lang="en-US" sz="2400" dirty="0"/>
              <a:t>Return to group</a:t>
            </a:r>
          </a:p>
        </p:txBody>
      </p:sp>
      <p:sp>
        <p:nvSpPr>
          <p:cNvPr id="5" name="TextBox 4">
            <a:extLst>
              <a:ext uri="{FF2B5EF4-FFF2-40B4-BE49-F238E27FC236}">
                <a16:creationId xmlns:a16="http://schemas.microsoft.com/office/drawing/2014/main" id="{C0D79D32-565A-454D-B4EC-C4F0AD93059D}"/>
              </a:ext>
            </a:extLst>
          </p:cNvPr>
          <p:cNvSpPr txBox="1"/>
          <p:nvPr/>
        </p:nvSpPr>
        <p:spPr>
          <a:xfrm>
            <a:off x="5989148" y="2341877"/>
            <a:ext cx="6202852" cy="1569660"/>
          </a:xfrm>
          <a:prstGeom prst="rect">
            <a:avLst/>
          </a:prstGeom>
          <a:noFill/>
        </p:spPr>
        <p:txBody>
          <a:bodyPr wrap="none" rtlCol="0">
            <a:spAutoFit/>
          </a:bodyPr>
          <a:lstStyle/>
          <a:p>
            <a:pPr marL="228600" indent="-228600">
              <a:buFont typeface="Arial" panose="020B0604020202020204" pitchFamily="34" charset="0"/>
              <a:buChar char="•"/>
            </a:pPr>
            <a:r>
              <a:rPr lang="en-US" sz="2400" dirty="0"/>
              <a:t>Break out of routine </a:t>
            </a:r>
          </a:p>
          <a:p>
            <a:pPr marL="228600" indent="-228600">
              <a:buFont typeface="Arial" panose="020B0604020202020204" pitchFamily="34" charset="0"/>
              <a:buChar char="•"/>
            </a:pPr>
            <a:r>
              <a:rPr lang="en-US" sz="2400" dirty="0"/>
              <a:t>Go where the problem is (Smile – Touch Table)</a:t>
            </a:r>
          </a:p>
          <a:p>
            <a:pPr marL="228600" indent="-228600">
              <a:buFont typeface="Arial" panose="020B0604020202020204" pitchFamily="34" charset="0"/>
              <a:buChar char="•"/>
            </a:pPr>
            <a:r>
              <a:rPr lang="en-US" sz="2400" dirty="0"/>
              <a:t>Stand on their dominant side (Help me, class)</a:t>
            </a:r>
          </a:p>
          <a:p>
            <a:pPr marL="228600" indent="-228600">
              <a:buFont typeface="Arial" panose="020B0604020202020204" pitchFamily="34" charset="0"/>
              <a:buChar char="•"/>
            </a:pPr>
            <a:r>
              <a:rPr lang="en-US" sz="2400" dirty="0"/>
              <a:t>Change table groups</a:t>
            </a:r>
          </a:p>
        </p:txBody>
      </p:sp>
      <p:sp>
        <p:nvSpPr>
          <p:cNvPr id="6" name="TextBox 5">
            <a:extLst>
              <a:ext uri="{FF2B5EF4-FFF2-40B4-BE49-F238E27FC236}">
                <a16:creationId xmlns:a16="http://schemas.microsoft.com/office/drawing/2014/main" id="{418CC88B-DAFC-4834-BAAD-A53445CF9120}"/>
              </a:ext>
            </a:extLst>
          </p:cNvPr>
          <p:cNvSpPr txBox="1"/>
          <p:nvPr/>
        </p:nvSpPr>
        <p:spPr>
          <a:xfrm>
            <a:off x="1144710" y="4787496"/>
            <a:ext cx="10850774" cy="1938992"/>
          </a:xfrm>
          <a:prstGeom prst="rect">
            <a:avLst/>
          </a:prstGeom>
          <a:noFill/>
        </p:spPr>
        <p:txBody>
          <a:bodyPr wrap="square" rtlCol="0">
            <a:spAutoFit/>
          </a:bodyPr>
          <a:lstStyle/>
          <a:p>
            <a:pPr marL="228600" indent="-228600">
              <a:buFont typeface="Arial" panose="020B0604020202020204" pitchFamily="34" charset="0"/>
              <a:buChar char="•"/>
            </a:pPr>
            <a:r>
              <a:rPr lang="en-US" sz="2400" dirty="0"/>
              <a:t>Lower voice</a:t>
            </a:r>
          </a:p>
          <a:p>
            <a:pPr marL="228600" indent="-228600">
              <a:buFont typeface="Arial" panose="020B0604020202020204" pitchFamily="34" charset="0"/>
              <a:buChar char="•"/>
            </a:pPr>
            <a:r>
              <a:rPr lang="en-US" sz="2400" dirty="0"/>
              <a:t>Stop talking (hear only their voices)</a:t>
            </a:r>
          </a:p>
          <a:p>
            <a:pPr marL="228600" indent="-228600">
              <a:buFont typeface="Arial" panose="020B0604020202020204" pitchFamily="34" charset="0"/>
              <a:buChar char="•"/>
            </a:pPr>
            <a:r>
              <a:rPr lang="en-US" sz="2400" dirty="0"/>
              <a:t>Ask class a question &amp; walk directly towards their table</a:t>
            </a:r>
          </a:p>
          <a:p>
            <a:r>
              <a:rPr lang="en-US" sz="2400" dirty="0"/>
              <a:t>	CAUTION:  Don’t ask directly – may trigger them</a:t>
            </a:r>
          </a:p>
          <a:p>
            <a:pPr marL="228600" indent="-228600">
              <a:buFont typeface="Arial" panose="020B0604020202020204" pitchFamily="34" charset="0"/>
              <a:buChar char="•"/>
            </a:pPr>
            <a:r>
              <a:rPr lang="en-US" sz="2400" dirty="0"/>
              <a:t>Positive statement:  “You seem to be getting a lot out of this?”  Invite to share.</a:t>
            </a:r>
          </a:p>
        </p:txBody>
      </p:sp>
      <p:sp>
        <p:nvSpPr>
          <p:cNvPr id="4" name="TextBox 3">
            <a:extLst>
              <a:ext uri="{FF2B5EF4-FFF2-40B4-BE49-F238E27FC236}">
                <a16:creationId xmlns:a16="http://schemas.microsoft.com/office/drawing/2014/main" id="{7CE1C844-3E7E-4507-A8F2-9E3EC542ACAF}"/>
              </a:ext>
            </a:extLst>
          </p:cNvPr>
          <p:cNvSpPr txBox="1"/>
          <p:nvPr/>
        </p:nvSpPr>
        <p:spPr>
          <a:xfrm>
            <a:off x="1720515" y="1939994"/>
            <a:ext cx="1600200" cy="523220"/>
          </a:xfrm>
          <a:prstGeom prst="rect">
            <a:avLst/>
          </a:prstGeom>
          <a:noFill/>
        </p:spPr>
        <p:txBody>
          <a:bodyPr wrap="square" rtlCol="0">
            <a:spAutoFit/>
          </a:bodyPr>
          <a:lstStyle/>
          <a:p>
            <a:pPr algn="ctr"/>
            <a:r>
              <a:rPr lang="en-US" sz="2800" b="1" dirty="0"/>
              <a:t>Visual</a:t>
            </a:r>
          </a:p>
        </p:txBody>
      </p:sp>
      <p:sp>
        <p:nvSpPr>
          <p:cNvPr id="9" name="TextBox 8">
            <a:extLst>
              <a:ext uri="{FF2B5EF4-FFF2-40B4-BE49-F238E27FC236}">
                <a16:creationId xmlns:a16="http://schemas.microsoft.com/office/drawing/2014/main" id="{CC923471-5221-4E69-8AD6-994CD5ACBF7E}"/>
              </a:ext>
            </a:extLst>
          </p:cNvPr>
          <p:cNvSpPr txBox="1"/>
          <p:nvPr/>
        </p:nvSpPr>
        <p:spPr>
          <a:xfrm>
            <a:off x="7778416" y="1862071"/>
            <a:ext cx="1600200" cy="523220"/>
          </a:xfrm>
          <a:prstGeom prst="rect">
            <a:avLst/>
          </a:prstGeom>
          <a:noFill/>
        </p:spPr>
        <p:txBody>
          <a:bodyPr wrap="square" rtlCol="0">
            <a:spAutoFit/>
          </a:bodyPr>
          <a:lstStyle/>
          <a:p>
            <a:pPr algn="ctr"/>
            <a:r>
              <a:rPr lang="en-US" sz="2800" b="1" dirty="0"/>
              <a:t>Physical</a:t>
            </a:r>
          </a:p>
        </p:txBody>
      </p:sp>
      <p:sp>
        <p:nvSpPr>
          <p:cNvPr id="10" name="TextBox 9">
            <a:extLst>
              <a:ext uri="{FF2B5EF4-FFF2-40B4-BE49-F238E27FC236}">
                <a16:creationId xmlns:a16="http://schemas.microsoft.com/office/drawing/2014/main" id="{D32863C5-F9FE-45F1-B34E-5E3A78C1C67C}"/>
              </a:ext>
            </a:extLst>
          </p:cNvPr>
          <p:cNvSpPr txBox="1"/>
          <p:nvPr/>
        </p:nvSpPr>
        <p:spPr>
          <a:xfrm>
            <a:off x="5769997" y="4391343"/>
            <a:ext cx="1100035" cy="523220"/>
          </a:xfrm>
          <a:prstGeom prst="rect">
            <a:avLst/>
          </a:prstGeom>
          <a:noFill/>
        </p:spPr>
        <p:txBody>
          <a:bodyPr wrap="square" rtlCol="0">
            <a:spAutoFit/>
          </a:bodyPr>
          <a:lstStyle/>
          <a:p>
            <a:pPr algn="ctr"/>
            <a:r>
              <a:rPr lang="en-US" sz="2800" b="1" dirty="0"/>
              <a:t>Vocal</a:t>
            </a:r>
          </a:p>
        </p:txBody>
      </p:sp>
    </p:spTree>
    <p:extLst>
      <p:ext uri="{BB962C8B-B14F-4D97-AF65-F5344CB8AC3E}">
        <p14:creationId xmlns:p14="http://schemas.microsoft.com/office/powerpoint/2010/main" val="3693760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613B2-61F9-468B-869F-BA7001866026}"/>
              </a:ext>
            </a:extLst>
          </p:cNvPr>
          <p:cNvSpPr>
            <a:spLocks noGrp="1"/>
          </p:cNvSpPr>
          <p:nvPr>
            <p:ph type="title"/>
          </p:nvPr>
        </p:nvSpPr>
        <p:spPr/>
        <p:txBody>
          <a:bodyPr/>
          <a:lstStyle/>
          <a:p>
            <a:pPr algn="ctr"/>
            <a:r>
              <a:rPr lang="en-US" b="1" dirty="0"/>
              <a:t>Handling Difficult Situations</a:t>
            </a:r>
          </a:p>
        </p:txBody>
      </p:sp>
      <p:sp>
        <p:nvSpPr>
          <p:cNvPr id="8" name="TextBox 7">
            <a:extLst>
              <a:ext uri="{FF2B5EF4-FFF2-40B4-BE49-F238E27FC236}">
                <a16:creationId xmlns:a16="http://schemas.microsoft.com/office/drawing/2014/main" id="{D4534533-E0DE-466F-9A62-1A4B6F820412}"/>
              </a:ext>
            </a:extLst>
          </p:cNvPr>
          <p:cNvSpPr txBox="1"/>
          <p:nvPr/>
        </p:nvSpPr>
        <p:spPr>
          <a:xfrm>
            <a:off x="0" y="1389899"/>
            <a:ext cx="12192000" cy="523220"/>
          </a:xfrm>
          <a:prstGeom prst="rect">
            <a:avLst/>
          </a:prstGeom>
          <a:noFill/>
        </p:spPr>
        <p:txBody>
          <a:bodyPr wrap="square" rtlCol="0">
            <a:spAutoFit/>
          </a:bodyPr>
          <a:lstStyle/>
          <a:p>
            <a:pPr algn="ctr"/>
            <a:r>
              <a:rPr lang="en-US" sz="2800" b="1" dirty="0"/>
              <a:t>Instructor High-Level Intervention</a:t>
            </a:r>
          </a:p>
        </p:txBody>
      </p:sp>
      <p:sp>
        <p:nvSpPr>
          <p:cNvPr id="3" name="TextBox 2">
            <a:extLst>
              <a:ext uri="{FF2B5EF4-FFF2-40B4-BE49-F238E27FC236}">
                <a16:creationId xmlns:a16="http://schemas.microsoft.com/office/drawing/2014/main" id="{9CBD7F70-B0D6-46FD-A1AE-ECCD91BFAE22}"/>
              </a:ext>
            </a:extLst>
          </p:cNvPr>
          <p:cNvSpPr txBox="1"/>
          <p:nvPr/>
        </p:nvSpPr>
        <p:spPr>
          <a:xfrm>
            <a:off x="1144710" y="3364561"/>
            <a:ext cx="2987806" cy="1569660"/>
          </a:xfrm>
          <a:prstGeom prst="rect">
            <a:avLst/>
          </a:prstGeom>
          <a:noFill/>
        </p:spPr>
        <p:txBody>
          <a:bodyPr wrap="none" rtlCol="0">
            <a:spAutoFit/>
          </a:bodyPr>
          <a:lstStyle/>
          <a:p>
            <a:pPr marL="228600" indent="-228600">
              <a:buFont typeface="Arial" panose="020B0604020202020204" pitchFamily="34" charset="0"/>
              <a:buChar char="•"/>
            </a:pPr>
            <a:r>
              <a:rPr lang="en-US" sz="2400" dirty="0"/>
              <a:t>Convenient break</a:t>
            </a:r>
          </a:p>
          <a:p>
            <a:pPr marL="228600" indent="-228600">
              <a:buFont typeface="Arial" panose="020B0604020202020204" pitchFamily="34" charset="0"/>
              <a:buChar char="•"/>
            </a:pPr>
            <a:r>
              <a:rPr lang="en-US" sz="2400" dirty="0"/>
              <a:t>“I” statement</a:t>
            </a:r>
          </a:p>
          <a:p>
            <a:pPr marL="228600" indent="-228600">
              <a:buFont typeface="Arial" panose="020B0604020202020204" pitchFamily="34" charset="0"/>
              <a:buChar char="•"/>
            </a:pPr>
            <a:r>
              <a:rPr lang="en-US" sz="2400" dirty="0"/>
              <a:t>Zip lip / Eye contact</a:t>
            </a:r>
          </a:p>
          <a:p>
            <a:r>
              <a:rPr lang="en-US" sz="2400" dirty="0"/>
              <a:t>(9 our of 10 apologize)</a:t>
            </a:r>
          </a:p>
        </p:txBody>
      </p:sp>
      <p:sp>
        <p:nvSpPr>
          <p:cNvPr id="5" name="TextBox 4">
            <a:extLst>
              <a:ext uri="{FF2B5EF4-FFF2-40B4-BE49-F238E27FC236}">
                <a16:creationId xmlns:a16="http://schemas.microsoft.com/office/drawing/2014/main" id="{C0D79D32-565A-454D-B4EC-C4F0AD93059D}"/>
              </a:ext>
            </a:extLst>
          </p:cNvPr>
          <p:cNvSpPr txBox="1"/>
          <p:nvPr/>
        </p:nvSpPr>
        <p:spPr>
          <a:xfrm>
            <a:off x="5989148" y="3364561"/>
            <a:ext cx="4042132" cy="1938992"/>
          </a:xfrm>
          <a:prstGeom prst="rect">
            <a:avLst/>
          </a:prstGeom>
          <a:noFill/>
        </p:spPr>
        <p:txBody>
          <a:bodyPr wrap="none" rtlCol="0">
            <a:spAutoFit/>
          </a:bodyPr>
          <a:lstStyle/>
          <a:p>
            <a:pPr marL="228600" indent="-228600">
              <a:buFont typeface="Arial" panose="020B0604020202020204" pitchFamily="34" charset="0"/>
              <a:buChar char="•"/>
            </a:pPr>
            <a:r>
              <a:rPr lang="en-US" sz="2400" dirty="0"/>
              <a:t>Immediate break</a:t>
            </a:r>
          </a:p>
          <a:p>
            <a:pPr marL="228600" indent="-228600">
              <a:buFont typeface="Arial" panose="020B0604020202020204" pitchFamily="34" charset="0"/>
              <a:buChar char="•"/>
            </a:pPr>
            <a:r>
              <a:rPr lang="en-US" sz="2400" dirty="0"/>
              <a:t>“I” statement </a:t>
            </a:r>
          </a:p>
          <a:p>
            <a:pPr marL="228600" indent="-228600">
              <a:buFont typeface="Arial" panose="020B0604020202020204" pitchFamily="34" charset="0"/>
              <a:buChar char="•"/>
            </a:pPr>
            <a:r>
              <a:rPr lang="en-US" sz="2400" dirty="0"/>
              <a:t>Do not zip lip</a:t>
            </a:r>
          </a:p>
          <a:p>
            <a:pPr marL="228600" indent="-228600">
              <a:buFont typeface="Arial" panose="020B0604020202020204" pitchFamily="34" charset="0"/>
              <a:buChar char="•"/>
            </a:pPr>
            <a:r>
              <a:rPr lang="en-US" sz="2400" dirty="0"/>
              <a:t>Outline consequences</a:t>
            </a:r>
          </a:p>
          <a:p>
            <a:pPr marL="228600" indent="-228600">
              <a:buFont typeface="Arial" panose="020B0604020202020204" pitchFamily="34" charset="0"/>
              <a:buChar char="•"/>
            </a:pPr>
            <a:r>
              <a:rPr lang="en-US" sz="2400" dirty="0"/>
              <a:t>Act on consequences (RARE) </a:t>
            </a:r>
          </a:p>
        </p:txBody>
      </p:sp>
      <p:sp>
        <p:nvSpPr>
          <p:cNvPr id="4" name="TextBox 3">
            <a:extLst>
              <a:ext uri="{FF2B5EF4-FFF2-40B4-BE49-F238E27FC236}">
                <a16:creationId xmlns:a16="http://schemas.microsoft.com/office/drawing/2014/main" id="{7CE1C844-3E7E-4507-A8F2-9E3EC542ACAF}"/>
              </a:ext>
            </a:extLst>
          </p:cNvPr>
          <p:cNvSpPr txBox="1"/>
          <p:nvPr/>
        </p:nvSpPr>
        <p:spPr>
          <a:xfrm>
            <a:off x="1720515" y="2962678"/>
            <a:ext cx="1600200" cy="523220"/>
          </a:xfrm>
          <a:prstGeom prst="rect">
            <a:avLst/>
          </a:prstGeom>
          <a:noFill/>
        </p:spPr>
        <p:txBody>
          <a:bodyPr wrap="square" rtlCol="0">
            <a:spAutoFit/>
          </a:bodyPr>
          <a:lstStyle/>
          <a:p>
            <a:pPr algn="ctr"/>
            <a:r>
              <a:rPr lang="en-US" sz="2800" b="1" dirty="0"/>
              <a:t>Phase 1</a:t>
            </a:r>
          </a:p>
        </p:txBody>
      </p:sp>
      <p:sp>
        <p:nvSpPr>
          <p:cNvPr id="9" name="TextBox 8">
            <a:extLst>
              <a:ext uri="{FF2B5EF4-FFF2-40B4-BE49-F238E27FC236}">
                <a16:creationId xmlns:a16="http://schemas.microsoft.com/office/drawing/2014/main" id="{CC923471-5221-4E69-8AD6-994CD5ACBF7E}"/>
              </a:ext>
            </a:extLst>
          </p:cNvPr>
          <p:cNvSpPr txBox="1"/>
          <p:nvPr/>
        </p:nvSpPr>
        <p:spPr>
          <a:xfrm>
            <a:off x="6948237" y="2937893"/>
            <a:ext cx="1600200" cy="523220"/>
          </a:xfrm>
          <a:prstGeom prst="rect">
            <a:avLst/>
          </a:prstGeom>
          <a:noFill/>
        </p:spPr>
        <p:txBody>
          <a:bodyPr wrap="square" rtlCol="0">
            <a:spAutoFit/>
          </a:bodyPr>
          <a:lstStyle/>
          <a:p>
            <a:pPr algn="ctr"/>
            <a:r>
              <a:rPr lang="en-US" sz="2800" b="1" dirty="0"/>
              <a:t>Phase 2</a:t>
            </a:r>
          </a:p>
        </p:txBody>
      </p:sp>
    </p:spTree>
    <p:extLst>
      <p:ext uri="{BB962C8B-B14F-4D97-AF65-F5344CB8AC3E}">
        <p14:creationId xmlns:p14="http://schemas.microsoft.com/office/powerpoint/2010/main" val="3496638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8C398-EB6B-4BF1-959E-6B7C11552BA1}"/>
              </a:ext>
            </a:extLst>
          </p:cNvPr>
          <p:cNvSpPr>
            <a:spLocks noGrp="1"/>
          </p:cNvSpPr>
          <p:nvPr>
            <p:ph type="title"/>
          </p:nvPr>
        </p:nvSpPr>
        <p:spPr/>
        <p:txBody>
          <a:bodyPr/>
          <a:lstStyle/>
          <a:p>
            <a:pPr algn="ctr"/>
            <a:r>
              <a:rPr lang="en-US" b="1" dirty="0"/>
              <a:t>What Makes a Great Course (5 min)</a:t>
            </a:r>
          </a:p>
        </p:txBody>
      </p:sp>
      <p:sp>
        <p:nvSpPr>
          <p:cNvPr id="3" name="Content Placeholder 2">
            <a:extLst>
              <a:ext uri="{FF2B5EF4-FFF2-40B4-BE49-F238E27FC236}">
                <a16:creationId xmlns:a16="http://schemas.microsoft.com/office/drawing/2014/main" id="{3DBCECB3-88ED-44A3-BF50-E20CA205D99C}"/>
              </a:ext>
            </a:extLst>
          </p:cNvPr>
          <p:cNvSpPr>
            <a:spLocks noGrp="1"/>
          </p:cNvSpPr>
          <p:nvPr>
            <p:ph idx="1"/>
          </p:nvPr>
        </p:nvSpPr>
        <p:spPr/>
        <p:txBody>
          <a:bodyPr/>
          <a:lstStyle/>
          <a:p>
            <a:pPr marL="0" indent="0">
              <a:buNone/>
            </a:pPr>
            <a:r>
              <a:rPr lang="en-US" dirty="0"/>
              <a:t>Think of a great training course you have attended as an adult that was a great learning experience for you.</a:t>
            </a:r>
          </a:p>
          <a:p>
            <a:pPr marL="0" indent="0">
              <a:buNone/>
            </a:pPr>
            <a:endParaRPr lang="en-US" dirty="0"/>
          </a:p>
          <a:p>
            <a:r>
              <a:rPr lang="en-US" dirty="0"/>
              <a:t>What made it great?</a:t>
            </a:r>
          </a:p>
          <a:p>
            <a:pPr marL="0" indent="0">
              <a:buNone/>
            </a:pPr>
            <a:endParaRPr lang="en-US" dirty="0"/>
          </a:p>
          <a:p>
            <a:r>
              <a:rPr lang="en-US" dirty="0"/>
              <a:t>List the attributes/key words/characteristics</a:t>
            </a:r>
          </a:p>
          <a:p>
            <a:pPr marL="0" indent="0">
              <a:buNone/>
            </a:pPr>
            <a:endParaRPr lang="en-US" dirty="0"/>
          </a:p>
          <a:p>
            <a:r>
              <a:rPr lang="en-US" dirty="0"/>
              <a:t>Select a scribe and someone else to present</a:t>
            </a:r>
          </a:p>
          <a:p>
            <a:pPr marL="0" indent="0">
              <a:buNone/>
            </a:pPr>
            <a:endParaRPr lang="en-US" dirty="0"/>
          </a:p>
        </p:txBody>
      </p:sp>
    </p:spTree>
    <p:extLst>
      <p:ext uri="{BB962C8B-B14F-4D97-AF65-F5344CB8AC3E}">
        <p14:creationId xmlns:p14="http://schemas.microsoft.com/office/powerpoint/2010/main" val="1856409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613B2-61F9-468B-869F-BA7001866026}"/>
              </a:ext>
            </a:extLst>
          </p:cNvPr>
          <p:cNvSpPr>
            <a:spLocks noGrp="1"/>
          </p:cNvSpPr>
          <p:nvPr>
            <p:ph type="title"/>
          </p:nvPr>
        </p:nvSpPr>
        <p:spPr/>
        <p:txBody>
          <a:bodyPr/>
          <a:lstStyle/>
          <a:p>
            <a:pPr algn="ctr"/>
            <a:r>
              <a:rPr lang="en-US" b="1" dirty="0"/>
              <a:t>Handling Difficult Situations</a:t>
            </a:r>
          </a:p>
        </p:txBody>
      </p:sp>
      <p:sp>
        <p:nvSpPr>
          <p:cNvPr id="8" name="TextBox 7">
            <a:extLst>
              <a:ext uri="{FF2B5EF4-FFF2-40B4-BE49-F238E27FC236}">
                <a16:creationId xmlns:a16="http://schemas.microsoft.com/office/drawing/2014/main" id="{D4534533-E0DE-466F-9A62-1A4B6F820412}"/>
              </a:ext>
            </a:extLst>
          </p:cNvPr>
          <p:cNvSpPr txBox="1"/>
          <p:nvPr/>
        </p:nvSpPr>
        <p:spPr>
          <a:xfrm>
            <a:off x="0" y="1389899"/>
            <a:ext cx="12192000" cy="523220"/>
          </a:xfrm>
          <a:prstGeom prst="rect">
            <a:avLst/>
          </a:prstGeom>
          <a:noFill/>
        </p:spPr>
        <p:txBody>
          <a:bodyPr wrap="square" rtlCol="0">
            <a:spAutoFit/>
          </a:bodyPr>
          <a:lstStyle/>
          <a:p>
            <a:pPr algn="ctr"/>
            <a:r>
              <a:rPr lang="en-US" sz="2800" b="1" dirty="0"/>
              <a:t>Hostile Learners</a:t>
            </a:r>
          </a:p>
        </p:txBody>
      </p:sp>
      <p:sp>
        <p:nvSpPr>
          <p:cNvPr id="3" name="TextBox 2">
            <a:extLst>
              <a:ext uri="{FF2B5EF4-FFF2-40B4-BE49-F238E27FC236}">
                <a16:creationId xmlns:a16="http://schemas.microsoft.com/office/drawing/2014/main" id="{9CBD7F70-B0D6-46FD-A1AE-ECCD91BFAE22}"/>
              </a:ext>
            </a:extLst>
          </p:cNvPr>
          <p:cNvSpPr txBox="1"/>
          <p:nvPr/>
        </p:nvSpPr>
        <p:spPr>
          <a:xfrm>
            <a:off x="3112875" y="1913119"/>
            <a:ext cx="5966249" cy="4832092"/>
          </a:xfrm>
          <a:prstGeom prst="rect">
            <a:avLst/>
          </a:prstGeom>
          <a:noFill/>
        </p:spPr>
        <p:txBody>
          <a:bodyPr wrap="none" rtlCol="0">
            <a:spAutoFit/>
          </a:bodyPr>
          <a:lstStyle/>
          <a:p>
            <a:pPr marL="228600" indent="-228600">
              <a:buFont typeface="Arial" panose="020B0604020202020204" pitchFamily="34" charset="0"/>
              <a:buChar char="•"/>
            </a:pPr>
            <a:r>
              <a:rPr lang="en-US" sz="2800" dirty="0"/>
              <a:t>Limit eye contact (prevent arguments)</a:t>
            </a:r>
          </a:p>
          <a:p>
            <a:pPr marL="228600" indent="-228600">
              <a:buFont typeface="Arial" panose="020B0604020202020204" pitchFamily="34" charset="0"/>
              <a:buChar char="•"/>
            </a:pPr>
            <a:endParaRPr lang="en-US" sz="2800" dirty="0"/>
          </a:p>
          <a:p>
            <a:pPr marL="228600" indent="-228600">
              <a:buFont typeface="Arial" panose="020B0604020202020204" pitchFamily="34" charset="0"/>
              <a:buChar char="•"/>
            </a:pPr>
            <a:r>
              <a:rPr lang="en-US" sz="2800" dirty="0"/>
              <a:t>Move to corner table, up front</a:t>
            </a:r>
          </a:p>
          <a:p>
            <a:pPr marL="228600" indent="-228600">
              <a:buFont typeface="Arial" panose="020B0604020202020204" pitchFamily="34" charset="0"/>
              <a:buChar char="•"/>
            </a:pPr>
            <a:endParaRPr lang="en-US" sz="2800" dirty="0"/>
          </a:p>
          <a:p>
            <a:pPr marL="228600" indent="-228600">
              <a:buFont typeface="Arial" panose="020B0604020202020204" pitchFamily="34" charset="0"/>
              <a:buChar char="•"/>
            </a:pPr>
            <a:r>
              <a:rPr lang="en-US" sz="2800" dirty="0"/>
              <a:t>Acknowledge valid points</a:t>
            </a:r>
          </a:p>
          <a:p>
            <a:pPr marL="228600" indent="-228600">
              <a:buFont typeface="Arial" panose="020B0604020202020204" pitchFamily="34" charset="0"/>
              <a:buChar char="•"/>
            </a:pPr>
            <a:endParaRPr lang="en-US" sz="2800" dirty="0"/>
          </a:p>
          <a:p>
            <a:pPr marL="228600" indent="-228600">
              <a:buFont typeface="Arial" panose="020B0604020202020204" pitchFamily="34" charset="0"/>
              <a:buChar char="•"/>
            </a:pPr>
            <a:r>
              <a:rPr lang="en-US" sz="2800" dirty="0"/>
              <a:t>Give limelight when possible </a:t>
            </a:r>
          </a:p>
          <a:p>
            <a:pPr marL="228600" indent="-228600">
              <a:buFont typeface="Arial" panose="020B0604020202020204" pitchFamily="34" charset="0"/>
              <a:buChar char="•"/>
            </a:pPr>
            <a:endParaRPr lang="en-US" sz="2800" dirty="0"/>
          </a:p>
          <a:p>
            <a:pPr marL="228600" indent="-228600">
              <a:buFont typeface="Arial" panose="020B0604020202020204" pitchFamily="34" charset="0"/>
              <a:buChar char="•"/>
            </a:pPr>
            <a:r>
              <a:rPr lang="en-US" sz="2800" dirty="0"/>
              <a:t>Turn negatives into positives</a:t>
            </a:r>
          </a:p>
          <a:p>
            <a:pPr marL="228600" indent="-228600">
              <a:buFont typeface="Arial" panose="020B0604020202020204" pitchFamily="34" charset="0"/>
              <a:buChar char="•"/>
            </a:pPr>
            <a:endParaRPr lang="en-US" sz="2800" dirty="0"/>
          </a:p>
          <a:p>
            <a:pPr marL="228600" indent="-228600">
              <a:buFont typeface="Arial" panose="020B0604020202020204" pitchFamily="34" charset="0"/>
              <a:buChar char="•"/>
            </a:pPr>
            <a:r>
              <a:rPr lang="en-US" sz="2800" dirty="0"/>
              <a:t>Don’t get into “what-ifs”</a:t>
            </a:r>
            <a:endParaRPr lang="en-US" sz="1600" dirty="0"/>
          </a:p>
        </p:txBody>
      </p:sp>
    </p:spTree>
    <p:extLst>
      <p:ext uri="{BB962C8B-B14F-4D97-AF65-F5344CB8AC3E}">
        <p14:creationId xmlns:p14="http://schemas.microsoft.com/office/powerpoint/2010/main" val="423940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19400" y="609601"/>
            <a:ext cx="6738152" cy="1047565"/>
          </a:xfrm>
          <a:prstGeom prst="rect">
            <a:avLst/>
          </a:prstGeom>
        </p:spPr>
        <p:txBody>
          <a:bodyPr vert="horz" wrap="square" lIns="91440" tIns="45720" rIns="91440" bIns="45720" rtlCol="0" anchor="ctr">
            <a:noAutofit/>
          </a:bodyPr>
          <a:lstStyle/>
          <a:p>
            <a:pPr algn="ctr"/>
            <a:r>
              <a:rPr lang="en-US" sz="6000" b="1" dirty="0">
                <a:latin typeface="Mercury Italic"/>
                <a:cs typeface="Mercury Italic"/>
              </a:rPr>
              <a:t>Housekeeping</a:t>
            </a:r>
          </a:p>
        </p:txBody>
      </p:sp>
      <p:sp>
        <p:nvSpPr>
          <p:cNvPr id="6" name="Text Box 2056"/>
          <p:cNvSpPr txBox="1">
            <a:spLocks noChangeArrowheads="1"/>
          </p:cNvSpPr>
          <p:nvPr/>
        </p:nvSpPr>
        <p:spPr bwMode="auto">
          <a:xfrm>
            <a:off x="2590800" y="1752601"/>
            <a:ext cx="3162300"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altLang="en-US" sz="2800" dirty="0"/>
              <a:t>  </a:t>
            </a:r>
            <a:r>
              <a:rPr lang="en-US" altLang="en-US" sz="3000" b="1" dirty="0">
                <a:latin typeface="Arial" panose="020B0604020202020204" pitchFamily="34" charset="0"/>
              </a:rPr>
              <a:t>Hours</a:t>
            </a:r>
          </a:p>
          <a:p>
            <a:pPr>
              <a:spcBef>
                <a:spcPct val="50000"/>
              </a:spcBef>
              <a:buFontTx/>
              <a:buChar char="•"/>
            </a:pPr>
            <a:r>
              <a:rPr lang="en-US" altLang="en-US" sz="3000" b="1" dirty="0">
                <a:latin typeface="Arial" panose="020B0604020202020204" pitchFamily="34" charset="0"/>
              </a:rPr>
              <a:t>  Dress</a:t>
            </a:r>
          </a:p>
          <a:p>
            <a:pPr>
              <a:spcBef>
                <a:spcPct val="50000"/>
              </a:spcBef>
              <a:buFontTx/>
              <a:buChar char="•"/>
            </a:pPr>
            <a:r>
              <a:rPr lang="en-US" altLang="en-US" sz="3000" b="1" dirty="0">
                <a:latin typeface="Arial" panose="020B0604020202020204" pitchFamily="34" charset="0"/>
              </a:rPr>
              <a:t>  Fire Exits</a:t>
            </a:r>
          </a:p>
          <a:p>
            <a:pPr>
              <a:spcBef>
                <a:spcPct val="50000"/>
              </a:spcBef>
              <a:buFontTx/>
              <a:buChar char="•"/>
            </a:pPr>
            <a:r>
              <a:rPr lang="en-US" altLang="en-US" sz="3000" b="1" dirty="0">
                <a:latin typeface="Arial" panose="020B0604020202020204" pitchFamily="34" charset="0"/>
              </a:rPr>
              <a:t>  Coffee</a:t>
            </a:r>
          </a:p>
          <a:p>
            <a:pPr>
              <a:spcBef>
                <a:spcPct val="50000"/>
              </a:spcBef>
              <a:buFontTx/>
              <a:buChar char="•"/>
            </a:pPr>
            <a:r>
              <a:rPr lang="en-US" altLang="en-US" sz="3000" b="1" dirty="0">
                <a:latin typeface="Arial" panose="020B0604020202020204" pitchFamily="34" charset="0"/>
              </a:rPr>
              <a:t>  Restrooms</a:t>
            </a:r>
          </a:p>
          <a:p>
            <a:pPr>
              <a:spcBef>
                <a:spcPct val="50000"/>
              </a:spcBef>
              <a:buFontTx/>
              <a:buChar char="•"/>
            </a:pPr>
            <a:r>
              <a:rPr lang="en-US" altLang="en-US" sz="3000" b="1" dirty="0">
                <a:latin typeface="Arial" panose="020B0604020202020204" pitchFamily="34" charset="0"/>
              </a:rPr>
              <a:t>  </a:t>
            </a:r>
            <a:r>
              <a:rPr lang="en-US" altLang="en-US" sz="2800" b="1" dirty="0">
                <a:latin typeface="Arial" panose="020B0604020202020204" pitchFamily="34" charset="0"/>
              </a:rPr>
              <a:t>Attendance</a:t>
            </a:r>
          </a:p>
          <a:p>
            <a:pPr>
              <a:spcBef>
                <a:spcPct val="50000"/>
              </a:spcBef>
              <a:buFontTx/>
              <a:buChar char="•"/>
            </a:pPr>
            <a:endParaRPr lang="en-US" altLang="en-US" sz="2800" b="1" dirty="0">
              <a:latin typeface="Arial" panose="020B0604020202020204" pitchFamily="34" charset="0"/>
            </a:endParaRPr>
          </a:p>
        </p:txBody>
      </p:sp>
      <p:sp>
        <p:nvSpPr>
          <p:cNvPr id="7" name="Text Box 2057"/>
          <p:cNvSpPr txBox="1">
            <a:spLocks noChangeArrowheads="1"/>
          </p:cNvSpPr>
          <p:nvPr/>
        </p:nvSpPr>
        <p:spPr bwMode="auto">
          <a:xfrm>
            <a:off x="6400800" y="1752601"/>
            <a:ext cx="4114800" cy="4662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6075" indent="-346075">
              <a:spcBef>
                <a:spcPct val="50000"/>
              </a:spcBef>
              <a:buFontTx/>
              <a:buChar char="•"/>
            </a:pPr>
            <a:r>
              <a:rPr lang="en-US" altLang="en-US" sz="3000" b="1" dirty="0">
                <a:latin typeface="Arial" panose="020B0604020202020204" pitchFamily="34" charset="0"/>
              </a:rPr>
              <a:t>Lunch</a:t>
            </a:r>
          </a:p>
          <a:p>
            <a:pPr marL="346075" indent="-346075">
              <a:spcBef>
                <a:spcPct val="50000"/>
              </a:spcBef>
              <a:buFontTx/>
              <a:buChar char="•"/>
            </a:pPr>
            <a:r>
              <a:rPr lang="en-US" altLang="en-US" sz="3000" b="1" dirty="0">
                <a:latin typeface="Arial" panose="020B0604020202020204" pitchFamily="34" charset="0"/>
              </a:rPr>
              <a:t>Cell Phones/E-Mail</a:t>
            </a:r>
          </a:p>
          <a:p>
            <a:pPr marL="346075" indent="-346075">
              <a:spcBef>
                <a:spcPct val="50000"/>
              </a:spcBef>
              <a:buFontTx/>
              <a:buChar char="•"/>
            </a:pPr>
            <a:r>
              <a:rPr lang="en-US" altLang="en-US" sz="3000" b="1" dirty="0">
                <a:latin typeface="Arial" panose="020B0604020202020204" pitchFamily="34" charset="0"/>
              </a:rPr>
              <a:t>Pacing</a:t>
            </a:r>
          </a:p>
          <a:p>
            <a:pPr marL="346075" indent="-346075">
              <a:spcBef>
                <a:spcPct val="50000"/>
              </a:spcBef>
              <a:buFontTx/>
              <a:buChar char="•"/>
            </a:pPr>
            <a:r>
              <a:rPr lang="en-US" altLang="en-US" sz="3000" b="1" dirty="0">
                <a:latin typeface="Arial" panose="020B0604020202020204" pitchFamily="34" charset="0"/>
              </a:rPr>
              <a:t>Group Dynamics</a:t>
            </a:r>
          </a:p>
          <a:p>
            <a:pPr marL="346075" indent="-346075">
              <a:spcBef>
                <a:spcPct val="50000"/>
              </a:spcBef>
              <a:buFontTx/>
              <a:buChar char="•"/>
            </a:pPr>
            <a:r>
              <a:rPr lang="en-US" altLang="en-US" sz="3000" b="1" dirty="0">
                <a:latin typeface="Arial" panose="020B0604020202020204" pitchFamily="34" charset="0"/>
              </a:rPr>
              <a:t>Questions</a:t>
            </a:r>
          </a:p>
          <a:p>
            <a:pPr marL="346075" indent="-346075">
              <a:spcBef>
                <a:spcPct val="50000"/>
              </a:spcBef>
              <a:buFontTx/>
              <a:buChar char="•"/>
            </a:pPr>
            <a:r>
              <a:rPr lang="en-US" altLang="en-US" sz="2800" b="1" dirty="0">
                <a:latin typeface="Arial" panose="020B0604020202020204" pitchFamily="34" charset="0"/>
              </a:rPr>
              <a:t>After Hours</a:t>
            </a:r>
          </a:p>
          <a:p>
            <a:pPr marL="346075" indent="-346075">
              <a:spcBef>
                <a:spcPct val="50000"/>
              </a:spcBef>
              <a:buFontTx/>
              <a:buChar char="•"/>
            </a:pPr>
            <a:endParaRPr lang="en-US" altLang="en-US" sz="3000" b="1" dirty="0">
              <a:latin typeface="Arial" panose="020B0604020202020204" pitchFamily="34" charset="0"/>
            </a:endParaRPr>
          </a:p>
        </p:txBody>
      </p:sp>
      <p:sp>
        <p:nvSpPr>
          <p:cNvPr id="8" name="Slide Number Placeholder 1">
            <a:extLst>
              <a:ext uri="{FF2B5EF4-FFF2-40B4-BE49-F238E27FC236}">
                <a16:creationId xmlns:a16="http://schemas.microsoft.com/office/drawing/2014/main" id="{E5C2049A-DA59-4485-B9CA-AC47CC97DC4A}"/>
              </a:ext>
            </a:extLst>
          </p:cNvPr>
          <p:cNvSpPr>
            <a:spLocks noGrp="1"/>
          </p:cNvSpPr>
          <p:nvPr>
            <p:ph type="sldNum" sz="quarter" idx="12"/>
          </p:nvPr>
        </p:nvSpPr>
        <p:spPr>
          <a:xfrm>
            <a:off x="8077200" y="6356353"/>
            <a:ext cx="2133600" cy="365125"/>
          </a:xfrm>
        </p:spPr>
        <p:txBody>
          <a:bodyPr/>
          <a:lstStyle/>
          <a:p>
            <a:pPr>
              <a:defRPr/>
            </a:pPr>
            <a:fld id="{FD999EFD-C386-4FC2-80CB-5F24E35F828D}" type="slidenum">
              <a:rPr lang="en-US" smtClean="0"/>
              <a:pPr>
                <a:defRPr/>
              </a:pPr>
              <a:t>3</a:t>
            </a:fld>
            <a:endParaRPr lang="en-US" dirty="0"/>
          </a:p>
        </p:txBody>
      </p:sp>
    </p:spTree>
    <p:extLst>
      <p:ext uri="{BB962C8B-B14F-4D97-AF65-F5344CB8AC3E}">
        <p14:creationId xmlns:p14="http://schemas.microsoft.com/office/powerpoint/2010/main" val="2127129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533400"/>
            <a:ext cx="7810500" cy="1225118"/>
          </a:xfrm>
          <a:prstGeom prst="rect">
            <a:avLst/>
          </a:prstGeom>
        </p:spPr>
        <p:txBody>
          <a:bodyPr vert="horz" wrap="square" lIns="91440" tIns="45720" rIns="91440" bIns="45720" rtlCol="0" anchor="ctr">
            <a:noAutofit/>
          </a:bodyPr>
          <a:lstStyle/>
          <a:p>
            <a:pPr algn="ctr"/>
            <a:r>
              <a:rPr lang="en-US" sz="3600" b="1" dirty="0">
                <a:latin typeface="Mercury Italic"/>
                <a:cs typeface="Mercury Italic"/>
              </a:rPr>
              <a:t>Rules to Transfer </a:t>
            </a:r>
          </a:p>
          <a:p>
            <a:pPr algn="ctr"/>
            <a:r>
              <a:rPr lang="en-US" sz="3600" b="1" dirty="0">
                <a:latin typeface="Mercury Italic"/>
                <a:cs typeface="Mercury Italic"/>
              </a:rPr>
              <a:t>Learning into Performance</a:t>
            </a:r>
          </a:p>
        </p:txBody>
      </p:sp>
      <p:sp>
        <p:nvSpPr>
          <p:cNvPr id="7" name="Text Box 2057"/>
          <p:cNvSpPr txBox="1">
            <a:spLocks noChangeArrowheads="1"/>
          </p:cNvSpPr>
          <p:nvPr/>
        </p:nvSpPr>
        <p:spPr bwMode="auto">
          <a:xfrm>
            <a:off x="1955801" y="5569804"/>
            <a:ext cx="816665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buClr>
                <a:schemeClr val="bg1"/>
              </a:buClr>
            </a:pPr>
            <a:r>
              <a:rPr lang="en-US" altLang="en-US" sz="2400" b="1" dirty="0">
                <a:latin typeface="Arial" panose="020B0604020202020204" pitchFamily="34" charset="0"/>
              </a:rPr>
              <a:t>This session belongs to YOU; </a:t>
            </a:r>
          </a:p>
          <a:p>
            <a:pPr algn="ctr">
              <a:buClr>
                <a:schemeClr val="bg1"/>
              </a:buClr>
            </a:pPr>
            <a:r>
              <a:rPr lang="en-US" altLang="en-US" sz="2400" b="1" dirty="0">
                <a:latin typeface="Arial" panose="020B0604020202020204" pitchFamily="34" charset="0"/>
              </a:rPr>
              <a:t>the next move is yours!</a:t>
            </a:r>
          </a:p>
        </p:txBody>
      </p:sp>
      <p:sp>
        <p:nvSpPr>
          <p:cNvPr id="2" name="TextBox 1"/>
          <p:cNvSpPr txBox="1"/>
          <p:nvPr/>
        </p:nvSpPr>
        <p:spPr>
          <a:xfrm>
            <a:off x="1973907" y="1854200"/>
            <a:ext cx="8039100" cy="3860800"/>
          </a:xfrm>
          <a:prstGeom prst="rect">
            <a:avLst/>
          </a:prstGeom>
        </p:spPr>
        <p:txBody>
          <a:bodyPr vert="horz" wrap="square" lIns="91440" tIns="45720" rIns="91440" bIns="45720" rtlCol="0" anchor="ctr">
            <a:noAutofit/>
          </a:bodyPr>
          <a:lstStyle/>
          <a:p>
            <a:pPr marL="461963" indent="-461963">
              <a:buAutoNum type="arabicPeriod"/>
            </a:pPr>
            <a:r>
              <a:rPr lang="en-US" sz="2400" dirty="0">
                <a:latin typeface="Mercury Italic"/>
                <a:cs typeface="Mercury Italic"/>
              </a:rPr>
              <a:t>Arrive on time, ready to begin learning.</a:t>
            </a:r>
          </a:p>
          <a:p>
            <a:pPr marL="461963" indent="-461963">
              <a:buAutoNum type="arabicPeriod"/>
            </a:pPr>
            <a:r>
              <a:rPr lang="en-US" sz="2400" dirty="0">
                <a:latin typeface="Mercury Italic"/>
                <a:cs typeface="Mercury Italic"/>
              </a:rPr>
              <a:t>Turn off cell phones and other distractions.</a:t>
            </a:r>
          </a:p>
          <a:p>
            <a:pPr marL="461963" indent="-461963">
              <a:buAutoNum type="arabicPeriod"/>
            </a:pPr>
            <a:r>
              <a:rPr lang="en-US" sz="2400" dirty="0">
                <a:latin typeface="Mercury Italic"/>
                <a:cs typeface="Mercury Italic"/>
              </a:rPr>
              <a:t>Enter into the discussions and exercises enthusiastically.</a:t>
            </a:r>
          </a:p>
          <a:p>
            <a:pPr marL="461963" indent="-461963">
              <a:buAutoNum type="arabicPeriod"/>
            </a:pPr>
            <a:r>
              <a:rPr lang="en-US" sz="2400" dirty="0">
                <a:latin typeface="Mercury Italic"/>
                <a:cs typeface="Mercury Italic"/>
              </a:rPr>
              <a:t>Listen to understand while others are talking.</a:t>
            </a:r>
          </a:p>
          <a:p>
            <a:pPr marL="461963" indent="-461963">
              <a:buAutoNum type="arabicPeriod"/>
            </a:pPr>
            <a:r>
              <a:rPr lang="en-US" sz="2400" dirty="0">
                <a:latin typeface="Mercury Italic"/>
                <a:cs typeface="Mercury Italic"/>
              </a:rPr>
              <a:t>Appreciate the other person’s point-of-view.</a:t>
            </a:r>
          </a:p>
          <a:p>
            <a:pPr marL="461963" indent="-461963">
              <a:buAutoNum type="arabicPeriod"/>
            </a:pPr>
            <a:r>
              <a:rPr lang="en-US" sz="2400" dirty="0">
                <a:latin typeface="Mercury Italic"/>
                <a:cs typeface="Mercury Italic"/>
              </a:rPr>
              <a:t>Build on others’ ideas, thoughts, and feelings.</a:t>
            </a:r>
          </a:p>
          <a:p>
            <a:pPr marL="461963" indent="-461963">
              <a:buAutoNum type="arabicPeriod"/>
            </a:pPr>
            <a:r>
              <a:rPr lang="en-US" sz="2400" dirty="0">
                <a:latin typeface="Mercury Italic"/>
                <a:cs typeface="Mercury Italic"/>
              </a:rPr>
              <a:t>Give freely of your experience.</a:t>
            </a:r>
          </a:p>
          <a:p>
            <a:pPr marL="461963" indent="-461963">
              <a:buAutoNum type="arabicPeriod"/>
            </a:pPr>
            <a:r>
              <a:rPr lang="en-US" sz="2400" dirty="0">
                <a:latin typeface="Mercury Italic"/>
                <a:cs typeface="Mercury Italic"/>
              </a:rPr>
              <a:t>Keep confidence, and assume others will do the same.</a:t>
            </a:r>
          </a:p>
          <a:p>
            <a:pPr marL="461963" indent="-461963">
              <a:buAutoNum type="arabicPeriod"/>
            </a:pPr>
            <a:r>
              <a:rPr lang="en-US" sz="2400" dirty="0">
                <a:latin typeface="Mercury Italic"/>
                <a:cs typeface="Mercury Italic"/>
              </a:rPr>
              <a:t>Take frequent short breaks.</a:t>
            </a:r>
          </a:p>
          <a:p>
            <a:pPr marL="461963" indent="-461963">
              <a:buAutoNum type="arabicPeriod"/>
            </a:pPr>
            <a:r>
              <a:rPr lang="en-US" sz="2400" dirty="0">
                <a:latin typeface="Mercury Italic"/>
                <a:cs typeface="Mercury Italic"/>
              </a:rPr>
              <a:t>Take risks;  be willing to experiment and apply.</a:t>
            </a:r>
          </a:p>
          <a:p>
            <a:pPr marL="342900" indent="-342900">
              <a:buAutoNum type="arabicPeriod"/>
            </a:pPr>
            <a:endParaRPr lang="en-US" sz="1600" i="1" dirty="0">
              <a:latin typeface="Mercury Italic"/>
              <a:cs typeface="Mercury Italic"/>
            </a:endParaRPr>
          </a:p>
        </p:txBody>
      </p:sp>
      <p:sp>
        <p:nvSpPr>
          <p:cNvPr id="6" name="Slide Number Placeholder 1">
            <a:extLst>
              <a:ext uri="{FF2B5EF4-FFF2-40B4-BE49-F238E27FC236}">
                <a16:creationId xmlns:a16="http://schemas.microsoft.com/office/drawing/2014/main" id="{D92DBFBC-DACB-4172-AFB0-83BB4637BEEF}"/>
              </a:ext>
            </a:extLst>
          </p:cNvPr>
          <p:cNvSpPr>
            <a:spLocks noGrp="1"/>
          </p:cNvSpPr>
          <p:nvPr>
            <p:ph type="sldNum" sz="quarter" idx="12"/>
          </p:nvPr>
        </p:nvSpPr>
        <p:spPr>
          <a:xfrm>
            <a:off x="8077200" y="6356353"/>
            <a:ext cx="2133600" cy="365125"/>
          </a:xfrm>
        </p:spPr>
        <p:txBody>
          <a:bodyPr/>
          <a:lstStyle/>
          <a:p>
            <a:pPr>
              <a:defRPr/>
            </a:pPr>
            <a:fld id="{FD999EFD-C386-4FC2-80CB-5F24E35F828D}" type="slidenum">
              <a:rPr lang="en-US" smtClean="0"/>
              <a:pPr>
                <a:defRPr/>
              </a:pPr>
              <a:t>4</a:t>
            </a:fld>
            <a:endParaRPr lang="en-US" dirty="0"/>
          </a:p>
        </p:txBody>
      </p:sp>
    </p:spTree>
    <p:extLst>
      <p:ext uri="{BB962C8B-B14F-4D97-AF65-F5344CB8AC3E}">
        <p14:creationId xmlns:p14="http://schemas.microsoft.com/office/powerpoint/2010/main" val="38345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51AF4-32D8-46FC-8FF3-F58FD044151C}"/>
              </a:ext>
            </a:extLst>
          </p:cNvPr>
          <p:cNvSpPr>
            <a:spLocks noGrp="1"/>
          </p:cNvSpPr>
          <p:nvPr>
            <p:ph type="title"/>
          </p:nvPr>
        </p:nvSpPr>
        <p:spPr>
          <a:xfrm>
            <a:off x="838200" y="0"/>
            <a:ext cx="10515600" cy="724619"/>
          </a:xfrm>
        </p:spPr>
        <p:txBody>
          <a:bodyPr/>
          <a:lstStyle/>
          <a:p>
            <a:pPr algn="ctr"/>
            <a:r>
              <a:rPr lang="en-US" b="1" dirty="0"/>
              <a:t>Principles of Adult Learning</a:t>
            </a:r>
          </a:p>
        </p:txBody>
      </p:sp>
      <p:graphicFrame>
        <p:nvGraphicFramePr>
          <p:cNvPr id="4" name="Table 3">
            <a:extLst>
              <a:ext uri="{FF2B5EF4-FFF2-40B4-BE49-F238E27FC236}">
                <a16:creationId xmlns:a16="http://schemas.microsoft.com/office/drawing/2014/main" id="{2C84D177-1D2F-4159-B2F9-A58A203ECD31}"/>
              </a:ext>
            </a:extLst>
          </p:cNvPr>
          <p:cNvGraphicFramePr>
            <a:graphicFrameLocks noGrp="1"/>
          </p:cNvGraphicFramePr>
          <p:nvPr>
            <p:extLst>
              <p:ext uri="{D42A27DB-BD31-4B8C-83A1-F6EECF244321}">
                <p14:modId xmlns:p14="http://schemas.microsoft.com/office/powerpoint/2010/main" val="4221672630"/>
              </p:ext>
            </p:extLst>
          </p:nvPr>
        </p:nvGraphicFramePr>
        <p:xfrm>
          <a:off x="91055" y="724619"/>
          <a:ext cx="11873782" cy="5933440"/>
        </p:xfrm>
        <a:graphic>
          <a:graphicData uri="http://schemas.openxmlformats.org/drawingml/2006/table">
            <a:tbl>
              <a:tblPr firstRow="1" bandRow="1">
                <a:tableStyleId>{5C22544A-7EE6-4342-B048-85BDC9FD1C3A}</a:tableStyleId>
              </a:tblPr>
              <a:tblGrid>
                <a:gridCol w="1539337">
                  <a:extLst>
                    <a:ext uri="{9D8B030D-6E8A-4147-A177-3AD203B41FA5}">
                      <a16:colId xmlns:a16="http://schemas.microsoft.com/office/drawing/2014/main" val="2045325071"/>
                    </a:ext>
                  </a:extLst>
                </a:gridCol>
                <a:gridCol w="10334445">
                  <a:extLst>
                    <a:ext uri="{9D8B030D-6E8A-4147-A177-3AD203B41FA5}">
                      <a16:colId xmlns:a16="http://schemas.microsoft.com/office/drawing/2014/main" val="3477512429"/>
                    </a:ext>
                  </a:extLst>
                </a:gridCol>
              </a:tblGrid>
              <a:tr h="370840">
                <a:tc>
                  <a:txBody>
                    <a:bodyPr/>
                    <a:lstStyle/>
                    <a:p>
                      <a:pPr algn="ctr"/>
                      <a:r>
                        <a:rPr lang="en-US" dirty="0"/>
                        <a:t>Principle</a:t>
                      </a:r>
                    </a:p>
                  </a:txBody>
                  <a:tcPr/>
                </a:tc>
                <a:tc>
                  <a:txBody>
                    <a:bodyPr/>
                    <a:lstStyle/>
                    <a:p>
                      <a:pPr algn="ctr"/>
                      <a:r>
                        <a:rPr lang="en-US" dirty="0"/>
                        <a:t>Explanation</a:t>
                      </a:r>
                    </a:p>
                  </a:txBody>
                  <a:tcPr/>
                </a:tc>
                <a:extLst>
                  <a:ext uri="{0D108BD9-81ED-4DB2-BD59-A6C34878D82A}">
                    <a16:rowId xmlns:a16="http://schemas.microsoft.com/office/drawing/2014/main" val="4256749963"/>
                  </a:ext>
                </a:extLst>
              </a:tr>
              <a:tr h="370840">
                <a:tc>
                  <a:txBody>
                    <a:bodyPr/>
                    <a:lstStyle/>
                    <a:p>
                      <a:r>
                        <a:rPr lang="en-US" sz="1700" b="1" dirty="0"/>
                        <a:t>Experience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chemeClr val="dk1"/>
                          </a:solidFill>
                          <a:effectLst/>
                          <a:latin typeface="+mn-lt"/>
                          <a:ea typeface="+mn-ea"/>
                          <a:cs typeface="+mn-cs"/>
                        </a:rPr>
                        <a:t>Adults bring considerable knowledge and experience with them to a learning situation.  As a result, they have something of value to say and contribute.  They like to participate in their own learning and dislike long lectures and one-way presentations.</a:t>
                      </a:r>
                    </a:p>
                  </a:txBody>
                  <a:tcPr/>
                </a:tc>
                <a:extLst>
                  <a:ext uri="{0D108BD9-81ED-4DB2-BD59-A6C34878D82A}">
                    <a16:rowId xmlns:a16="http://schemas.microsoft.com/office/drawing/2014/main" val="1831332464"/>
                  </a:ext>
                </a:extLst>
              </a:tr>
              <a:tr h="370840">
                <a:tc>
                  <a:txBody>
                    <a:bodyPr/>
                    <a:lstStyle/>
                    <a:p>
                      <a:r>
                        <a:rPr lang="en-US" sz="1700" b="1" dirty="0"/>
                        <a:t>Self-Esteem</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chemeClr val="dk1"/>
                          </a:solidFill>
                          <a:effectLst/>
                          <a:latin typeface="+mn-lt"/>
                          <a:ea typeface="+mn-ea"/>
                          <a:cs typeface="+mn-cs"/>
                        </a:rPr>
                        <a:t>Adults have something to lose during every learning situation—their reputation.  They have a strong defense mechanism to protect their self-esteem.  To maximize their learning potential, the learning climate must set the course up for their success and honor what they have to say.</a:t>
                      </a:r>
                    </a:p>
                  </a:txBody>
                  <a:tcPr/>
                </a:tc>
                <a:extLst>
                  <a:ext uri="{0D108BD9-81ED-4DB2-BD59-A6C34878D82A}">
                    <a16:rowId xmlns:a16="http://schemas.microsoft.com/office/drawing/2014/main" val="3388527275"/>
                  </a:ext>
                </a:extLst>
              </a:tr>
              <a:tr h="370840">
                <a:tc>
                  <a:txBody>
                    <a:bodyPr/>
                    <a:lstStyle/>
                    <a:p>
                      <a:r>
                        <a:rPr lang="en-US" sz="1700" b="1" dirty="0"/>
                        <a:t>Real-Life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chemeClr val="dk1"/>
                          </a:solidFill>
                          <a:effectLst/>
                          <a:latin typeface="+mn-lt"/>
                          <a:ea typeface="+mn-ea"/>
                          <a:cs typeface="+mn-cs"/>
                        </a:rPr>
                        <a:t>Adults want reality-based learning that is based on real-life problems and performance tasks.  They're not necessarily interested in ivory tower academic theories.  They strongly desire a "how-to" focus.  They easily become distracted and lose interest if they believe the learning content is a waste of their time.</a:t>
                      </a:r>
                    </a:p>
                  </a:txBody>
                  <a:tcPr/>
                </a:tc>
                <a:extLst>
                  <a:ext uri="{0D108BD9-81ED-4DB2-BD59-A6C34878D82A}">
                    <a16:rowId xmlns:a16="http://schemas.microsoft.com/office/drawing/2014/main" val="4052786217"/>
                  </a:ext>
                </a:extLst>
              </a:tr>
              <a:tr h="370840">
                <a:tc>
                  <a:txBody>
                    <a:bodyPr/>
                    <a:lstStyle/>
                    <a:p>
                      <a:r>
                        <a:rPr lang="en-US" sz="1700" b="1" dirty="0"/>
                        <a:t>Here-and-Now</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chemeClr val="dk1"/>
                          </a:solidFill>
                          <a:effectLst/>
                          <a:latin typeface="+mn-lt"/>
                          <a:ea typeface="+mn-ea"/>
                          <a:cs typeface="+mn-cs"/>
                        </a:rPr>
                        <a:t>Adults must see a desirable outcome to their learning rather than have the learning itself be the outcome.  They want to know how they will benefit from what they will learn and see that progress is being made during the course.</a:t>
                      </a:r>
                    </a:p>
                  </a:txBody>
                  <a:tcPr/>
                </a:tc>
                <a:extLst>
                  <a:ext uri="{0D108BD9-81ED-4DB2-BD59-A6C34878D82A}">
                    <a16:rowId xmlns:a16="http://schemas.microsoft.com/office/drawing/2014/main" val="3081147900"/>
                  </a:ext>
                </a:extLst>
              </a:tr>
              <a:tr h="370840">
                <a:tc>
                  <a:txBody>
                    <a:bodyPr/>
                    <a:lstStyle/>
                    <a:p>
                      <a:r>
                        <a:rPr lang="en-US" sz="1700" b="1" dirty="0"/>
                        <a:t>Results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chemeClr val="dk1"/>
                          </a:solidFill>
                          <a:effectLst/>
                          <a:latin typeface="+mn-lt"/>
                          <a:ea typeface="+mn-ea"/>
                          <a:cs typeface="+mn-cs"/>
                        </a:rPr>
                        <a:t>Adults want to learn what they need when it is needed to deal with current issues, not learn something they won't need or use sometime in the future.</a:t>
                      </a:r>
                    </a:p>
                  </a:txBody>
                  <a:tcPr/>
                </a:tc>
                <a:extLst>
                  <a:ext uri="{0D108BD9-81ED-4DB2-BD59-A6C34878D82A}">
                    <a16:rowId xmlns:a16="http://schemas.microsoft.com/office/drawing/2014/main" val="1502214102"/>
                  </a:ext>
                </a:extLst>
              </a:tr>
              <a:tr h="370840">
                <a:tc>
                  <a:txBody>
                    <a:bodyPr/>
                    <a:lstStyle/>
                    <a:p>
                      <a:r>
                        <a:rPr lang="en-US" sz="1700" b="1" dirty="0"/>
                        <a:t>Active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chemeClr val="dk1"/>
                          </a:solidFill>
                          <a:effectLst/>
                          <a:latin typeface="+mn-lt"/>
                          <a:ea typeface="+mn-ea"/>
                          <a:cs typeface="+mn-cs"/>
                        </a:rPr>
                        <a:t>Adults live in an active world and have difficulty converting to a passive student role during classroom learning.  They prefer opportunities for active participation as often as possible.</a:t>
                      </a:r>
                    </a:p>
                  </a:txBody>
                  <a:tcPr/>
                </a:tc>
                <a:extLst>
                  <a:ext uri="{0D108BD9-81ED-4DB2-BD59-A6C34878D82A}">
                    <a16:rowId xmlns:a16="http://schemas.microsoft.com/office/drawing/2014/main" val="321029779"/>
                  </a:ext>
                </a:extLst>
              </a:tr>
              <a:tr h="370840">
                <a:tc>
                  <a:txBody>
                    <a:bodyPr/>
                    <a:lstStyle/>
                    <a:p>
                      <a:r>
                        <a:rPr lang="en-US" sz="1700" b="1" dirty="0"/>
                        <a:t>Self-Directed</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chemeClr val="dk1"/>
                          </a:solidFill>
                          <a:effectLst/>
                          <a:latin typeface="+mn-lt"/>
                          <a:ea typeface="+mn-ea"/>
                          <a:cs typeface="+mn-cs"/>
                        </a:rPr>
                        <a:t>Adults are self-directed learners and doers.  They typically know what they expect and want.  Adults will gain more from learning and participate more if they are treated like adults and given some control over their learning rather that being directed what to do all the time. </a:t>
                      </a:r>
                    </a:p>
                  </a:txBody>
                  <a:tcPr/>
                </a:tc>
                <a:extLst>
                  <a:ext uri="{0D108BD9-81ED-4DB2-BD59-A6C34878D82A}">
                    <a16:rowId xmlns:a16="http://schemas.microsoft.com/office/drawing/2014/main" val="2524645012"/>
                  </a:ext>
                </a:extLst>
              </a:tr>
            </a:tbl>
          </a:graphicData>
        </a:graphic>
      </p:graphicFrame>
    </p:spTree>
    <p:extLst>
      <p:ext uri="{BB962C8B-B14F-4D97-AF65-F5344CB8AC3E}">
        <p14:creationId xmlns:p14="http://schemas.microsoft.com/office/powerpoint/2010/main" val="3651648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F7995-5A42-4E9D-AB33-626891A360AE}"/>
              </a:ext>
            </a:extLst>
          </p:cNvPr>
          <p:cNvSpPr>
            <a:spLocks noGrp="1"/>
          </p:cNvSpPr>
          <p:nvPr>
            <p:ph type="title"/>
          </p:nvPr>
        </p:nvSpPr>
        <p:spPr>
          <a:xfrm>
            <a:off x="0" y="1"/>
            <a:ext cx="12192000" cy="1027906"/>
          </a:xfrm>
        </p:spPr>
        <p:txBody>
          <a:bodyPr>
            <a:normAutofit/>
          </a:bodyPr>
          <a:lstStyle/>
          <a:p>
            <a:pPr algn="ctr"/>
            <a:r>
              <a:rPr lang="en-US" b="1" dirty="0"/>
              <a:t>Common Classroom Challenges to Our Effectiveness</a:t>
            </a:r>
          </a:p>
        </p:txBody>
      </p:sp>
      <p:sp>
        <p:nvSpPr>
          <p:cNvPr id="3" name="Content Placeholder 2">
            <a:extLst>
              <a:ext uri="{FF2B5EF4-FFF2-40B4-BE49-F238E27FC236}">
                <a16:creationId xmlns:a16="http://schemas.microsoft.com/office/drawing/2014/main" id="{2221BC90-DB29-40BA-8B42-89D001028197}"/>
              </a:ext>
            </a:extLst>
          </p:cNvPr>
          <p:cNvSpPr>
            <a:spLocks noGrp="1"/>
          </p:cNvSpPr>
          <p:nvPr>
            <p:ph idx="1"/>
          </p:nvPr>
        </p:nvSpPr>
        <p:spPr>
          <a:xfrm>
            <a:off x="838200" y="1027907"/>
            <a:ext cx="10407316" cy="5594684"/>
          </a:xfrm>
        </p:spPr>
        <p:txBody>
          <a:bodyPr>
            <a:normAutofit fontScale="92500" lnSpcReduction="20000"/>
          </a:bodyPr>
          <a:lstStyle/>
          <a:p>
            <a:pPr marL="517525" indent="-517525">
              <a:buFont typeface="Wingdings" panose="05000000000000000000" pitchFamily="2" charset="2"/>
              <a:buChar char="q"/>
            </a:pPr>
            <a:r>
              <a:rPr lang="en-US" dirty="0"/>
              <a:t>Objectives </a:t>
            </a:r>
            <a:r>
              <a:rPr lang="en-US" b="1" dirty="0"/>
              <a:t>not</a:t>
            </a:r>
            <a:r>
              <a:rPr lang="en-US" dirty="0"/>
              <a:t> properly designed</a:t>
            </a:r>
          </a:p>
          <a:p>
            <a:pPr marL="517525" indent="-517525">
              <a:buFont typeface="Wingdings" panose="05000000000000000000" pitchFamily="2" charset="2"/>
              <a:buChar char="q"/>
            </a:pPr>
            <a:r>
              <a:rPr lang="en-US" dirty="0"/>
              <a:t>Objective </a:t>
            </a:r>
            <a:r>
              <a:rPr lang="en-US" b="1" dirty="0"/>
              <a:t>not</a:t>
            </a:r>
            <a:r>
              <a:rPr lang="en-US" dirty="0"/>
              <a:t> clearly stated or placed in front of group</a:t>
            </a:r>
          </a:p>
          <a:p>
            <a:pPr marL="517525" indent="-517525">
              <a:buFont typeface="Wingdings" panose="05000000000000000000" pitchFamily="2" charset="2"/>
              <a:buChar char="q"/>
            </a:pPr>
            <a:r>
              <a:rPr lang="en-US" dirty="0"/>
              <a:t>Too much material being covered</a:t>
            </a:r>
          </a:p>
          <a:p>
            <a:pPr marL="517525" indent="-517525">
              <a:buFont typeface="Wingdings" panose="05000000000000000000" pitchFamily="2" charset="2"/>
              <a:buChar char="q"/>
            </a:pPr>
            <a:r>
              <a:rPr lang="en-US" dirty="0"/>
              <a:t>Not enough time for Application and Feedback</a:t>
            </a:r>
          </a:p>
          <a:p>
            <a:pPr marL="517525" indent="-517525">
              <a:buFont typeface="Wingdings" panose="05000000000000000000" pitchFamily="2" charset="2"/>
              <a:buChar char="q"/>
            </a:pPr>
            <a:r>
              <a:rPr lang="en-US" dirty="0"/>
              <a:t>Awkward handling of aids and materials</a:t>
            </a:r>
          </a:p>
          <a:p>
            <a:pPr marL="517525" indent="-517525">
              <a:buFont typeface="Wingdings" panose="05000000000000000000" pitchFamily="2" charset="2"/>
              <a:buChar char="q"/>
            </a:pPr>
            <a:r>
              <a:rPr lang="en-US" dirty="0"/>
              <a:t>Aids </a:t>
            </a:r>
            <a:r>
              <a:rPr lang="en-US" b="1" dirty="0"/>
              <a:t>not</a:t>
            </a:r>
            <a:r>
              <a:rPr lang="en-US" dirty="0"/>
              <a:t> clearly visible</a:t>
            </a:r>
          </a:p>
          <a:p>
            <a:pPr marL="517525" indent="-517525">
              <a:buFont typeface="Wingdings" panose="05000000000000000000" pitchFamily="2" charset="2"/>
              <a:buChar char="q"/>
            </a:pPr>
            <a:r>
              <a:rPr lang="en-US" dirty="0"/>
              <a:t>Some irrelevant content is included</a:t>
            </a:r>
          </a:p>
          <a:p>
            <a:pPr marL="517525" indent="-517525">
              <a:buFont typeface="Wingdings" panose="05000000000000000000" pitchFamily="2" charset="2"/>
              <a:buChar char="q"/>
            </a:pPr>
            <a:r>
              <a:rPr lang="en-US" dirty="0"/>
              <a:t>Some learners do </a:t>
            </a:r>
            <a:r>
              <a:rPr lang="en-US" b="1" dirty="0"/>
              <a:t>not</a:t>
            </a:r>
            <a:r>
              <a:rPr lang="en-US" dirty="0"/>
              <a:t> get a chance to participant</a:t>
            </a:r>
          </a:p>
          <a:p>
            <a:pPr marL="517525" indent="-517525">
              <a:buFont typeface="Wingdings" panose="05000000000000000000" pitchFamily="2" charset="2"/>
              <a:buChar char="q"/>
            </a:pPr>
            <a:r>
              <a:rPr lang="en-US" dirty="0"/>
              <a:t>Time runs out before the session is complete</a:t>
            </a:r>
          </a:p>
          <a:p>
            <a:pPr marL="517525" indent="-517525">
              <a:buFont typeface="Wingdings" panose="05000000000000000000" pitchFamily="2" charset="2"/>
              <a:buChar char="q"/>
            </a:pPr>
            <a:r>
              <a:rPr lang="en-US" dirty="0"/>
              <a:t>Too much lecturing by the instructor</a:t>
            </a:r>
          </a:p>
          <a:p>
            <a:pPr marL="517525" indent="-517525">
              <a:buFont typeface="Wingdings" panose="05000000000000000000" pitchFamily="2" charset="2"/>
              <a:buChar char="q"/>
            </a:pPr>
            <a:r>
              <a:rPr lang="en-US" dirty="0"/>
              <a:t>Some people are </a:t>
            </a:r>
            <a:r>
              <a:rPr lang="en-US" b="1" dirty="0"/>
              <a:t>not</a:t>
            </a:r>
            <a:r>
              <a:rPr lang="en-US" dirty="0"/>
              <a:t> successful in meeting the objectives</a:t>
            </a:r>
          </a:p>
          <a:p>
            <a:pPr marL="517525" indent="-517525">
              <a:buFont typeface="Wingdings" panose="05000000000000000000" pitchFamily="2" charset="2"/>
              <a:buChar char="q"/>
            </a:pPr>
            <a:r>
              <a:rPr lang="en-US" dirty="0"/>
              <a:t>The instructor in </a:t>
            </a:r>
            <a:r>
              <a:rPr lang="en-US" b="1" dirty="0"/>
              <a:t>not</a:t>
            </a:r>
            <a:r>
              <a:rPr lang="en-US" dirty="0"/>
              <a:t> having fun</a:t>
            </a:r>
          </a:p>
          <a:p>
            <a:pPr marL="517525" indent="-517525">
              <a:buFont typeface="Wingdings" panose="05000000000000000000" pitchFamily="2" charset="2"/>
              <a:buChar char="q"/>
            </a:pPr>
            <a:r>
              <a:rPr lang="en-US" dirty="0"/>
              <a:t>The instructor does </a:t>
            </a:r>
            <a:r>
              <a:rPr lang="en-US" b="1" dirty="0"/>
              <a:t>not</a:t>
            </a:r>
            <a:r>
              <a:rPr lang="en-US" dirty="0"/>
              <a:t> pay enough attention to the learners and their difficulties/frustrations</a:t>
            </a:r>
          </a:p>
        </p:txBody>
      </p:sp>
    </p:spTree>
    <p:extLst>
      <p:ext uri="{BB962C8B-B14F-4D97-AF65-F5344CB8AC3E}">
        <p14:creationId xmlns:p14="http://schemas.microsoft.com/office/powerpoint/2010/main" val="3954153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58361-415B-459D-9A55-F58E4013065E}"/>
              </a:ext>
            </a:extLst>
          </p:cNvPr>
          <p:cNvSpPr>
            <a:spLocks noGrp="1"/>
          </p:cNvSpPr>
          <p:nvPr>
            <p:ph type="title"/>
          </p:nvPr>
        </p:nvSpPr>
        <p:spPr>
          <a:xfrm>
            <a:off x="838200" y="18255"/>
            <a:ext cx="10515600" cy="732243"/>
          </a:xfrm>
        </p:spPr>
        <p:txBody>
          <a:bodyPr/>
          <a:lstStyle/>
          <a:p>
            <a:pPr algn="ctr"/>
            <a:r>
              <a:rPr lang="en-US" b="1" dirty="0"/>
              <a:t>Classroom Set-Up</a:t>
            </a:r>
          </a:p>
        </p:txBody>
      </p:sp>
      <p:sp>
        <p:nvSpPr>
          <p:cNvPr id="3" name="Content Placeholder 2">
            <a:extLst>
              <a:ext uri="{FF2B5EF4-FFF2-40B4-BE49-F238E27FC236}">
                <a16:creationId xmlns:a16="http://schemas.microsoft.com/office/drawing/2014/main" id="{72129988-CBAF-46CF-B88C-E8AE064F6B20}"/>
              </a:ext>
            </a:extLst>
          </p:cNvPr>
          <p:cNvSpPr>
            <a:spLocks noGrp="1"/>
          </p:cNvSpPr>
          <p:nvPr>
            <p:ph idx="1"/>
          </p:nvPr>
        </p:nvSpPr>
        <p:spPr>
          <a:xfrm>
            <a:off x="329242" y="638355"/>
            <a:ext cx="11514826" cy="5986732"/>
          </a:xfrm>
        </p:spPr>
        <p:txBody>
          <a:bodyPr>
            <a:normAutofit fontScale="70000" lnSpcReduction="20000"/>
          </a:bodyPr>
          <a:lstStyle/>
          <a:p>
            <a:pPr marL="396875" lvl="0" indent="-396875">
              <a:buFont typeface="+mj-lt"/>
              <a:buAutoNum type="arabicPeriod"/>
            </a:pPr>
            <a:r>
              <a:rPr lang="en-US" dirty="0"/>
              <a:t>Strive to have a VERY ORGANIZED classroom.</a:t>
            </a:r>
          </a:p>
          <a:p>
            <a:pPr marL="396875" lvl="0" indent="-396875">
              <a:buFont typeface="+mj-lt"/>
              <a:buAutoNum type="arabicPeriod"/>
            </a:pPr>
            <a:r>
              <a:rPr lang="en-US" dirty="0"/>
              <a:t>Most of the items that follow should be done the day before the course, if possible.</a:t>
            </a:r>
          </a:p>
          <a:p>
            <a:pPr marL="396875" lvl="0" indent="-396875">
              <a:buFont typeface="+mj-lt"/>
              <a:buAutoNum type="arabicPeriod"/>
            </a:pPr>
            <a:r>
              <a:rPr lang="en-US" dirty="0"/>
              <a:t>Create your own checklist of all materials, supplies, and equipment needed for the course. </a:t>
            </a:r>
          </a:p>
          <a:p>
            <a:pPr marL="396875" lvl="0" indent="-396875">
              <a:buFont typeface="+mj-lt"/>
              <a:buAutoNum type="arabicPeriod"/>
            </a:pPr>
            <a:r>
              <a:rPr lang="en-US" dirty="0"/>
              <a:t>When setting up the room, remove all unnecessary materials, supplies, furniture, and equipment.</a:t>
            </a:r>
          </a:p>
          <a:p>
            <a:pPr marL="396875" lvl="0" indent="-396875">
              <a:buFont typeface="+mj-lt"/>
              <a:buAutoNum type="arabicPeriod"/>
            </a:pPr>
            <a:r>
              <a:rPr lang="en-US" dirty="0"/>
              <a:t>Check out the following:  ventilation, temperature, lighting, fan noises, outside disturbances.</a:t>
            </a:r>
          </a:p>
          <a:p>
            <a:pPr marL="396875" lvl="0" indent="-396875">
              <a:buFont typeface="+mj-lt"/>
              <a:buAutoNum type="arabicPeriod"/>
            </a:pPr>
            <a:r>
              <a:rPr lang="en-US" dirty="0"/>
              <a:t>Try all light switches, power outlets, fan switches, etc.</a:t>
            </a:r>
          </a:p>
          <a:p>
            <a:pPr marL="396875" lvl="0" indent="-396875">
              <a:buFont typeface="+mj-lt"/>
              <a:buAutoNum type="arabicPeriod"/>
            </a:pPr>
            <a:r>
              <a:rPr lang="en-US" dirty="0"/>
              <a:t>Clean all dry erase boards, turn over training chart pages, remove any clutter from previous courses.</a:t>
            </a:r>
          </a:p>
          <a:p>
            <a:pPr marL="396875" lvl="0" indent="-396875">
              <a:buFont typeface="+mj-lt"/>
              <a:buAutoNum type="arabicPeriod"/>
            </a:pPr>
            <a:r>
              <a:rPr lang="en-US" dirty="0"/>
              <a:t>Put all of your equipment and materials where they will be needed and in proper sequence.</a:t>
            </a:r>
          </a:p>
          <a:p>
            <a:pPr marL="396875" lvl="0" indent="-396875">
              <a:buFont typeface="+mj-lt"/>
              <a:buAutoNum type="arabicPeriod"/>
            </a:pPr>
            <a:r>
              <a:rPr lang="en-US" dirty="0"/>
              <a:t>Check that all equipment (e.g., projectors) is functioning.</a:t>
            </a:r>
          </a:p>
          <a:p>
            <a:pPr marL="396875" lvl="0" indent="-396875">
              <a:buFont typeface="+mj-lt"/>
              <a:buAutoNum type="arabicPeriod"/>
            </a:pPr>
            <a:r>
              <a:rPr lang="en-US" dirty="0"/>
              <a:t>Focus and adjust all equipment.</a:t>
            </a:r>
          </a:p>
          <a:p>
            <a:pPr marL="396875" lvl="0" indent="-396875">
              <a:buFont typeface="+mj-lt"/>
              <a:buAutoNum type="arabicPeriod"/>
            </a:pPr>
            <a:r>
              <a:rPr lang="en-US" dirty="0"/>
              <a:t>Check the visibility of your aids from all seas and angles.</a:t>
            </a:r>
          </a:p>
          <a:p>
            <a:pPr marL="396875" lvl="0" indent="-396875">
              <a:buFont typeface="+mj-lt"/>
              <a:buAutoNum type="arabicPeriod"/>
            </a:pPr>
            <a:r>
              <a:rPr lang="en-US" dirty="0"/>
              <a:t>Check all trainee supplies such as manuals, notepaper, pens, name cards.</a:t>
            </a:r>
          </a:p>
          <a:p>
            <a:pPr marL="396875" lvl="0" indent="-396875">
              <a:buFont typeface="+mj-lt"/>
              <a:buAutoNum type="arabicPeriod"/>
            </a:pPr>
            <a:r>
              <a:rPr lang="en-US" dirty="0"/>
              <a:t>Check locations of restrooms, coffee, fire exists, telephones, message centers, etc.</a:t>
            </a:r>
          </a:p>
          <a:p>
            <a:pPr marL="396875" lvl="0" indent="-396875">
              <a:buFont typeface="+mj-lt"/>
              <a:buAutoNum type="arabicPeriod"/>
            </a:pPr>
            <a:r>
              <a:rPr lang="en-US" dirty="0"/>
              <a:t>When setting up the trainees' seating, the major criteria to consider are comfort and participation.</a:t>
            </a:r>
          </a:p>
          <a:p>
            <a:pPr marL="396875" lvl="0" indent="-396875">
              <a:buFont typeface="+mj-lt"/>
              <a:buAutoNum type="arabicPeriod"/>
            </a:pPr>
            <a:r>
              <a:rPr lang="en-US" dirty="0"/>
              <a:t>Minimum size of the room should be 30 </a:t>
            </a:r>
            <a:r>
              <a:rPr lang="en-US" dirty="0" err="1"/>
              <a:t>sq</a:t>
            </a:r>
            <a:r>
              <a:rPr lang="en-US" dirty="0"/>
              <a:t> ft/person.  Do not overcrowd.  If people are spread too far apart, there will be less participation.</a:t>
            </a:r>
          </a:p>
          <a:p>
            <a:pPr marL="396875" lvl="0" indent="-396875">
              <a:buFont typeface="+mj-lt"/>
              <a:buAutoNum type="arabicPeriod"/>
            </a:pPr>
            <a:r>
              <a:rPr lang="en-US" dirty="0"/>
              <a:t>If learners will do much writing, provide 9 </a:t>
            </a:r>
            <a:r>
              <a:rPr lang="en-US" dirty="0" err="1"/>
              <a:t>sq</a:t>
            </a:r>
            <a:r>
              <a:rPr lang="en-US" dirty="0"/>
              <a:t> ft/person of table space.</a:t>
            </a:r>
          </a:p>
          <a:p>
            <a:pPr marL="396875" lvl="0" indent="-396875">
              <a:buFont typeface="+mj-lt"/>
              <a:buAutoNum type="arabicPeriod"/>
            </a:pPr>
            <a:r>
              <a:rPr lang="en-US" dirty="0"/>
              <a:t>To increase participation, set up the room to allow as much eye contact as possible.</a:t>
            </a:r>
          </a:p>
          <a:p>
            <a:pPr marL="514350" indent="-514350">
              <a:buFont typeface="+mj-lt"/>
              <a:buAutoNum type="arabicPeriod"/>
            </a:pPr>
            <a:endParaRPr lang="en-US" dirty="0"/>
          </a:p>
        </p:txBody>
      </p:sp>
    </p:spTree>
    <p:extLst>
      <p:ext uri="{BB962C8B-B14F-4D97-AF65-F5344CB8AC3E}">
        <p14:creationId xmlns:p14="http://schemas.microsoft.com/office/powerpoint/2010/main" val="675399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58361-415B-459D-9A55-F58E4013065E}"/>
              </a:ext>
            </a:extLst>
          </p:cNvPr>
          <p:cNvSpPr>
            <a:spLocks noGrp="1"/>
          </p:cNvSpPr>
          <p:nvPr>
            <p:ph type="title"/>
          </p:nvPr>
        </p:nvSpPr>
        <p:spPr>
          <a:xfrm>
            <a:off x="838200" y="18255"/>
            <a:ext cx="10515600" cy="732243"/>
          </a:xfrm>
        </p:spPr>
        <p:txBody>
          <a:bodyPr>
            <a:normAutofit/>
          </a:bodyPr>
          <a:lstStyle/>
          <a:p>
            <a:pPr algn="ctr"/>
            <a:r>
              <a:rPr lang="en-US" b="1" dirty="0"/>
              <a:t>Starting a Course with High Impact</a:t>
            </a:r>
          </a:p>
        </p:txBody>
      </p:sp>
      <p:sp>
        <p:nvSpPr>
          <p:cNvPr id="3" name="Content Placeholder 2">
            <a:extLst>
              <a:ext uri="{FF2B5EF4-FFF2-40B4-BE49-F238E27FC236}">
                <a16:creationId xmlns:a16="http://schemas.microsoft.com/office/drawing/2014/main" id="{72129988-CBAF-46CF-B88C-E8AE064F6B20}"/>
              </a:ext>
            </a:extLst>
          </p:cNvPr>
          <p:cNvSpPr>
            <a:spLocks noGrp="1"/>
          </p:cNvSpPr>
          <p:nvPr>
            <p:ph idx="1"/>
          </p:nvPr>
        </p:nvSpPr>
        <p:spPr>
          <a:xfrm>
            <a:off x="329242" y="638354"/>
            <a:ext cx="11514826" cy="6219645"/>
          </a:xfrm>
        </p:spPr>
        <p:txBody>
          <a:bodyPr>
            <a:normAutofit fontScale="55000" lnSpcReduction="20000"/>
          </a:bodyPr>
          <a:lstStyle/>
          <a:p>
            <a:pPr marL="284163" lvl="0" indent="-284163">
              <a:buFont typeface="+mj-lt"/>
              <a:buAutoNum type="arabicPeriod"/>
            </a:pPr>
            <a:r>
              <a:rPr lang="en-US" dirty="0"/>
              <a:t>Greet each learner, individually.</a:t>
            </a:r>
          </a:p>
          <a:p>
            <a:pPr marL="284163" lvl="0" indent="-284163">
              <a:buFont typeface="+mj-lt"/>
              <a:buAutoNum type="arabicPeriod"/>
            </a:pPr>
            <a:r>
              <a:rPr lang="en-US" dirty="0"/>
              <a:t>Start with an icebreaker or a story.</a:t>
            </a:r>
          </a:p>
          <a:p>
            <a:pPr marL="284163" lvl="0" indent="-284163">
              <a:buFont typeface="+mj-lt"/>
              <a:buAutoNum type="arabicPeriod"/>
            </a:pPr>
            <a:r>
              <a:rPr lang="en-US" dirty="0"/>
              <a:t>Poll the group verbally or with a questionnaire to uncover:</a:t>
            </a:r>
          </a:p>
          <a:p>
            <a:pPr lvl="1">
              <a:buFont typeface="Wingdings" panose="05000000000000000000" pitchFamily="2" charset="2"/>
              <a:buChar char="Ø"/>
            </a:pPr>
            <a:r>
              <a:rPr lang="en-US" dirty="0"/>
              <a:t>What experience they have</a:t>
            </a:r>
          </a:p>
          <a:p>
            <a:pPr lvl="1">
              <a:buFont typeface="Wingdings" panose="05000000000000000000" pitchFamily="2" charset="2"/>
              <a:buChar char="Ø"/>
            </a:pPr>
            <a:r>
              <a:rPr lang="en-US" dirty="0"/>
              <a:t>What their needs or challenges are</a:t>
            </a:r>
          </a:p>
          <a:p>
            <a:pPr lvl="1">
              <a:buFont typeface="Wingdings" panose="05000000000000000000" pitchFamily="2" charset="2"/>
              <a:buChar char="Ø"/>
            </a:pPr>
            <a:r>
              <a:rPr lang="en-US" dirty="0"/>
              <a:t>What are their expectations </a:t>
            </a:r>
          </a:p>
          <a:p>
            <a:pPr marL="284163" lvl="0" indent="-284163">
              <a:buFont typeface="+mj-lt"/>
              <a:buAutoNum type="arabicPeriod"/>
            </a:pPr>
            <a:r>
              <a:rPr lang="en-US" dirty="0"/>
              <a:t>Introduce yourself and briefly describe your experience or “credentials” in the field.</a:t>
            </a:r>
          </a:p>
          <a:p>
            <a:pPr marL="284163" lvl="0" indent="-284163">
              <a:buFont typeface="+mj-lt"/>
              <a:buAutoNum type="arabicPeriod"/>
            </a:pPr>
            <a:r>
              <a:rPr lang="en-US" dirty="0"/>
              <a:t>Invite the learners to stand if they feel stiff, dress comfortably, ask questions, help themselves to refreshments any time they wish, etc. to establish a comfortable, open climate.</a:t>
            </a:r>
          </a:p>
          <a:p>
            <a:pPr marL="284163" lvl="0" indent="-284163">
              <a:buFont typeface="+mj-lt"/>
              <a:buAutoNum type="arabicPeriod"/>
            </a:pPr>
            <a:r>
              <a:rPr lang="en-US" dirty="0"/>
              <a:t>State that, in addition to learning, you hope that everyone will enjoy him or herself and have fun.</a:t>
            </a:r>
          </a:p>
          <a:p>
            <a:pPr marL="284163" lvl="0" indent="-284163">
              <a:buFont typeface="+mj-lt"/>
              <a:buAutoNum type="arabicPeriod"/>
            </a:pPr>
            <a:r>
              <a:rPr lang="en-US" dirty="0"/>
              <a:t>Review Housekeeping items.</a:t>
            </a:r>
          </a:p>
          <a:p>
            <a:pPr marL="284163" lvl="0" indent="-284163">
              <a:buFont typeface="+mj-lt"/>
              <a:buAutoNum type="arabicPeriod"/>
            </a:pPr>
            <a:r>
              <a:rPr lang="en-US" dirty="0"/>
              <a:t>Provide an overview or “big picture” of material covered in course, unit, or module.</a:t>
            </a:r>
          </a:p>
          <a:p>
            <a:pPr marL="284163" lvl="0" indent="-284163">
              <a:buFont typeface="+mj-lt"/>
              <a:buAutoNum type="arabicPeriod"/>
            </a:pPr>
            <a:r>
              <a:rPr lang="en-US" dirty="0"/>
              <a:t>State the objective in specific terms.</a:t>
            </a:r>
          </a:p>
          <a:p>
            <a:pPr marL="284163" lvl="0" indent="-284163">
              <a:buFont typeface="+mj-lt"/>
              <a:buAutoNum type="arabicPeriod"/>
            </a:pPr>
            <a:r>
              <a:rPr lang="en-US" dirty="0"/>
              <a:t>State the agenda in specific terms.</a:t>
            </a:r>
          </a:p>
          <a:p>
            <a:pPr marL="284163" lvl="0" indent="-284163">
              <a:buFont typeface="+mj-lt"/>
              <a:buAutoNum type="arabicPeriod"/>
            </a:pPr>
            <a:r>
              <a:rPr lang="en-US" dirty="0"/>
              <a:t>Explain the learners’ role during the module or unit.</a:t>
            </a:r>
          </a:p>
          <a:p>
            <a:pPr marL="284163" lvl="0" indent="-284163">
              <a:buFont typeface="+mj-lt"/>
              <a:buAutoNum type="arabicPeriod"/>
            </a:pPr>
            <a:r>
              <a:rPr lang="en-US" dirty="0"/>
              <a:t>Explain the instructor’s role during the module or unit.</a:t>
            </a:r>
          </a:p>
          <a:p>
            <a:pPr marL="284163" lvl="0" indent="-284163">
              <a:buFont typeface="+mj-lt"/>
              <a:buAutoNum type="arabicPeriod"/>
            </a:pPr>
            <a:r>
              <a:rPr lang="en-US" dirty="0"/>
              <a:t>Show the objective &amp; agenda visibly to the group.</a:t>
            </a:r>
          </a:p>
          <a:p>
            <a:pPr marL="284163" lvl="0" indent="-284163">
              <a:buFont typeface="+mj-lt"/>
              <a:buAutoNum type="arabicPeriod"/>
            </a:pPr>
            <a:r>
              <a:rPr lang="en-US" dirty="0"/>
              <a:t>Bring out the benefit(s) to the module or unit or course, using different benefit techniques.</a:t>
            </a:r>
          </a:p>
          <a:p>
            <a:pPr marL="284163" lvl="0" indent="-284163">
              <a:buFont typeface="+mj-lt"/>
              <a:buAutoNum type="arabicPeriod"/>
            </a:pPr>
            <a:r>
              <a:rPr lang="en-US" dirty="0"/>
              <a:t>Relate the module or unit to the job and its importance on the job.</a:t>
            </a:r>
          </a:p>
          <a:p>
            <a:pPr marL="284163" lvl="0" indent="-284163">
              <a:buFont typeface="+mj-lt"/>
              <a:buAutoNum type="arabicPeriod"/>
            </a:pPr>
            <a:r>
              <a:rPr lang="en-US" dirty="0"/>
              <a:t>Refer to past modules or units or courses and experience the learners have in the material.</a:t>
            </a:r>
          </a:p>
          <a:p>
            <a:pPr marL="284163" lvl="0" indent="-284163">
              <a:buFont typeface="+mj-lt"/>
              <a:buAutoNum type="arabicPeriod"/>
            </a:pPr>
            <a:r>
              <a:rPr lang="en-US" dirty="0"/>
              <a:t>Your audience will reflect the level of your interest, enthusiasm, and motivation back to you.  If you begin interested and excited about your material, the audience will become interested and excited.</a:t>
            </a:r>
          </a:p>
          <a:p>
            <a:pPr marL="514350" indent="-514350">
              <a:buFont typeface="+mj-lt"/>
              <a:buAutoNum type="arabicPeriod"/>
            </a:pPr>
            <a:endParaRPr lang="en-US" dirty="0"/>
          </a:p>
        </p:txBody>
      </p:sp>
    </p:spTree>
    <p:extLst>
      <p:ext uri="{BB962C8B-B14F-4D97-AF65-F5344CB8AC3E}">
        <p14:creationId xmlns:p14="http://schemas.microsoft.com/office/powerpoint/2010/main" val="100411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D86C2-20D2-4E88-AF0B-7B5F40CF1640}"/>
              </a:ext>
            </a:extLst>
          </p:cNvPr>
          <p:cNvSpPr>
            <a:spLocks noGrp="1"/>
          </p:cNvSpPr>
          <p:nvPr>
            <p:ph type="title"/>
          </p:nvPr>
        </p:nvSpPr>
        <p:spPr>
          <a:xfrm>
            <a:off x="838200" y="122237"/>
            <a:ext cx="10515600" cy="558800"/>
          </a:xfrm>
        </p:spPr>
        <p:txBody>
          <a:bodyPr>
            <a:normAutofit fontScale="90000"/>
          </a:bodyPr>
          <a:lstStyle/>
          <a:p>
            <a:pPr algn="ctr"/>
            <a:r>
              <a:rPr lang="en-US" b="1" dirty="0"/>
              <a:t>Methods That Grab Attention</a:t>
            </a:r>
          </a:p>
        </p:txBody>
      </p:sp>
      <p:sp>
        <p:nvSpPr>
          <p:cNvPr id="3" name="Content Placeholder 2">
            <a:extLst>
              <a:ext uri="{FF2B5EF4-FFF2-40B4-BE49-F238E27FC236}">
                <a16:creationId xmlns:a16="http://schemas.microsoft.com/office/drawing/2014/main" id="{FD971F74-F2E9-4376-B2A5-2D1406023786}"/>
              </a:ext>
            </a:extLst>
          </p:cNvPr>
          <p:cNvSpPr>
            <a:spLocks noGrp="1"/>
          </p:cNvSpPr>
          <p:nvPr>
            <p:ph idx="1"/>
          </p:nvPr>
        </p:nvSpPr>
        <p:spPr>
          <a:xfrm>
            <a:off x="838200" y="787399"/>
            <a:ext cx="10515600" cy="6070601"/>
          </a:xfrm>
        </p:spPr>
        <p:txBody>
          <a:bodyPr>
            <a:normAutofit fontScale="70000" lnSpcReduction="20000"/>
          </a:bodyPr>
          <a:lstStyle/>
          <a:p>
            <a:pPr lvl="0"/>
            <a:r>
              <a:rPr lang="en-US" dirty="0"/>
              <a:t>Use visuals.</a:t>
            </a:r>
          </a:p>
          <a:p>
            <a:pPr lvl="0"/>
            <a:r>
              <a:rPr lang="en-US" dirty="0"/>
              <a:t>Use gestures, pace, body movement, and positive facial expressions.</a:t>
            </a:r>
          </a:p>
          <a:p>
            <a:pPr lvl="0"/>
            <a:r>
              <a:rPr lang="en-US" dirty="0"/>
              <a:t>Provide the “big picture” in a captivating format (model, diagram, flow chart, demonstration etc.).</a:t>
            </a:r>
          </a:p>
          <a:p>
            <a:pPr lvl="0"/>
            <a:r>
              <a:rPr lang="en-US" dirty="0"/>
              <a:t>Reflect the learners’ needs, feeling, fears, and concerns.</a:t>
            </a:r>
          </a:p>
          <a:p>
            <a:pPr lvl="0"/>
            <a:r>
              <a:rPr lang="en-US" dirty="0"/>
              <a:t>Show them you will deal with each individual’s reward or benefit.</a:t>
            </a:r>
          </a:p>
          <a:p>
            <a:pPr lvl="0"/>
            <a:r>
              <a:rPr lang="en-US" dirty="0"/>
              <a:t>Be unique.  </a:t>
            </a:r>
          </a:p>
          <a:p>
            <a:pPr lvl="0"/>
            <a:r>
              <a:rPr lang="en-US" dirty="0"/>
              <a:t>Tell a story to gain interest, clarify or motivate.</a:t>
            </a:r>
          </a:p>
          <a:p>
            <a:pPr lvl="0"/>
            <a:r>
              <a:rPr lang="en-US" dirty="0"/>
              <a:t>Quotations can add depth and interest to a topic.</a:t>
            </a:r>
          </a:p>
          <a:p>
            <a:pPr lvl="0"/>
            <a:r>
              <a:rPr lang="en-US" dirty="0"/>
              <a:t>Use an engaging question to stimulate thought and allow learners to relate to the material.</a:t>
            </a:r>
          </a:p>
          <a:p>
            <a:pPr lvl="0"/>
            <a:r>
              <a:rPr lang="en-US" dirty="0"/>
              <a:t>Create a rhyme.  Identify the ideas you are teaching and play with the words or terms.</a:t>
            </a:r>
          </a:p>
          <a:p>
            <a:pPr lvl="0"/>
            <a:r>
              <a:rPr lang="en-US" dirty="0"/>
              <a:t>A metaphor is the comparison of familiar thing or idea with an unfamiliar thing or idea. Metaphors automatically involve the learners because they require each individual to visualize and interpret the metaphor.</a:t>
            </a:r>
          </a:p>
          <a:p>
            <a:pPr lvl="0"/>
            <a:r>
              <a:rPr lang="en-US" dirty="0"/>
              <a:t>Pre-record clips of music that are relevant to your topic.</a:t>
            </a:r>
          </a:p>
          <a:p>
            <a:pPr lvl="0"/>
            <a:r>
              <a:rPr lang="en-US" dirty="0"/>
              <a:t>Model a skill that will be taught (Behavior Modeling).</a:t>
            </a:r>
          </a:p>
          <a:p>
            <a:pPr lvl="0"/>
            <a:r>
              <a:rPr lang="en-US" dirty="0"/>
              <a:t>Use mental imagery to guide the learners into seeing or visualizing themselves performing a task or skill in a successful manner.</a:t>
            </a:r>
          </a:p>
          <a:p>
            <a:endParaRPr lang="en-US" dirty="0"/>
          </a:p>
        </p:txBody>
      </p:sp>
    </p:spTree>
    <p:extLst>
      <p:ext uri="{BB962C8B-B14F-4D97-AF65-F5344CB8AC3E}">
        <p14:creationId xmlns:p14="http://schemas.microsoft.com/office/powerpoint/2010/main" val="3211386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04197C4DC89E541B33E55E2A1D79CB5" ma:contentTypeVersion="10" ma:contentTypeDescription="Create a new document." ma:contentTypeScope="" ma:versionID="8a2170caab795d172231340dbe6c9363">
  <xsd:schema xmlns:xsd="http://www.w3.org/2001/XMLSchema" xmlns:xs="http://www.w3.org/2001/XMLSchema" xmlns:p="http://schemas.microsoft.com/office/2006/metadata/properties" xmlns:ns2="924acec9-03c6-4a9e-a89f-23a82878cf20" xmlns:ns3="cd931185-211e-4b3d-bc3f-b5ada3777bcb" targetNamespace="http://schemas.microsoft.com/office/2006/metadata/properties" ma:root="true" ma:fieldsID="82839a644b8ba34a59b8e7805a797a93" ns2:_="" ns3:_="">
    <xsd:import namespace="924acec9-03c6-4a9e-a89f-23a82878cf20"/>
    <xsd:import namespace="cd931185-211e-4b3d-bc3f-b5ada3777bc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4acec9-03c6-4a9e-a89f-23a82878cf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931185-211e-4b3d-bc3f-b5ada3777bcb"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6BD345-F105-4003-96D7-4DF4C8E4E2D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F760FC7-8A36-421D-A532-A60D7B540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4acec9-03c6-4a9e-a89f-23a82878cf20"/>
    <ds:schemaRef ds:uri="cd931185-211e-4b3d-bc3f-b5ada3777b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42290EF-FFDF-4E2D-A1EA-E8C0859BC9C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TM04033919[[fn=Circuit]]</Template>
  <TotalTime>2431</TotalTime>
  <Words>2263</Words>
  <Application>Microsoft Office PowerPoint</Application>
  <PresentationFormat>Widescreen</PresentationFormat>
  <Paragraphs>363</Paragraphs>
  <Slides>20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Mercury Italic</vt:lpstr>
      <vt:lpstr>Wingdings</vt:lpstr>
      <vt:lpstr>Office Theme</vt:lpstr>
      <vt:lpstr>ROI Institute Partners Training</vt:lpstr>
      <vt:lpstr>What Makes a Great Course (5 min)</vt:lpstr>
      <vt:lpstr>PowerPoint Presentation</vt:lpstr>
      <vt:lpstr>PowerPoint Presentation</vt:lpstr>
      <vt:lpstr>Principles of Adult Learning</vt:lpstr>
      <vt:lpstr>Common Classroom Challenges to Our Effectiveness</vt:lpstr>
      <vt:lpstr>Classroom Set-Up</vt:lpstr>
      <vt:lpstr>Starting a Course with High Impact</vt:lpstr>
      <vt:lpstr>Methods That Grab Attention</vt:lpstr>
      <vt:lpstr>Classroom Delivery Problems and Solutions</vt:lpstr>
      <vt:lpstr>Types of Questions</vt:lpstr>
      <vt:lpstr>The Art of Asking Questions</vt:lpstr>
      <vt:lpstr>Answering a Question</vt:lpstr>
      <vt:lpstr>Answering a Question</vt:lpstr>
      <vt:lpstr>Managing Time</vt:lpstr>
      <vt:lpstr>Handling Difficult Situations</vt:lpstr>
      <vt:lpstr>Handling Difficult Situations</vt:lpstr>
      <vt:lpstr>Handling Difficult Situations</vt:lpstr>
      <vt:lpstr>Handling Difficult Situations</vt:lpstr>
      <vt:lpstr>Handling Difficult Situations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Tim Brock</dc:creator>
  <cp:lastModifiedBy>Tim Brock</cp:lastModifiedBy>
  <cp:revision>30</cp:revision>
  <dcterms:created xsi:type="dcterms:W3CDTF">2019-02-17T17:36:36Z</dcterms:created>
  <dcterms:modified xsi:type="dcterms:W3CDTF">2019-03-07T13:36:14Z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0x010100104197C4DC89E541B33E55E2A1D79CB5</vt:lpwstr>
  </property>
</Properties>
</file>