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47"/>
  </p:notesMasterIdLst>
  <p:sldIdLst>
    <p:sldId id="2145" r:id="rId2"/>
    <p:sldId id="2197" r:id="rId3"/>
    <p:sldId id="2211" r:id="rId4"/>
    <p:sldId id="2212" r:id="rId5"/>
    <p:sldId id="2146" r:id="rId6"/>
    <p:sldId id="2199" r:id="rId7"/>
    <p:sldId id="2164" r:id="rId8"/>
    <p:sldId id="2162" r:id="rId9"/>
    <p:sldId id="2203" r:id="rId10"/>
    <p:sldId id="2201" r:id="rId11"/>
    <p:sldId id="2200" r:id="rId12"/>
    <p:sldId id="2209" r:id="rId13"/>
    <p:sldId id="2140" r:id="rId14"/>
    <p:sldId id="2165" r:id="rId15"/>
    <p:sldId id="2168" r:id="rId16"/>
    <p:sldId id="2169" r:id="rId17"/>
    <p:sldId id="2173" r:id="rId18"/>
    <p:sldId id="2184" r:id="rId19"/>
    <p:sldId id="349" r:id="rId20"/>
    <p:sldId id="2171" r:id="rId21"/>
    <p:sldId id="2206" r:id="rId22"/>
    <p:sldId id="2172" r:id="rId23"/>
    <p:sldId id="1627" r:id="rId24"/>
    <p:sldId id="2179" r:id="rId25"/>
    <p:sldId id="367" r:id="rId26"/>
    <p:sldId id="2180" r:id="rId27"/>
    <p:sldId id="375" r:id="rId28"/>
    <p:sldId id="2181" r:id="rId29"/>
    <p:sldId id="2153" r:id="rId30"/>
    <p:sldId id="2205" r:id="rId31"/>
    <p:sldId id="2154" r:id="rId32"/>
    <p:sldId id="2204" r:id="rId33"/>
    <p:sldId id="387" r:id="rId34"/>
    <p:sldId id="388" r:id="rId35"/>
    <p:sldId id="2207" r:id="rId36"/>
    <p:sldId id="2208" r:id="rId37"/>
    <p:sldId id="390" r:id="rId38"/>
    <p:sldId id="2183" r:id="rId39"/>
    <p:sldId id="393" r:id="rId40"/>
    <p:sldId id="2210" r:id="rId41"/>
    <p:sldId id="2202" r:id="rId42"/>
    <p:sldId id="2158" r:id="rId43"/>
    <p:sldId id="2196" r:id="rId44"/>
    <p:sldId id="345" r:id="rId45"/>
    <p:sldId id="221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794B"/>
    <a:srgbClr val="954E4B"/>
    <a:srgbClr val="BD1B20"/>
    <a:srgbClr val="FBAC18"/>
    <a:srgbClr val="969696"/>
    <a:srgbClr val="F04E23"/>
    <a:srgbClr val="F04F23"/>
    <a:srgbClr val="F2F2F2"/>
    <a:srgbClr val="03121D"/>
    <a:srgbClr val="727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688" autoAdjust="0"/>
  </p:normalViewPr>
  <p:slideViewPr>
    <p:cSldViewPr snapToGrid="0" snapToObjects="1">
      <p:cViewPr varScale="1">
        <p:scale>
          <a:sx n="64" d="100"/>
          <a:sy n="64" d="100"/>
        </p:scale>
        <p:origin x="14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373FB-B1ED-4247-B255-E5CF2C78E437}" type="datetimeFigureOut">
              <a:rPr lang="en-US" smtClean="0"/>
              <a:t>2/10/2019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ED8BB-B18C-4B4D-A104-792EA21123F6}" type="slidenum">
              <a:rPr lang="en-US" smtClean="0"/>
              <a:t>‹#›</a:t>
            </a:fld>
            <a:endParaRPr lang="en-US"/>
          </a:p>
        </p:txBody>
      </p:sp>
    </p:spTree>
    <p:extLst>
      <p:ext uri="{BB962C8B-B14F-4D97-AF65-F5344CB8AC3E}">
        <p14:creationId xmlns:p14="http://schemas.microsoft.com/office/powerpoint/2010/main" val="2789384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linkedin.com/company/166426/"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a:t>
            </a:fld>
            <a:endParaRPr lang="en-US" dirty="0"/>
          </a:p>
        </p:txBody>
      </p:sp>
    </p:spTree>
    <p:extLst>
      <p:ext uri="{BB962C8B-B14F-4D97-AF65-F5344CB8AC3E}">
        <p14:creationId xmlns:p14="http://schemas.microsoft.com/office/powerpoint/2010/main" val="2852786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bg1"/>
                </a:solidFill>
                <a:latin typeface="Arial Rounded MT Bold" panose="020F0704030504030204" pitchFamily="34" charset="0"/>
              </a:rPr>
              <a:t>Problem 1: This is actually the big, ugly, overarching problem that spawns many other sub-problems.</a:t>
            </a:r>
          </a:p>
          <a:p>
            <a:r>
              <a:rPr lang="en-GB" dirty="0">
                <a:solidFill>
                  <a:schemeClr val="bg1"/>
                </a:solidFill>
                <a:latin typeface="Arial Rounded MT Bold" panose="020F0704030504030204" pitchFamily="34" charset="0"/>
              </a:rPr>
              <a:t>When you’re seen as a cost, you’re seen as part of the problem, not part of the solution. And you’re at risk of not just having your budget cut but also of being left out of crucial organizational decisions. Design thinking helps you prove, every step of the way, that you are contributing to the bottom line of the company.</a:t>
            </a:r>
          </a:p>
          <a:p>
            <a:endParaRPr lang="en-GB" b="0" i="0" dirty="0">
              <a:solidFill>
                <a:schemeClr val="bg1"/>
              </a:solidFill>
              <a:effectLst/>
              <a:latin typeface="Arial Rounded MT Bold" panose="020F0704030504030204" pitchFamily="34" charset="0"/>
            </a:endParaRPr>
          </a:p>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11</a:t>
            </a:fld>
            <a:endParaRPr lang="en-US" dirty="0"/>
          </a:p>
        </p:txBody>
      </p:sp>
    </p:spTree>
    <p:extLst>
      <p:ext uri="{BB962C8B-B14F-4D97-AF65-F5344CB8AC3E}">
        <p14:creationId xmlns:p14="http://schemas.microsoft.com/office/powerpoint/2010/main" val="208161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 122 million children under age five have been saved over the past 25 years. These are children who would have died if mortality rates had stayed where they were in 1990. </a:t>
            </a:r>
            <a:r>
              <a:rPr lang="en-GB" sz="1200" b="0" i="0" kern="1200" dirty="0" err="1">
                <a:solidFill>
                  <a:schemeClr val="tx1"/>
                </a:solidFill>
                <a:effectLst/>
                <a:latin typeface="+mn-lt"/>
                <a:ea typeface="+mn-ea"/>
                <a:cs typeface="+mn-cs"/>
              </a:rPr>
              <a:t>diarrhea</a:t>
            </a:r>
            <a:r>
              <a:rPr lang="en-GB" sz="1200" b="0" i="0" kern="1200" dirty="0">
                <a:solidFill>
                  <a:schemeClr val="tx1"/>
                </a:solidFill>
                <a:effectLst/>
                <a:latin typeface="+mn-lt"/>
                <a:ea typeface="+mn-ea"/>
                <a:cs typeface="+mn-cs"/>
              </a:rPr>
              <a:t>, pneumonia, and malaria; When a mother can choose how many children to have, her children are healthier, they’re better nourished, their mental capacities are higher—and parents have more time and money to spend on each child’s health and schooling. That’s how families and countries get out of poverty. This link between saving lives, a lower </a:t>
            </a:r>
            <a:r>
              <a:rPr lang="en-GB" sz="1200" b="0" i="0" kern="1200" dirty="0" err="1">
                <a:solidFill>
                  <a:schemeClr val="tx1"/>
                </a:solidFill>
                <a:effectLst/>
                <a:latin typeface="+mn-lt"/>
                <a:ea typeface="+mn-ea"/>
                <a:cs typeface="+mn-cs"/>
              </a:rPr>
              <a:t>birthrate</a:t>
            </a:r>
            <a:r>
              <a:rPr lang="en-GB" sz="1200" b="0" i="0" kern="1200" dirty="0">
                <a:solidFill>
                  <a:schemeClr val="tx1"/>
                </a:solidFill>
                <a:effectLst/>
                <a:latin typeface="+mn-lt"/>
                <a:ea typeface="+mn-ea"/>
                <a:cs typeface="+mn-cs"/>
              </a:rPr>
              <a:t>, and ending poverty was the most important early lesson Melinda and I learned about global health.</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And for every dollar spent on childhood immunizations, you get $44 in economic benefits. That includes saving the money that families lose when a child is sick and a parent can’t work.</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Polio is closest to reaching this magic number. You and I have talked about polio a lot. When you were growing up, you saw things kids never see today: children with polio on crutches and leg braces, photos of kids in iron lungs. By the late 1970s, with the help of vaccines, the United States eliminated polio, but it still raged around the world. In 1988, when the global campaign was launched to end polio, there were 350,000 new cases each year. </a:t>
            </a:r>
            <a:br>
              <a:rPr lang="en-GB" dirty="0"/>
            </a:br>
            <a:br>
              <a:rPr lang="en-GB" dirty="0"/>
            </a:br>
            <a:r>
              <a:rPr lang="en-GB" sz="1200" b="0" i="0" kern="1200" dirty="0">
                <a:solidFill>
                  <a:schemeClr val="tx1"/>
                </a:solidFill>
                <a:effectLst/>
                <a:latin typeface="+mn-lt"/>
                <a:ea typeface="+mn-ea"/>
                <a:cs typeface="+mn-cs"/>
              </a:rPr>
              <a:t>Last year, there were 37.</a:t>
            </a:r>
          </a:p>
          <a:p>
            <a:endParaRPr lang="en-GB" sz="1200" b="0" i="0" kern="1200" dirty="0">
              <a:solidFill>
                <a:schemeClr val="tx1"/>
              </a:solidFill>
              <a:effectLst/>
              <a:latin typeface="+mn-lt"/>
              <a:ea typeface="+mn-ea"/>
              <a:cs typeface="+mn-cs"/>
            </a:endParaRPr>
          </a:p>
          <a:p>
            <a:endParaRPr lang="en-GB" b="0" i="0" dirty="0">
              <a:solidFill>
                <a:schemeClr val="bg1"/>
              </a:solidFill>
              <a:effectLst/>
              <a:latin typeface="Arial Rounded MT Bold" panose="020F0704030504030204" pitchFamily="34" charset="0"/>
            </a:endParaRPr>
          </a:p>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12</a:t>
            </a:fld>
            <a:endParaRPr lang="en-US" dirty="0"/>
          </a:p>
        </p:txBody>
      </p:sp>
    </p:spTree>
    <p:extLst>
      <p:ext uri="{BB962C8B-B14F-4D97-AF65-F5344CB8AC3E}">
        <p14:creationId xmlns:p14="http://schemas.microsoft.com/office/powerpoint/2010/main" val="4038688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 122 million children under age five have been saved over the past 25 years. These are children who would have died if mortality rates had stayed where they were in 1990. </a:t>
            </a:r>
            <a:r>
              <a:rPr lang="en-GB" sz="1200" b="0" i="0" kern="1200" dirty="0" err="1">
                <a:solidFill>
                  <a:schemeClr val="tx1"/>
                </a:solidFill>
                <a:effectLst/>
                <a:latin typeface="+mn-lt"/>
                <a:ea typeface="+mn-ea"/>
                <a:cs typeface="+mn-cs"/>
              </a:rPr>
              <a:t>diarrhea</a:t>
            </a:r>
            <a:r>
              <a:rPr lang="en-GB" sz="1200" b="0" i="0" kern="1200" dirty="0">
                <a:solidFill>
                  <a:schemeClr val="tx1"/>
                </a:solidFill>
                <a:effectLst/>
                <a:latin typeface="+mn-lt"/>
                <a:ea typeface="+mn-ea"/>
                <a:cs typeface="+mn-cs"/>
              </a:rPr>
              <a:t>, pneumonia, and malaria; When a mother can choose how many children to have, her children are healthier, they’re better nourished, their mental capacities are higher—and parents have more time and money to spend on each child’s health and schooling. That’s how families and countries get out of poverty. This link between saving lives, a lower </a:t>
            </a:r>
            <a:r>
              <a:rPr lang="en-GB" sz="1200" b="0" i="0" kern="1200" dirty="0" err="1">
                <a:solidFill>
                  <a:schemeClr val="tx1"/>
                </a:solidFill>
                <a:effectLst/>
                <a:latin typeface="+mn-lt"/>
                <a:ea typeface="+mn-ea"/>
                <a:cs typeface="+mn-cs"/>
              </a:rPr>
              <a:t>birthrate</a:t>
            </a:r>
            <a:r>
              <a:rPr lang="en-GB" sz="1200" b="0" i="0" kern="1200" dirty="0">
                <a:solidFill>
                  <a:schemeClr val="tx1"/>
                </a:solidFill>
                <a:effectLst/>
                <a:latin typeface="+mn-lt"/>
                <a:ea typeface="+mn-ea"/>
                <a:cs typeface="+mn-cs"/>
              </a:rPr>
              <a:t>, and ending poverty was the most important early lesson Melinda and I learned about global health.</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And for every dollar spent on childhood immunizations, you get $44 in economic benefits. That includes saving the money that families lose when a child is sick and a parent can’t work.</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Polio is closest to reaching this magic number. You and I have talked about polio a lot. When you were growing up, you saw things kids never see today: children with polio on crutches and leg braces, photos of kids in iron lungs. By the late 1970s, with the help of vaccines, the United States eliminated polio, but it still raged around the world. In 1988, when the global campaign was launched to end polio, there were 350,000 new cases each year. </a:t>
            </a:r>
            <a:br>
              <a:rPr lang="en-GB" dirty="0"/>
            </a:br>
            <a:br>
              <a:rPr lang="en-GB" dirty="0"/>
            </a:br>
            <a:r>
              <a:rPr lang="en-GB" sz="1200" b="0" i="0" kern="1200" dirty="0">
                <a:solidFill>
                  <a:schemeClr val="tx1"/>
                </a:solidFill>
                <a:effectLst/>
                <a:latin typeface="+mn-lt"/>
                <a:ea typeface="+mn-ea"/>
                <a:cs typeface="+mn-cs"/>
              </a:rPr>
              <a:t>Last year, there were 37.</a:t>
            </a:r>
          </a:p>
          <a:p>
            <a:endParaRPr lang="en-GB" sz="1200" b="0" i="0" kern="1200" dirty="0">
              <a:solidFill>
                <a:schemeClr val="tx1"/>
              </a:solidFill>
              <a:effectLst/>
              <a:latin typeface="+mn-lt"/>
              <a:ea typeface="+mn-ea"/>
              <a:cs typeface="+mn-cs"/>
            </a:endParaRPr>
          </a:p>
          <a:p>
            <a:endParaRPr lang="en-GB" b="0" i="0" dirty="0">
              <a:solidFill>
                <a:schemeClr val="bg1"/>
              </a:solidFill>
              <a:effectLst/>
              <a:latin typeface="Arial Rounded MT Bold" panose="020F0704030504030204" pitchFamily="34" charset="0"/>
            </a:endParaRPr>
          </a:p>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13</a:t>
            </a:fld>
            <a:endParaRPr lang="en-US" dirty="0"/>
          </a:p>
        </p:txBody>
      </p:sp>
    </p:spTree>
    <p:extLst>
      <p:ext uri="{BB962C8B-B14F-4D97-AF65-F5344CB8AC3E}">
        <p14:creationId xmlns:p14="http://schemas.microsoft.com/office/powerpoint/2010/main" val="536320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rPr>
              <a:t>The Program was a lever to drive positive behaviours and to empower our staff to communicate and engage more effectively.</a:t>
            </a:r>
          </a:p>
          <a:p>
            <a:pPr marL="285750" indent="-285750">
              <a:buFont typeface="Arial" panose="020B0604020202020204" pitchFamily="34" charset="0"/>
              <a:buChar char="•"/>
            </a:pPr>
            <a:r>
              <a:rPr lang="en-GB" sz="1200" b="1" dirty="0">
                <a:solidFill>
                  <a:srgbClr val="000000"/>
                </a:solidFill>
              </a:rPr>
              <a:t>More than 10,000 officers and staff (2 years)</a:t>
            </a:r>
          </a:p>
          <a:p>
            <a:pPr marL="285750" indent="-285750">
              <a:buFont typeface="Arial" panose="020B0604020202020204" pitchFamily="34" charset="0"/>
              <a:buChar char="•"/>
            </a:pPr>
            <a:r>
              <a:rPr lang="en-GB" sz="1200" b="1" dirty="0">
                <a:solidFill>
                  <a:srgbClr val="000000"/>
                </a:solidFill>
              </a:rPr>
              <a:t>4D personality profile</a:t>
            </a:r>
          </a:p>
          <a:p>
            <a:pPr marL="285750" indent="-285750">
              <a:buFont typeface="Arial" panose="020B0604020202020204" pitchFamily="34" charset="0"/>
              <a:buChar char="•"/>
            </a:pPr>
            <a:r>
              <a:rPr lang="en-GB" sz="1200" b="1" dirty="0">
                <a:solidFill>
                  <a:srgbClr val="000000"/>
                </a:solidFill>
              </a:rPr>
              <a:t>50,000 hours of one-to-one coaching </a:t>
            </a:r>
          </a:p>
          <a:p>
            <a:pPr marL="285750" indent="-285750">
              <a:buFont typeface="Arial" panose="020B0604020202020204" pitchFamily="34" charset="0"/>
              <a:buChar char="•"/>
            </a:pPr>
            <a:r>
              <a:rPr lang="en-GB" sz="1200" b="1" dirty="0">
                <a:solidFill>
                  <a:srgbClr val="000000"/>
                </a:solidFill>
              </a:rPr>
              <a:t>5 days training</a:t>
            </a:r>
            <a:endParaRPr lang="en-GB" sz="1200" dirty="0">
              <a:solidFill>
                <a:srgbClr val="000000"/>
              </a:solidFill>
            </a:endParaRPr>
          </a:p>
          <a:p>
            <a:pPr marL="285750" indent="-285750">
              <a:buFont typeface="Arial" panose="020B0604020202020204" pitchFamily="34" charset="0"/>
              <a:buChar char="•"/>
            </a:pPr>
            <a:r>
              <a:rPr lang="en-GB" sz="1200" b="1" dirty="0">
                <a:solidFill>
                  <a:srgbClr val="000000"/>
                </a:solidFill>
              </a:rPr>
              <a:t>Two ‘360-degree’ feedback sessions</a:t>
            </a:r>
            <a:endParaRPr lang="en-GB" dirty="0">
              <a:solidFill>
                <a:srgbClr val="000000"/>
              </a:solidFill>
              <a:latin typeface="graphik"/>
            </a:endParaRPr>
          </a:p>
          <a:p>
            <a:r>
              <a:rPr lang="en-GB" dirty="0">
                <a:solidFill>
                  <a:srgbClr val="000000"/>
                </a:solidFill>
                <a:latin typeface="graphik"/>
              </a:rPr>
              <a:t>The Met said the training was ‘a lever to drive positive behaviours and to empower our staff to communicate and engage more effectively’.</a:t>
            </a:r>
          </a:p>
          <a:p>
            <a:r>
              <a:rPr lang="en-GB" dirty="0">
                <a:solidFill>
                  <a:srgbClr val="000000"/>
                </a:solidFill>
                <a:latin typeface="graphik"/>
              </a:rPr>
              <a:t>It includes 50,000 hours of one-to-one coaching and two so-called ‘360-degree’ feedback sessions. Participants also receive a ‘clarity 4D personality profile’ that attributes a colour to them from a choice of blue, red, green or yellow, according to the results of a character test. Yellows, for example, are said to be ‘talkative, expressive, light-hearted, sociable, flamboyant and enthusiastic’.</a:t>
            </a:r>
          </a:p>
          <a:p>
            <a:endParaRPr lang="en-GB" b="0" i="0" dirty="0">
              <a:solidFill>
                <a:srgbClr val="000000"/>
              </a:solidFill>
              <a:effectLst/>
              <a:latin typeface="graphik"/>
            </a:endParaRPr>
          </a:p>
          <a:p>
            <a:endParaRPr lang="en-GB" b="0" i="0" dirty="0">
              <a:solidFill>
                <a:srgbClr val="000000"/>
              </a:solidFill>
              <a:effectLst/>
              <a:latin typeface="graphik"/>
            </a:endParaRPr>
          </a:p>
          <a:p>
            <a:r>
              <a:rPr lang="en-GB" sz="1200" b="0" i="0" kern="1200" dirty="0">
                <a:solidFill>
                  <a:schemeClr val="tx1"/>
                </a:solidFill>
                <a:effectLst/>
                <a:latin typeface="+mn-lt"/>
                <a:ea typeface="+mn-ea"/>
                <a:cs typeface="+mn-cs"/>
              </a:rPr>
              <a:t>why the money could not have been used to recruit PCs or provide police cars or operational training.  The £10million budget, which is split over two years, would be enough to fund about 1000 police cars or the yearly salary of more than 400 PC’s.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Staff will be taken off duty for a total of more than 50,000 days for the course, a move which comes as the number of murders in the capital topped 70 this year.</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Unfortunately, this program’s implementation came as the crime rate is at an all-time high in London and continues to increase, while the percentage of crimes solved is at an all-time low of five percent. Those are the key business measures that should be, and could be, connected to this leadership program. For some reason, they were not connected. Essentially, the police department and the consulting company both described the success of the program in terms of anticipated leadership </a:t>
            </a:r>
            <a:r>
              <a:rPr lang="en-GB" sz="1200" b="0" i="0" kern="1200" dirty="0" err="1">
                <a:solidFill>
                  <a:schemeClr val="tx1"/>
                </a:solidFill>
                <a:effectLst/>
                <a:latin typeface="+mn-lt"/>
                <a:ea typeface="+mn-ea"/>
                <a:cs typeface="+mn-cs"/>
              </a:rPr>
              <a:t>behaviors</a:t>
            </a:r>
            <a:r>
              <a:rPr lang="en-GB" sz="1200" b="0" i="0" kern="1200" dirty="0">
                <a:solidFill>
                  <a:schemeClr val="tx1"/>
                </a:solidFill>
                <a:effectLst/>
                <a:latin typeface="+mn-lt"/>
                <a:ea typeface="+mn-ea"/>
                <a:cs typeface="+mn-cs"/>
              </a:rPr>
              <a:t> caused by the training, stating only, “We are confident this investment is worthwhile.”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Major leadership efforts cannot be justified in today’s environment just on leader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changes, and that was the justification was for the Scotland Yard program. This program was open to all police supervisors, in the role of sergeant and above, including support staff managers. In reality, the key performance indicators of these leaders would be either directly related to these two crime-related categories (crime rate and crimes resolved), or they have impacts that support these measures.</a:t>
            </a:r>
          </a:p>
          <a:p>
            <a:br>
              <a:rPr lang="en-GB"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14</a:t>
            </a:fld>
            <a:endParaRPr lang="en-US" dirty="0"/>
          </a:p>
        </p:txBody>
      </p:sp>
    </p:spTree>
    <p:extLst>
      <p:ext uri="{BB962C8B-B14F-4D97-AF65-F5344CB8AC3E}">
        <p14:creationId xmlns:p14="http://schemas.microsoft.com/office/powerpoint/2010/main" val="1930446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Reactor</a:t>
            </a:r>
            <a:r>
              <a:rPr lang="en-GB" dirty="0"/>
              <a:t>: Sets and ensures compliance with policies; responds to business needs; installs basic initiatives to manage talent.</a:t>
            </a:r>
          </a:p>
          <a:p>
            <a:r>
              <a:rPr lang="en-GB" b="1" dirty="0"/>
              <a:t>Partner</a:t>
            </a:r>
            <a:r>
              <a:rPr lang="en-GB" dirty="0"/>
              <a:t>: Works toward mutual goals with line managers; shares information with the business about talent issue gaps; provides HR solutions.</a:t>
            </a:r>
          </a:p>
          <a:p>
            <a:r>
              <a:rPr lang="en-GB" b="1" dirty="0"/>
              <a:t>Anticipator</a:t>
            </a:r>
            <a:r>
              <a:rPr lang="en-GB" dirty="0"/>
              <a:t>: Uses analytics to forecast talent needs; provides insights and solutions to ensure high-quality supply of talent; links talent planning to business planning.</a:t>
            </a:r>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15</a:t>
            </a:fld>
            <a:endParaRPr lang="en-US" dirty="0"/>
          </a:p>
        </p:txBody>
      </p:sp>
    </p:spTree>
    <p:extLst>
      <p:ext uri="{BB962C8B-B14F-4D97-AF65-F5344CB8AC3E}">
        <p14:creationId xmlns:p14="http://schemas.microsoft.com/office/powerpoint/2010/main" val="571870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Reactor</a:t>
            </a:r>
            <a:r>
              <a:rPr lang="en-GB" dirty="0"/>
              <a:t>: Sets and ensures compliance with policies; responds to business needs; installs basic initiatives to manage talent.</a:t>
            </a:r>
          </a:p>
          <a:p>
            <a:r>
              <a:rPr lang="en-GB" b="1" dirty="0"/>
              <a:t>Partner</a:t>
            </a:r>
            <a:r>
              <a:rPr lang="en-GB" dirty="0"/>
              <a:t>: Works toward mutual goals with line managers; shares information with the business about talent issue gaps; provides HR solutions.</a:t>
            </a:r>
          </a:p>
          <a:p>
            <a:r>
              <a:rPr lang="en-GB" b="1" dirty="0"/>
              <a:t>Anticipator</a:t>
            </a:r>
            <a:r>
              <a:rPr lang="en-GB" dirty="0"/>
              <a:t>: Uses analytics to forecast talent needs; provides insights and solutions to ensure high-quality supply of talent; links talent planning to business planning.</a:t>
            </a:r>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16</a:t>
            </a:fld>
            <a:endParaRPr lang="en-US" dirty="0"/>
          </a:p>
        </p:txBody>
      </p:sp>
    </p:spTree>
    <p:extLst>
      <p:ext uri="{BB962C8B-B14F-4D97-AF65-F5344CB8AC3E}">
        <p14:creationId xmlns:p14="http://schemas.microsoft.com/office/powerpoint/2010/main" val="1447095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F8897EA1-35A1-4067-8FF6-2345D0E77629}" type="slidenum">
              <a:rPr lang="en-US" smtClean="0"/>
              <a:t>17</a:t>
            </a:fld>
            <a:endParaRPr lang="en-US" dirty="0"/>
          </a:p>
        </p:txBody>
      </p:sp>
    </p:spTree>
    <p:extLst>
      <p:ext uri="{BB962C8B-B14F-4D97-AF65-F5344CB8AC3E}">
        <p14:creationId xmlns:p14="http://schemas.microsoft.com/office/powerpoint/2010/main" val="2220614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C797-6707-1340-A7F9-4BCA1FFD384A}" type="slidenum">
              <a:rPr lang="en-US" smtClean="0"/>
              <a:t>18</a:t>
            </a:fld>
            <a:endParaRPr lang="en-US"/>
          </a:p>
        </p:txBody>
      </p:sp>
    </p:spTree>
    <p:extLst>
      <p:ext uri="{BB962C8B-B14F-4D97-AF65-F5344CB8AC3E}">
        <p14:creationId xmlns:p14="http://schemas.microsoft.com/office/powerpoint/2010/main" val="2711361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F8897EA1-35A1-4067-8FF6-2345D0E77629}" type="slidenum">
              <a:rPr lang="en-US" smtClean="0"/>
              <a:t>19</a:t>
            </a:fld>
            <a:endParaRPr lang="en-US" dirty="0"/>
          </a:p>
        </p:txBody>
      </p:sp>
    </p:spTree>
    <p:extLst>
      <p:ext uri="{BB962C8B-B14F-4D97-AF65-F5344CB8AC3E}">
        <p14:creationId xmlns:p14="http://schemas.microsoft.com/office/powerpoint/2010/main" val="823530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aseline="0" dirty="0"/>
              <a:t>Once the payoff need is addressed then the specific business measures that need to improve in order to address the payoff need are identified. These “Business needs” represent hard data, categorized as output, cost, and time; they may also represent soft data such as measures of customer satisfaction, employees satisfaction work habits, image, and creativity/innovation. </a:t>
            </a:r>
            <a:r>
              <a:rPr lang="en-US" sz="1050" dirty="0"/>
              <a:t>Examples of business measures in need of improvement may be completion rate, inventory turnover, error rates, sales expense, overtime, brand awareness, employee complaints, and trademarks, copy-rights, and patents.</a:t>
            </a:r>
          </a:p>
          <a:p>
            <a:endParaRPr lang="en-US" sz="1050" dirty="0"/>
          </a:p>
        </p:txBody>
      </p:sp>
      <p:sp>
        <p:nvSpPr>
          <p:cNvPr id="4" name="Slide Number Placeholder 3"/>
          <p:cNvSpPr>
            <a:spLocks noGrp="1"/>
          </p:cNvSpPr>
          <p:nvPr>
            <p:ph type="sldNum" sz="quarter" idx="10"/>
          </p:nvPr>
        </p:nvSpPr>
        <p:spPr/>
        <p:txBody>
          <a:bodyPr/>
          <a:lstStyle/>
          <a:p>
            <a:fld id="{F8897EA1-35A1-4067-8FF6-2345D0E77629}" type="slidenum">
              <a:rPr lang="en-US" smtClean="0"/>
              <a:t>20</a:t>
            </a:fld>
            <a:endParaRPr lang="en-US" dirty="0"/>
          </a:p>
        </p:txBody>
      </p:sp>
    </p:spTree>
    <p:extLst>
      <p:ext uri="{BB962C8B-B14F-4D97-AF65-F5344CB8AC3E}">
        <p14:creationId xmlns:p14="http://schemas.microsoft.com/office/powerpoint/2010/main" val="246412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pple-system"/>
              </a:rPr>
              <a:t>Without human capital, countries: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latin typeface="-apple-system"/>
              </a:rPr>
              <a:t>Cannot sustain economic growth,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latin typeface="-apple-system"/>
              </a:rPr>
              <a:t>Will not have a workforce that is prepared for the more highly-skilled jobs of the future, and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latin typeface="-apple-system"/>
              </a:rPr>
              <a:t>Will not compete effectively in the global economy.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pple-system"/>
              </a:rPr>
              <a:t> </a:t>
            </a:r>
            <a:r>
              <a:rPr lang="en-GB" sz="1200" kern="1200" dirty="0">
                <a:solidFill>
                  <a:schemeClr val="tx1"/>
                </a:solidFill>
                <a:latin typeface="-apple-system"/>
                <a:ea typeface="+mn-ea"/>
                <a:cs typeface="+mn-cs"/>
                <a:hlinkClick r:id="rId3">
                  <a:extLst>
                    <a:ext uri="{A12FA001-AC4F-418D-AE19-62706E023703}">
                      <ahyp:hlinkClr xmlns:ahyp="http://schemas.microsoft.com/office/drawing/2018/hyperlinkcolor" val="tx"/>
                    </a:ext>
                  </a:extLst>
                </a:hlinkClick>
              </a:rPr>
              <a:t>The World Bank</a:t>
            </a:r>
            <a:r>
              <a:rPr lang="en-GB" sz="1200" kern="1200" dirty="0">
                <a:solidFill>
                  <a:schemeClr val="tx1"/>
                </a:solidFill>
                <a:latin typeface="-apple-system"/>
                <a:ea typeface="+mn-ea"/>
                <a:cs typeface="+mn-cs"/>
              </a:rPr>
              <a:t> launched </a:t>
            </a:r>
            <a:r>
              <a:rPr lang="en-GB" dirty="0">
                <a:latin typeface="-apple-system"/>
              </a:rPr>
              <a:t>last week (11th Oct 2018) a new way to measure economic success. </a:t>
            </a:r>
            <a:r>
              <a:rPr lang="en-GB" b="1" dirty="0">
                <a:latin typeface="-apple-system"/>
              </a:rPr>
              <a:t>According to the bank the higher the investment in people through learning, skills and health the more productive and higher earning the workforce tends to be. </a:t>
            </a:r>
            <a:endParaRPr lang="fr-FR" b="1" dirty="0"/>
          </a:p>
          <a:p>
            <a:endParaRPr lang="fr-FR" dirty="0"/>
          </a:p>
        </p:txBody>
      </p:sp>
      <p:sp>
        <p:nvSpPr>
          <p:cNvPr id="4" name="Slide Number Placeholder 3"/>
          <p:cNvSpPr>
            <a:spLocks noGrp="1"/>
          </p:cNvSpPr>
          <p:nvPr>
            <p:ph type="sldNum" sz="quarter" idx="5"/>
          </p:nvPr>
        </p:nvSpPr>
        <p:spPr/>
        <p:txBody>
          <a:bodyPr/>
          <a:lstStyle/>
          <a:p>
            <a:fld id="{8CFED8BB-B18C-4B4D-A104-792EA21123F6}" type="slidenum">
              <a:rPr lang="en-US" smtClean="0"/>
              <a:t>2</a:t>
            </a:fld>
            <a:endParaRPr lang="en-US"/>
          </a:p>
        </p:txBody>
      </p:sp>
    </p:spTree>
    <p:extLst>
      <p:ext uri="{BB962C8B-B14F-4D97-AF65-F5344CB8AC3E}">
        <p14:creationId xmlns:p14="http://schemas.microsoft.com/office/powerpoint/2010/main" val="888956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Two decades ago, the definition of success was learning. We wanted to make sure they learned what was necessary to become a good leader. A decade ago, that success was defined as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and we measured that with 360-degree feedback. Today, that success must be defined by impacts, or how the leader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is having an impact on the business.</a:t>
            </a:r>
            <a:endParaRPr lang="en-US" sz="1050" dirty="0"/>
          </a:p>
        </p:txBody>
      </p:sp>
      <p:sp>
        <p:nvSpPr>
          <p:cNvPr id="4" name="Slide Number Placeholder 3"/>
          <p:cNvSpPr>
            <a:spLocks noGrp="1"/>
          </p:cNvSpPr>
          <p:nvPr>
            <p:ph type="sldNum" sz="quarter" idx="10"/>
          </p:nvPr>
        </p:nvSpPr>
        <p:spPr/>
        <p:txBody>
          <a:bodyPr/>
          <a:lstStyle/>
          <a:p>
            <a:fld id="{F8897EA1-35A1-4067-8FF6-2345D0E77629}" type="slidenum">
              <a:rPr lang="en-US" smtClean="0"/>
              <a:t>21</a:t>
            </a:fld>
            <a:endParaRPr lang="en-US" dirty="0"/>
          </a:p>
        </p:txBody>
      </p:sp>
    </p:spTree>
    <p:extLst>
      <p:ext uri="{BB962C8B-B14F-4D97-AF65-F5344CB8AC3E}">
        <p14:creationId xmlns:p14="http://schemas.microsoft.com/office/powerpoint/2010/main" val="1886638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C797-6707-1340-A7F9-4BCA1FFD384A}" type="slidenum">
              <a:rPr lang="en-US" smtClean="0"/>
              <a:t>22</a:t>
            </a:fld>
            <a:endParaRPr lang="en-US"/>
          </a:p>
        </p:txBody>
      </p:sp>
    </p:spTree>
    <p:extLst>
      <p:ext uri="{BB962C8B-B14F-4D97-AF65-F5344CB8AC3E}">
        <p14:creationId xmlns:p14="http://schemas.microsoft.com/office/powerpoint/2010/main" val="4162299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BA17AFE-A83E-45DC-995E-EBFC1B1C3602}"/>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456662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C797-6707-1340-A7F9-4BCA1FFD384A}" type="slidenum">
              <a:rPr lang="en-US" smtClean="0"/>
              <a:t>24</a:t>
            </a:fld>
            <a:endParaRPr lang="en-US"/>
          </a:p>
        </p:txBody>
      </p:sp>
    </p:spTree>
    <p:extLst>
      <p:ext uri="{BB962C8B-B14F-4D97-AF65-F5344CB8AC3E}">
        <p14:creationId xmlns:p14="http://schemas.microsoft.com/office/powerpoint/2010/main" val="1583477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25</a:t>
            </a:fld>
            <a:endParaRPr lang="en-US" dirty="0"/>
          </a:p>
        </p:txBody>
      </p:sp>
    </p:spTree>
    <p:extLst>
      <p:ext uri="{BB962C8B-B14F-4D97-AF65-F5344CB8AC3E}">
        <p14:creationId xmlns:p14="http://schemas.microsoft.com/office/powerpoint/2010/main" val="843018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C797-6707-1340-A7F9-4BCA1FFD384A}" type="slidenum">
              <a:rPr lang="en-US" smtClean="0"/>
              <a:t>26</a:t>
            </a:fld>
            <a:endParaRPr lang="en-US"/>
          </a:p>
        </p:txBody>
      </p:sp>
    </p:spTree>
    <p:extLst>
      <p:ext uri="{BB962C8B-B14F-4D97-AF65-F5344CB8AC3E}">
        <p14:creationId xmlns:p14="http://schemas.microsoft.com/office/powerpoint/2010/main" val="3666883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27</a:t>
            </a:fld>
            <a:endParaRPr lang="en-US" dirty="0"/>
          </a:p>
        </p:txBody>
      </p:sp>
    </p:spTree>
    <p:extLst>
      <p:ext uri="{BB962C8B-B14F-4D97-AF65-F5344CB8AC3E}">
        <p14:creationId xmlns:p14="http://schemas.microsoft.com/office/powerpoint/2010/main" val="932211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C797-6707-1340-A7F9-4BCA1FFD384A}" type="slidenum">
              <a:rPr lang="en-US" smtClean="0"/>
              <a:t>28</a:t>
            </a:fld>
            <a:endParaRPr lang="en-US"/>
          </a:p>
        </p:txBody>
      </p:sp>
    </p:spTree>
    <p:extLst>
      <p:ext uri="{BB962C8B-B14F-4D97-AF65-F5344CB8AC3E}">
        <p14:creationId xmlns:p14="http://schemas.microsoft.com/office/powerpoint/2010/main" val="3844421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29</a:t>
            </a:fld>
            <a:endParaRPr lang="en-US" dirty="0"/>
          </a:p>
        </p:txBody>
      </p:sp>
    </p:spTree>
    <p:extLst>
      <p:ext uri="{BB962C8B-B14F-4D97-AF65-F5344CB8AC3E}">
        <p14:creationId xmlns:p14="http://schemas.microsoft.com/office/powerpoint/2010/main" val="2745422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30</a:t>
            </a:fld>
            <a:endParaRPr lang="en-US" dirty="0"/>
          </a:p>
        </p:txBody>
      </p:sp>
    </p:spTree>
    <p:extLst>
      <p:ext uri="{BB962C8B-B14F-4D97-AF65-F5344CB8AC3E}">
        <p14:creationId xmlns:p14="http://schemas.microsoft.com/office/powerpoint/2010/main" val="1188638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than 1,000 C-level executives worldwide </a:t>
            </a:r>
            <a:r>
              <a:rPr lang="en-GB" b="1" dirty="0"/>
              <a:t>identified the issues they expect to command their attention in the coming year. Of the 28 challenges from which they could choose</a:t>
            </a:r>
            <a:r>
              <a:rPr lang="en-GB" dirty="0"/>
              <a:t>, </a:t>
            </a:r>
            <a:r>
              <a:rPr lang="en-GB" b="1" dirty="0"/>
              <a:t>their biggest concerns weren’t headline-worthy global issues like political instability, climate change, terrorism, or a global recession. Rather, the top challenges vying for leaders’ action</a:t>
            </a:r>
          </a:p>
          <a:p>
            <a:r>
              <a:rPr lang="en-GB" b="1" dirty="0"/>
              <a:t>focused on their own leaders. Developing “Next Gen” leaders and failure to attract/retain top talent were rated in the top five by 64 percent and 60 percent of respondents, respectively. </a:t>
            </a:r>
            <a:r>
              <a:rPr lang="en-GB" dirty="0"/>
              <a:t>Leaders clearly indicated that top talent and effective leaders will be needed to address the myriad current challenges and to position their organization for future success. The Top 10 Challenges are shown above.</a:t>
            </a:r>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4</a:t>
            </a:fld>
            <a:endParaRPr lang="en-US" dirty="0"/>
          </a:p>
        </p:txBody>
      </p:sp>
    </p:spTree>
    <p:extLst>
      <p:ext uri="{BB962C8B-B14F-4D97-AF65-F5344CB8AC3E}">
        <p14:creationId xmlns:p14="http://schemas.microsoft.com/office/powerpoint/2010/main" val="4190702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eaLnBrk="0" fontAlgn="base" hangingPunct="0">
              <a:spcBef>
                <a:spcPts val="934"/>
              </a:spcBef>
              <a:spcAft>
                <a:spcPts val="934"/>
              </a:spcAft>
              <a:buClr>
                <a:schemeClr val="bg1">
                  <a:lumMod val="50000"/>
                </a:schemeClr>
              </a:buClr>
              <a:buSzPct val="100000"/>
              <a:defRPr/>
            </a:pPr>
            <a:r>
              <a:rPr lang="en-US" sz="1400" b="1" dirty="0">
                <a:solidFill>
                  <a:srgbClr val="4C4C4C"/>
                </a:solidFill>
                <a:cs typeface="Calibri" pitchFamily="34" charset="0"/>
              </a:rPr>
              <a:t>1. STANDARD VALUE : </a:t>
            </a:r>
            <a:r>
              <a:rPr lang="en-US" dirty="0">
                <a:solidFill>
                  <a:srgbClr val="4C4C4C"/>
                </a:solidFill>
                <a:cs typeface="Calibri" pitchFamily="34" charset="0"/>
              </a:rPr>
              <a:t>Converting output to contribution; Converting the cost of quality; Converting employee’s time </a:t>
            </a:r>
          </a:p>
          <a:p>
            <a:pPr eaLnBrk="0" fontAlgn="base" hangingPunct="0">
              <a:spcBef>
                <a:spcPts val="934"/>
              </a:spcBef>
              <a:spcAft>
                <a:spcPts val="934"/>
              </a:spcAft>
              <a:buClr>
                <a:schemeClr val="bg1">
                  <a:lumMod val="50000"/>
                </a:schemeClr>
              </a:buClr>
              <a:buSzPct val="100000"/>
              <a:defRPr/>
            </a:pPr>
            <a:r>
              <a:rPr lang="en-US" sz="1400" b="1" dirty="0">
                <a:solidFill>
                  <a:srgbClr val="4C4C4C"/>
                </a:solidFill>
                <a:cs typeface="Calibri" pitchFamily="34" charset="0"/>
              </a:rPr>
              <a:t>2. RECORDS/REPORTS ANALYSIS: </a:t>
            </a:r>
            <a:r>
              <a:rPr lang="en-US" dirty="0">
                <a:solidFill>
                  <a:srgbClr val="4C4C4C"/>
                </a:solidFill>
                <a:cs typeface="Calibri" pitchFamily="34" charset="0"/>
              </a:rPr>
              <a:t>Using historical costs; Using internal and external experts</a:t>
            </a:r>
          </a:p>
          <a:p>
            <a:pPr>
              <a:spcBef>
                <a:spcPts val="934"/>
              </a:spcBef>
              <a:spcAft>
                <a:spcPts val="934"/>
              </a:spcAft>
            </a:pPr>
            <a:r>
              <a:rPr lang="en-US" sz="1400" b="1" dirty="0">
                <a:solidFill>
                  <a:srgbClr val="4C4C4C"/>
                </a:solidFill>
                <a:cs typeface="Calibri" pitchFamily="34" charset="0"/>
              </a:rPr>
              <a:t>3. DATABASES : </a:t>
            </a:r>
            <a:r>
              <a:rPr lang="en-US" dirty="0">
                <a:solidFill>
                  <a:srgbClr val="4C4C4C"/>
                </a:solidFill>
                <a:cs typeface="Calibri" pitchFamily="34" charset="0"/>
              </a:rPr>
              <a:t>Using data from external databases; Linking with other measures</a:t>
            </a:r>
          </a:p>
          <a:p>
            <a:pPr eaLnBrk="0" fontAlgn="base" hangingPunct="0">
              <a:spcBef>
                <a:spcPts val="934"/>
              </a:spcBef>
              <a:spcAft>
                <a:spcPts val="934"/>
              </a:spcAft>
              <a:buClr>
                <a:schemeClr val="bg1">
                  <a:lumMod val="50000"/>
                </a:schemeClr>
              </a:buClr>
              <a:buSzPct val="100000"/>
              <a:defRPr/>
            </a:pPr>
            <a:r>
              <a:rPr lang="en-US" sz="1400" b="1" dirty="0">
                <a:solidFill>
                  <a:srgbClr val="4C4C4C"/>
                </a:solidFill>
                <a:cs typeface="Calibri" pitchFamily="34" charset="0"/>
              </a:rPr>
              <a:t>4. EXPERT ESTIMATION: </a:t>
            </a:r>
            <a:r>
              <a:rPr lang="en-US" dirty="0">
                <a:solidFill>
                  <a:srgbClr val="4C4C4C"/>
                </a:solidFill>
                <a:cs typeface="Calibri" pitchFamily="34" charset="0"/>
              </a:rPr>
              <a:t>Using participants’ estimates; Using supervisors’ and managers’ estimates; Using staff estimates; Using External expert estimation</a:t>
            </a:r>
          </a:p>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31</a:t>
            </a:fld>
            <a:endParaRPr lang="en-US" dirty="0"/>
          </a:p>
        </p:txBody>
      </p:sp>
    </p:spTree>
    <p:extLst>
      <p:ext uri="{BB962C8B-B14F-4D97-AF65-F5344CB8AC3E}">
        <p14:creationId xmlns:p14="http://schemas.microsoft.com/office/powerpoint/2010/main" val="2234429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eaLnBrk="0" fontAlgn="base" hangingPunct="0">
              <a:spcBef>
                <a:spcPts val="934"/>
              </a:spcBef>
              <a:spcAft>
                <a:spcPts val="934"/>
              </a:spcAft>
              <a:buClr>
                <a:schemeClr val="bg1">
                  <a:lumMod val="50000"/>
                </a:schemeClr>
              </a:buClr>
              <a:buSzPct val="100000"/>
              <a:defRPr/>
            </a:pPr>
            <a:r>
              <a:rPr lang="en-US" sz="1400" b="1" dirty="0">
                <a:solidFill>
                  <a:srgbClr val="4C4C4C"/>
                </a:solidFill>
                <a:cs typeface="Calibri" pitchFamily="34" charset="0"/>
              </a:rPr>
              <a:t>1. STANDARD VALUE : </a:t>
            </a:r>
            <a:r>
              <a:rPr lang="en-US" dirty="0">
                <a:solidFill>
                  <a:srgbClr val="4C4C4C"/>
                </a:solidFill>
                <a:cs typeface="Calibri" pitchFamily="34" charset="0"/>
              </a:rPr>
              <a:t>Converting output to contribution; Converting the cost of quality; Converting employee’s time </a:t>
            </a:r>
          </a:p>
          <a:p>
            <a:pPr eaLnBrk="0" fontAlgn="base" hangingPunct="0">
              <a:spcBef>
                <a:spcPts val="934"/>
              </a:spcBef>
              <a:spcAft>
                <a:spcPts val="934"/>
              </a:spcAft>
              <a:buClr>
                <a:schemeClr val="bg1">
                  <a:lumMod val="50000"/>
                </a:schemeClr>
              </a:buClr>
              <a:buSzPct val="100000"/>
              <a:defRPr/>
            </a:pPr>
            <a:r>
              <a:rPr lang="en-US" sz="1400" b="1" dirty="0">
                <a:solidFill>
                  <a:srgbClr val="4C4C4C"/>
                </a:solidFill>
                <a:cs typeface="Calibri" pitchFamily="34" charset="0"/>
              </a:rPr>
              <a:t>2. RECORDS/REPORTS ANALYSIS: </a:t>
            </a:r>
            <a:r>
              <a:rPr lang="en-US" dirty="0">
                <a:solidFill>
                  <a:srgbClr val="4C4C4C"/>
                </a:solidFill>
                <a:cs typeface="Calibri" pitchFamily="34" charset="0"/>
              </a:rPr>
              <a:t>Using historical costs; Using internal and external experts</a:t>
            </a:r>
          </a:p>
          <a:p>
            <a:pPr>
              <a:spcBef>
                <a:spcPts val="934"/>
              </a:spcBef>
              <a:spcAft>
                <a:spcPts val="934"/>
              </a:spcAft>
            </a:pPr>
            <a:r>
              <a:rPr lang="en-US" sz="1400" b="1" dirty="0">
                <a:solidFill>
                  <a:srgbClr val="4C4C4C"/>
                </a:solidFill>
                <a:cs typeface="Calibri" pitchFamily="34" charset="0"/>
              </a:rPr>
              <a:t>3. DATABASES : </a:t>
            </a:r>
            <a:r>
              <a:rPr lang="en-US" dirty="0">
                <a:solidFill>
                  <a:srgbClr val="4C4C4C"/>
                </a:solidFill>
                <a:cs typeface="Calibri" pitchFamily="34" charset="0"/>
              </a:rPr>
              <a:t>Using data from external databases; Linking with other measures</a:t>
            </a:r>
          </a:p>
          <a:p>
            <a:pPr eaLnBrk="0" fontAlgn="base" hangingPunct="0">
              <a:spcBef>
                <a:spcPts val="934"/>
              </a:spcBef>
              <a:spcAft>
                <a:spcPts val="934"/>
              </a:spcAft>
              <a:buClr>
                <a:schemeClr val="bg1">
                  <a:lumMod val="50000"/>
                </a:schemeClr>
              </a:buClr>
              <a:buSzPct val="100000"/>
              <a:defRPr/>
            </a:pPr>
            <a:r>
              <a:rPr lang="en-US" sz="1400" b="1" dirty="0">
                <a:solidFill>
                  <a:srgbClr val="4C4C4C"/>
                </a:solidFill>
                <a:cs typeface="Calibri" pitchFamily="34" charset="0"/>
              </a:rPr>
              <a:t>4. EXPERT ESTIMATION: </a:t>
            </a:r>
            <a:r>
              <a:rPr lang="en-US" dirty="0">
                <a:solidFill>
                  <a:srgbClr val="4C4C4C"/>
                </a:solidFill>
                <a:cs typeface="Calibri" pitchFamily="34" charset="0"/>
              </a:rPr>
              <a:t>Using participants’ estimates; Using supervisors’ and managers’ estimates; Using staff estimates; Using External expert estimation</a:t>
            </a:r>
          </a:p>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32</a:t>
            </a:fld>
            <a:endParaRPr lang="en-US" dirty="0"/>
          </a:p>
        </p:txBody>
      </p:sp>
    </p:spTree>
    <p:extLst>
      <p:ext uri="{BB962C8B-B14F-4D97-AF65-F5344CB8AC3E}">
        <p14:creationId xmlns:p14="http://schemas.microsoft.com/office/powerpoint/2010/main" val="1216895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33</a:t>
            </a:fld>
            <a:endParaRPr lang="en-US" dirty="0"/>
          </a:p>
        </p:txBody>
      </p:sp>
    </p:spTree>
    <p:extLst>
      <p:ext uri="{BB962C8B-B14F-4D97-AF65-F5344CB8AC3E}">
        <p14:creationId xmlns:p14="http://schemas.microsoft.com/office/powerpoint/2010/main" val="835006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34</a:t>
            </a:fld>
            <a:endParaRPr lang="en-US" dirty="0"/>
          </a:p>
        </p:txBody>
      </p:sp>
    </p:spTree>
    <p:extLst>
      <p:ext uri="{BB962C8B-B14F-4D97-AF65-F5344CB8AC3E}">
        <p14:creationId xmlns:p14="http://schemas.microsoft.com/office/powerpoint/2010/main" val="4147984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Helvetica CE 35 Thin" panose="02000303040000020004" pitchFamily="2" charset="0"/>
              </a:rPr>
              <a:t>Intangibles are those measures that are not converted to money because they cannot be credibly converted using a minimum amount of resources </a:t>
            </a:r>
            <a:r>
              <a:rPr lang="en-US" dirty="0">
                <a:latin typeface="Helvetica CE 55 Roman" panose="02000803050000020004" pitchFamily="2" charset="0"/>
              </a:rPr>
              <a:t>A quantitative value can be assigned or developed for any intangible</a:t>
            </a:r>
            <a:r>
              <a:rPr lang="en-US" dirty="0">
                <a:latin typeface="Helvetica CE 35 Thin" panose="02000303040000020004" pitchFamily="2" charset="0"/>
              </a:rPr>
              <a:t>.</a:t>
            </a:r>
          </a:p>
          <a:p>
            <a:pPr algn="l"/>
            <a:endParaRPr lang="en-US" dirty="0">
              <a:latin typeface="Helvetica CE 35 Thin" panose="02000303040000020004" pitchFamily="2" charset="0"/>
            </a:endParaRPr>
          </a:p>
          <a:p>
            <a:r>
              <a:rPr lang="en-US" dirty="0">
                <a:solidFill>
                  <a:schemeClr val="bg1"/>
                </a:solidFill>
                <a:latin typeface="Arial Rounded MT Bold" panose="020F0704030504030204" pitchFamily="34" charset="0"/>
                <a:cs typeface="Arial" pitchFamily="34" charset="0"/>
              </a:rPr>
              <a:t>In some programs intangibles are </a:t>
            </a:r>
            <a:r>
              <a:rPr lang="en-US" sz="1600" dirty="0">
                <a:solidFill>
                  <a:schemeClr val="bg1"/>
                </a:solidFill>
                <a:latin typeface="Arial Rounded MT Bold" panose="020F0704030504030204" pitchFamily="34" charset="0"/>
                <a:cs typeface="Arial" pitchFamily="34" charset="0"/>
              </a:rPr>
              <a:t>more important</a:t>
            </a:r>
            <a:r>
              <a:rPr lang="en-US" dirty="0">
                <a:solidFill>
                  <a:schemeClr val="bg1"/>
                </a:solidFill>
                <a:latin typeface="Arial Rounded MT Bold" panose="020F0704030504030204" pitchFamily="34" charset="0"/>
                <a:cs typeface="Arial" pitchFamily="34" charset="0"/>
              </a:rPr>
              <a:t> than monetary measures</a:t>
            </a:r>
          </a:p>
          <a:p>
            <a:pPr>
              <a:defRPr/>
            </a:pPr>
            <a:r>
              <a:rPr lang="en-US" sz="2000" dirty="0">
                <a:latin typeface="Helvetica CE 35 Thin" panose="02000303040000020004" pitchFamily="2" charset="0"/>
                <a:cs typeface="Arial" pitchFamily="34" charset="0"/>
              </a:rPr>
              <a:t>Intangibles are the invisible advantage </a:t>
            </a:r>
          </a:p>
          <a:p>
            <a:pPr>
              <a:defRPr/>
            </a:pPr>
            <a:r>
              <a:rPr lang="en-US" dirty="0">
                <a:latin typeface="Helvetica CE 35 Thin" panose="02000303040000020004" pitchFamily="2" charset="0"/>
                <a:cs typeface="Arial" pitchFamily="34" charset="0"/>
              </a:rPr>
              <a:t>Knowledge sharing, Innovation, </a:t>
            </a:r>
            <a:r>
              <a:rPr lang="en-US" dirty="0" err="1">
                <a:latin typeface="Helvetica CE 35 Thin" panose="02000303040000020004" pitchFamily="2" charset="0"/>
                <a:cs typeface="Arial" pitchFamily="34" charset="0"/>
              </a:rPr>
              <a:t>etc</a:t>
            </a:r>
            <a:endParaRPr lang="en-US" dirty="0">
              <a:latin typeface="Helvetica CE 35 Thin" panose="02000303040000020004" pitchFamily="2" charset="0"/>
              <a:cs typeface="Arial" pitchFamily="34" charset="0"/>
            </a:endParaRPr>
          </a:p>
          <a:p>
            <a:pPr>
              <a:defRPr/>
            </a:pPr>
            <a:endParaRPr lang="en-US" dirty="0">
              <a:latin typeface="Helvetica CE 35 Thin" panose="02000303040000020004" pitchFamily="2" charset="0"/>
              <a:cs typeface="Arial" pitchFamily="34" charset="0"/>
            </a:endParaRPr>
          </a:p>
          <a:p>
            <a:pPr>
              <a:defRPr/>
            </a:pPr>
            <a:r>
              <a:rPr lang="en-US" sz="2000" dirty="0">
                <a:latin typeface="Helvetica CE 35 Thin" panose="02000303040000020004" pitchFamily="2" charset="0"/>
                <a:cs typeface="Arial" pitchFamily="34" charset="0"/>
              </a:rPr>
              <a:t>We are entering the intangible economy</a:t>
            </a:r>
          </a:p>
          <a:p>
            <a:pPr>
              <a:defRPr/>
            </a:pPr>
            <a:r>
              <a:rPr lang="en-US" dirty="0">
                <a:latin typeface="Helvetica CE 35 Thin" panose="02000303040000020004" pitchFamily="2" charset="0"/>
                <a:cs typeface="Arial" pitchFamily="34" charset="0"/>
              </a:rPr>
              <a:t>Technology and knowledge Age</a:t>
            </a:r>
          </a:p>
          <a:p>
            <a:pPr>
              <a:defRPr/>
            </a:pPr>
            <a:endParaRPr lang="en-US" sz="2000" dirty="0">
              <a:latin typeface="Helvetica CE 35 Thin" panose="02000303040000020004" pitchFamily="2" charset="0"/>
              <a:cs typeface="Arial" pitchFamily="34" charset="0"/>
            </a:endParaRPr>
          </a:p>
          <a:p>
            <a:pPr>
              <a:defRPr/>
            </a:pPr>
            <a:r>
              <a:rPr lang="en-US" sz="2000" dirty="0">
                <a:latin typeface="Helvetica CE 35 Thin" panose="02000303040000020004" pitchFamily="2" charset="0"/>
                <a:cs typeface="Arial" pitchFamily="34" charset="0"/>
              </a:rPr>
              <a:t>Intangibles drive programs</a:t>
            </a:r>
          </a:p>
          <a:p>
            <a:pPr>
              <a:defRPr/>
            </a:pPr>
            <a:r>
              <a:rPr lang="en-US" dirty="0">
                <a:latin typeface="Helvetica CE 35 Thin" panose="02000303040000020004" pitchFamily="2" charset="0"/>
                <a:cs typeface="Arial" pitchFamily="34" charset="0"/>
              </a:rPr>
              <a:t>Some learning &amp; development programs are implemented because of the intangibles (e.g. Have greater collaboration, Partnering, Communication, Teamwork, reduce poverty, </a:t>
            </a:r>
            <a:r>
              <a:rPr lang="en-US" dirty="0" err="1">
                <a:latin typeface="Helvetica CE 35 Thin" panose="02000303040000020004" pitchFamily="2" charset="0"/>
                <a:cs typeface="Arial" pitchFamily="34" charset="0"/>
              </a:rPr>
              <a:t>etc</a:t>
            </a:r>
            <a:r>
              <a:rPr lang="en-US" dirty="0">
                <a:latin typeface="Helvetica CE 35 Thin" panose="02000303040000020004" pitchFamily="2" charset="0"/>
                <a:cs typeface="Arial" pitchFamily="34" charset="0"/>
              </a:rPr>
              <a:t>)</a:t>
            </a:r>
            <a:endParaRPr lang="ar-SA" dirty="0">
              <a:latin typeface="Helvetica CE 35 Thin" panose="02000303040000020004" pitchFamily="2" charset="0"/>
            </a:endParaRPr>
          </a:p>
          <a:p>
            <a:pPr>
              <a:defRPr/>
            </a:pPr>
            <a:endParaRPr lang="ar-SA" dirty="0">
              <a:latin typeface="Helvetica CE 35 Thin" panose="02000303040000020004" pitchFamily="2" charset="0"/>
            </a:endParaRPr>
          </a:p>
          <a:p>
            <a:pPr>
              <a:defRPr/>
            </a:pPr>
            <a:endParaRPr lang="ar-SA" dirty="0">
              <a:latin typeface="Helvetica CE 35 Thin" panose="02000303040000020004" pitchFamily="2" charset="0"/>
            </a:endParaRPr>
          </a:p>
          <a:p>
            <a:r>
              <a:rPr lang="en-US" dirty="0"/>
              <a:t>When linked to the learning or performance improvement program, intangible benefits are viewed as additional evidence of the program’s success and are presented as supportive qualitative data. Data is deemed as intangible when it cannot be converted to monetary values easily, the expense of the conversion is too great, or the data cannot be isolated effectively from other factors. </a:t>
            </a:r>
          </a:p>
          <a:p>
            <a:r>
              <a:rPr lang="en-US" dirty="0"/>
              <a:t>The range of intangible measures is practically limitless. Intangibles do not usually carry the weight of measures that are expressed in dollars and cents, but they are still a very important part of the overall evaluation. Most successful learning initiatives result in some intangible benefits. These should be captured and reported. </a:t>
            </a:r>
          </a:p>
          <a:p>
            <a:r>
              <a:rPr lang="en-US" dirty="0"/>
              <a:t>The intangibles listed in the table on the previous page are the more common ones resulting from studies. However, even though they may not be converted in one study, they may be converted in another study or another organization. In some situations, intangible measures, such as teamwork, job satisfaction, communications, and customer satisfaction, are more important than monetary measures. Therefore, it is very important to track these measures. </a:t>
            </a:r>
          </a:p>
          <a:p>
            <a:pPr>
              <a:defRPr/>
            </a:pPr>
            <a:endParaRPr lang="ar-SA" dirty="0">
              <a:latin typeface="Helvetica CE 35 Thin" panose="02000303040000020004" pitchFamily="2" charset="0"/>
            </a:endParaRPr>
          </a:p>
          <a:p>
            <a:pPr>
              <a:defRPr/>
            </a:pPr>
            <a:endParaRPr lang="ar-SA" dirty="0">
              <a:latin typeface="Helvetica CE 35 Thin" panose="02000303040000020004" pitchFamily="2" charset="0"/>
            </a:endParaRPr>
          </a:p>
          <a:p>
            <a:pPr>
              <a:defRPr/>
            </a:pPr>
            <a:endParaRPr lang="ar-SA" dirty="0">
              <a:latin typeface="Helvetica CE 35 Thin" panose="02000303040000020004" pitchFamily="2" charset="0"/>
            </a:endParaRPr>
          </a:p>
          <a:p>
            <a:pPr>
              <a:defRPr/>
            </a:pPr>
            <a:endParaRPr lang="en-US" dirty="0">
              <a:latin typeface="Helvetica CE 35 Thin" panose="02000303040000020004" pitchFamily="2" charset="0"/>
              <a:cs typeface="Arial" pitchFamily="34" charset="0"/>
            </a:endParaRPr>
          </a:p>
          <a:p>
            <a:endParaRPr lang="en-US" altLang="en-US" dirty="0"/>
          </a:p>
          <a:p>
            <a:endParaRPr lang="en-US" dirty="0"/>
          </a:p>
          <a:p>
            <a:pPr algn="l"/>
            <a:endParaRPr lang="en-US" dirty="0">
              <a:latin typeface="Helvetica CE 35 Thin" panose="02000303040000020004" pitchFamily="2" charset="0"/>
            </a:endParaRPr>
          </a:p>
          <a:p>
            <a:pPr algn="ctr"/>
            <a:endParaRPr lang="en-US" dirty="0">
              <a:latin typeface="Helvetica CE 35 Thin" panose="02000303040000020004" pitchFamily="2" charset="0"/>
            </a:endParaRPr>
          </a:p>
          <a:p>
            <a:endParaRPr lang="en-US" dirty="0"/>
          </a:p>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37</a:t>
            </a:fld>
            <a:endParaRPr lang="en-US" dirty="0"/>
          </a:p>
        </p:txBody>
      </p:sp>
    </p:spTree>
    <p:extLst>
      <p:ext uri="{BB962C8B-B14F-4D97-AF65-F5344CB8AC3E}">
        <p14:creationId xmlns:p14="http://schemas.microsoft.com/office/powerpoint/2010/main" val="1048608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C797-6707-1340-A7F9-4BCA1FFD384A}" type="slidenum">
              <a:rPr lang="en-US" smtClean="0"/>
              <a:t>38</a:t>
            </a:fld>
            <a:endParaRPr lang="en-US"/>
          </a:p>
        </p:txBody>
      </p:sp>
    </p:spTree>
    <p:extLst>
      <p:ext uri="{BB962C8B-B14F-4D97-AF65-F5344CB8AC3E}">
        <p14:creationId xmlns:p14="http://schemas.microsoft.com/office/powerpoint/2010/main" val="4119608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altLang="en-US"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Client </a:t>
            </a:r>
            <a:r>
              <a:rPr lang="en-US" altLang="en-US" dirty="0">
                <a:solidFill>
                  <a:srgbClr val="000000"/>
                </a:solidFill>
                <a:ea typeface="MS PGothic" panose="020B0600070205080204" pitchFamily="34" charset="-128"/>
                <a:cs typeface="Times New Roman" panose="02020603050405020304" pitchFamily="18" charset="0"/>
              </a:rPr>
              <a:t>(who fund the program): Secure approval / Need to understand the project’s value to the organization</a:t>
            </a:r>
          </a:p>
          <a:p>
            <a:pPr defTabSz="949478">
              <a:defRPr/>
            </a:pPr>
            <a:r>
              <a:rPr lang="en-US" altLang="en-US"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Immediate Managers: </a:t>
            </a:r>
            <a:r>
              <a:rPr lang="en-US" altLang="en-US" dirty="0">
                <a:solidFill>
                  <a:srgbClr val="000000"/>
                </a:solidFill>
                <a:ea typeface="MS PGothic" panose="020B0600070205080204" pitchFamily="34" charset="-128"/>
                <a:cs typeface="Times New Roman" panose="02020603050405020304" pitchFamily="18" charset="0"/>
              </a:rPr>
              <a:t>Obtain commitment/build credibility</a:t>
            </a:r>
          </a:p>
          <a:p>
            <a:pPr defTabSz="949478">
              <a:defRPr/>
            </a:pPr>
            <a:r>
              <a:rPr lang="en-US" altLang="en-US"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Participants: </a:t>
            </a:r>
            <a:r>
              <a:rPr lang="en-US" altLang="en-US" dirty="0">
                <a:solidFill>
                  <a:srgbClr val="000000"/>
                </a:solidFill>
                <a:ea typeface="MS PGothic" panose="020B0600070205080204" pitchFamily="34" charset="-128"/>
                <a:cs typeface="Times New Roman" panose="02020603050405020304" pitchFamily="18" charset="0"/>
              </a:rPr>
              <a:t>Enhance reinforcement / who provide data to the evaluators</a:t>
            </a:r>
          </a:p>
          <a:p>
            <a:pPr defTabSz="949478">
              <a:defRPr/>
            </a:pPr>
            <a:r>
              <a:rPr lang="en-US"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Staff </a:t>
            </a:r>
            <a:r>
              <a:rPr lang="en-US" altLang="en-US"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Team: </a:t>
            </a:r>
            <a:r>
              <a:rPr lang="en-US" altLang="en-US" dirty="0">
                <a:solidFill>
                  <a:srgbClr val="000000"/>
                </a:solidFill>
                <a:ea typeface="MS PGothic" panose="020B0600070205080204" pitchFamily="34" charset="-128"/>
                <a:cs typeface="Times New Roman" panose="02020603050405020304" pitchFamily="18" charset="0"/>
              </a:rPr>
              <a:t>Show importance / need to understand how to study was developed</a:t>
            </a:r>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39</a:t>
            </a:fld>
            <a:endParaRPr lang="en-US" dirty="0"/>
          </a:p>
        </p:txBody>
      </p:sp>
    </p:spTree>
    <p:extLst>
      <p:ext uri="{BB962C8B-B14F-4D97-AF65-F5344CB8AC3E}">
        <p14:creationId xmlns:p14="http://schemas.microsoft.com/office/powerpoint/2010/main" val="1915044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PROBLEM 5: People are not using learning (or they are learning what they don’t need to know).</a:t>
            </a:r>
          </a:p>
          <a:p>
            <a:r>
              <a:rPr lang="en-GB" sz="1200" b="0" i="0" kern="1200" dirty="0">
                <a:solidFill>
                  <a:schemeClr val="tx1"/>
                </a:solidFill>
                <a:effectLst/>
                <a:latin typeface="+mn-lt"/>
                <a:ea typeface="+mn-ea"/>
                <a:cs typeface="+mn-cs"/>
              </a:rPr>
              <a:t>Statistics show that over 50 percent of learning and development is wasted. People may be learning what you’re teaching, but it doesn’t necessarily apply to their day-to-day work, or, even if it does apply, for some reason they don’t use it. The wasted funds are bad, of course, but the wasted potential is even worse.</a:t>
            </a:r>
          </a:p>
          <a:p>
            <a:r>
              <a:rPr lang="en-GB" sz="1200" b="0" i="0" kern="1200" dirty="0">
                <a:solidFill>
                  <a:schemeClr val="tx1"/>
                </a:solidFill>
                <a:effectLst/>
                <a:latin typeface="+mn-lt"/>
                <a:ea typeface="+mn-ea"/>
                <a:cs typeface="+mn-cs"/>
              </a:rPr>
              <a:t>If a program is not delivering the desired results, the data generated by design thinking will show what caused the disappointment. Then you can adjust to improve the program, or others, in the future.</a:t>
            </a:r>
          </a:p>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40</a:t>
            </a:fld>
            <a:endParaRPr lang="en-US" dirty="0"/>
          </a:p>
        </p:txBody>
      </p:sp>
    </p:spTree>
    <p:extLst>
      <p:ext uri="{BB962C8B-B14F-4D97-AF65-F5344CB8AC3E}">
        <p14:creationId xmlns:p14="http://schemas.microsoft.com/office/powerpoint/2010/main" val="3965197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PROBLEM 5: People are not using learning (or they are learning what they don’t need to know).</a:t>
            </a:r>
          </a:p>
          <a:p>
            <a:r>
              <a:rPr lang="en-GB" sz="1200" b="0" i="0" kern="1200" dirty="0">
                <a:solidFill>
                  <a:schemeClr val="tx1"/>
                </a:solidFill>
                <a:effectLst/>
                <a:latin typeface="+mn-lt"/>
                <a:ea typeface="+mn-ea"/>
                <a:cs typeface="+mn-cs"/>
              </a:rPr>
              <a:t>Statistics show that over 50 percent of learning and development is wasted. People may be learning what you’re teaching, but it doesn’t necessarily apply to their day-to-day work, or, even if it does apply, for some reason they don’t use it. The wasted funds are bad, of course, but the wasted potential is even worse.</a:t>
            </a:r>
          </a:p>
          <a:p>
            <a:r>
              <a:rPr lang="en-GB" sz="1200" b="0" i="0" kern="1200" dirty="0">
                <a:solidFill>
                  <a:schemeClr val="tx1"/>
                </a:solidFill>
                <a:effectLst/>
                <a:latin typeface="+mn-lt"/>
                <a:ea typeface="+mn-ea"/>
                <a:cs typeface="+mn-cs"/>
              </a:rPr>
              <a:t>If a program is not delivering the desired results, the data generated by design thinking will show what caused the disappointment. Then you can adjust to improve the program, or others, in the future.</a:t>
            </a:r>
          </a:p>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41</a:t>
            </a:fld>
            <a:endParaRPr lang="en-US" dirty="0"/>
          </a:p>
        </p:txBody>
      </p:sp>
    </p:spTree>
    <p:extLst>
      <p:ext uri="{BB962C8B-B14F-4D97-AF65-F5344CB8AC3E}">
        <p14:creationId xmlns:p14="http://schemas.microsoft.com/office/powerpoint/2010/main" val="424276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42</a:t>
            </a:fld>
            <a:endParaRPr lang="en-US" dirty="0"/>
          </a:p>
        </p:txBody>
      </p:sp>
    </p:spTree>
    <p:extLst>
      <p:ext uri="{BB962C8B-B14F-4D97-AF65-F5344CB8AC3E}">
        <p14:creationId xmlns:p14="http://schemas.microsoft.com/office/powerpoint/2010/main" val="228551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than 1,000 C-level executives worldwide </a:t>
            </a:r>
            <a:r>
              <a:rPr lang="en-GB" b="1" dirty="0"/>
              <a:t>identified the issues they expect to command their attention in the coming year. Of the 28 challenges from which they could choose</a:t>
            </a:r>
            <a:r>
              <a:rPr lang="en-GB" dirty="0"/>
              <a:t>, </a:t>
            </a:r>
            <a:r>
              <a:rPr lang="en-GB" b="1" dirty="0"/>
              <a:t>their biggest concerns weren’t headline-worthy global issues like political instability, climate change, terrorism, or a global recession. Rather, the top challenges vying for leaders’ action</a:t>
            </a:r>
          </a:p>
          <a:p>
            <a:r>
              <a:rPr lang="en-GB" b="1" dirty="0"/>
              <a:t>focused on their own leaders. Developing “Next Gen” leaders and failure to attract/retain top talent were rated in the top five by 64 percent and 60 percent of respondents, respectively. </a:t>
            </a:r>
            <a:r>
              <a:rPr lang="en-GB" dirty="0"/>
              <a:t>Leaders clearly indicated that top talent and effective leaders will be needed to address the myriad current challenges and to position their organization for future success. The Top 10 Challenges are shown above.</a:t>
            </a:r>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5</a:t>
            </a:fld>
            <a:endParaRPr lang="en-US" dirty="0"/>
          </a:p>
        </p:txBody>
      </p:sp>
    </p:spTree>
    <p:extLst>
      <p:ext uri="{BB962C8B-B14F-4D97-AF65-F5344CB8AC3E}">
        <p14:creationId xmlns:p14="http://schemas.microsoft.com/office/powerpoint/2010/main" val="4008463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8CFED8BB-B18C-4B4D-A104-792EA21123F6}" type="slidenum">
              <a:rPr lang="en-US" smtClean="0"/>
              <a:t>43</a:t>
            </a:fld>
            <a:endParaRPr lang="en-US"/>
          </a:p>
        </p:txBody>
      </p:sp>
    </p:spTree>
    <p:extLst>
      <p:ext uri="{BB962C8B-B14F-4D97-AF65-F5344CB8AC3E}">
        <p14:creationId xmlns:p14="http://schemas.microsoft.com/office/powerpoint/2010/main" val="133035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44</a:t>
            </a:fld>
            <a:endParaRPr lang="en-US" dirty="0"/>
          </a:p>
        </p:txBody>
      </p:sp>
    </p:spTree>
    <p:extLst>
      <p:ext uri="{BB962C8B-B14F-4D97-AF65-F5344CB8AC3E}">
        <p14:creationId xmlns:p14="http://schemas.microsoft.com/office/powerpoint/2010/main" val="19788167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45</a:t>
            </a:fld>
            <a:endParaRPr lang="en-US" dirty="0"/>
          </a:p>
        </p:txBody>
      </p:sp>
    </p:spTree>
    <p:extLst>
      <p:ext uri="{BB962C8B-B14F-4D97-AF65-F5344CB8AC3E}">
        <p14:creationId xmlns:p14="http://schemas.microsoft.com/office/powerpoint/2010/main" val="2803399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6</a:t>
            </a:fld>
            <a:endParaRPr lang="en-US" dirty="0"/>
          </a:p>
        </p:txBody>
      </p:sp>
    </p:spTree>
    <p:extLst>
      <p:ext uri="{BB962C8B-B14F-4D97-AF65-F5344CB8AC3E}">
        <p14:creationId xmlns:p14="http://schemas.microsoft.com/office/powerpoint/2010/main" val="425737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chemeClr val="bg1"/>
                </a:solidFill>
                <a:effectLst/>
                <a:latin typeface="Arial Rounded MT Bold" panose="020F0704030504030204" pitchFamily="34" charset="0"/>
              </a:rPr>
              <a:t>Problem 4: </a:t>
            </a:r>
            <a:r>
              <a:rPr lang="en-GB" dirty="0">
                <a:solidFill>
                  <a:srgbClr val="1D1D1D"/>
                </a:solidFill>
                <a:latin typeface="Georgia" panose="02040502050405020303" pitchFamily="18" charset="0"/>
              </a:rPr>
              <a:t>According to one study, 96 percent of Fortune 500 CEOs want to see the business connection, yet only 8 percent see it. Also, 74 percent want to see ROI, yet only 4 percent see it.</a:t>
            </a:r>
          </a:p>
          <a:p>
            <a:r>
              <a:rPr lang="en-GB" dirty="0">
                <a:solidFill>
                  <a:srgbClr val="1D1D1D"/>
                </a:solidFill>
                <a:latin typeface="Georgia" panose="02040502050405020303" pitchFamily="18" charset="0"/>
              </a:rPr>
              <a:t>Few learning and talent development professionals have data to show top executives that their programs make a difference in the organization. Design thinking keeps the hungry gorilla — in the form of a senior executive — fed so that he doesn’t come around demanding impact data.</a:t>
            </a:r>
            <a:endParaRPr lang="en-GB" b="0" i="0" dirty="0">
              <a:solidFill>
                <a:srgbClr val="1D1D1D"/>
              </a:solidFill>
              <a:effectLst/>
              <a:latin typeface="Georgia" panose="02040502050405020303" pitchFamily="18" charset="0"/>
            </a:endParaRPr>
          </a:p>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7</a:t>
            </a:fld>
            <a:endParaRPr lang="en-US" dirty="0"/>
          </a:p>
        </p:txBody>
      </p:sp>
    </p:spTree>
    <p:extLst>
      <p:ext uri="{BB962C8B-B14F-4D97-AF65-F5344CB8AC3E}">
        <p14:creationId xmlns:p14="http://schemas.microsoft.com/office/powerpoint/2010/main" val="537077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8</a:t>
            </a:fld>
            <a:endParaRPr lang="en-US" dirty="0"/>
          </a:p>
        </p:txBody>
      </p:sp>
    </p:spTree>
    <p:extLst>
      <p:ext uri="{BB962C8B-B14F-4D97-AF65-F5344CB8AC3E}">
        <p14:creationId xmlns:p14="http://schemas.microsoft.com/office/powerpoint/2010/main" val="632786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bg1"/>
                </a:solidFill>
                <a:latin typeface="Arial Rounded MT Bold" panose="020F0704030504030204" pitchFamily="34" charset="0"/>
              </a:rPr>
              <a:t>Problem 1: This is actually the big, ugly, overarching problem that spawns many other sub-problems.</a:t>
            </a:r>
          </a:p>
          <a:p>
            <a:r>
              <a:rPr lang="en-GB" dirty="0">
                <a:solidFill>
                  <a:schemeClr val="bg1"/>
                </a:solidFill>
                <a:latin typeface="Arial Rounded MT Bold" panose="020F0704030504030204" pitchFamily="34" charset="0"/>
              </a:rPr>
              <a:t>When you’re seen as a cost, you’re seen as part of the problem, not part of the solution. And you’re at risk of not just having your budget cut but also of being left out of crucial organizational decisions. Design thinking helps you prove, every step of the way, that you are contributing to the bottom line of the company.</a:t>
            </a:r>
          </a:p>
          <a:p>
            <a:endParaRPr lang="en-GB" b="0" i="0" dirty="0">
              <a:solidFill>
                <a:schemeClr val="bg1"/>
              </a:solidFill>
              <a:effectLst/>
              <a:latin typeface="Arial Rounded MT Bold" panose="020F0704030504030204" pitchFamily="34" charset="0"/>
            </a:endParaRPr>
          </a:p>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10</a:t>
            </a:fld>
            <a:endParaRPr lang="en-US" dirty="0"/>
          </a:p>
        </p:txBody>
      </p:sp>
    </p:spTree>
    <p:extLst>
      <p:ext uri="{BB962C8B-B14F-4D97-AF65-F5344CB8AC3E}">
        <p14:creationId xmlns:p14="http://schemas.microsoft.com/office/powerpoint/2010/main" val="527525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964C0D-1954-4079-81C1-16DA56557378}" type="datetimeFigureOut">
              <a:rPr lang="en-US" smtClean="0"/>
              <a:t>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2C28B-95DD-40CF-9D66-B0125883BD92}" type="slidenum">
              <a:rPr lang="en-US" smtClean="0"/>
              <a:t>‹#›</a:t>
            </a:fld>
            <a:endParaRPr lang="en-US"/>
          </a:p>
        </p:txBody>
      </p:sp>
    </p:spTree>
    <p:extLst>
      <p:ext uri="{BB962C8B-B14F-4D97-AF65-F5344CB8AC3E}">
        <p14:creationId xmlns:p14="http://schemas.microsoft.com/office/powerpoint/2010/main" val="1614696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 Column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932827" y="6376417"/>
            <a:ext cx="609600" cy="366183"/>
          </a:xfrm>
          <a:prstGeom prst="rect">
            <a:avLst/>
          </a:prstGeom>
        </p:spPr>
        <p:txBody>
          <a:bodyPr/>
          <a:lstStyle/>
          <a:p>
            <a:fld id="{5CAF2848-72F5-C442-96E7-D641D54052C2}" type="slidenum">
              <a:rPr lang="en-US" smtClean="0"/>
              <a:pPr/>
              <a:t>‹#›</a:t>
            </a:fld>
            <a:endParaRPr lang="en-US" dirty="0"/>
          </a:p>
        </p:txBody>
      </p:sp>
      <p:sp>
        <p:nvSpPr>
          <p:cNvPr id="4" name="Title 1"/>
          <p:cNvSpPr>
            <a:spLocks noGrp="1"/>
          </p:cNvSpPr>
          <p:nvPr>
            <p:ph type="title"/>
          </p:nvPr>
        </p:nvSpPr>
        <p:spPr>
          <a:xfrm>
            <a:off x="708961" y="12193"/>
            <a:ext cx="8971665" cy="1114423"/>
          </a:xfrm>
        </p:spPr>
        <p:txBody>
          <a:bodyPr vert="horz"/>
          <a:lstStyle>
            <a:lvl1pPr>
              <a:defRPr spc="-200">
                <a:solidFill>
                  <a:schemeClr val="tx2"/>
                </a:solidFill>
              </a:defRPr>
            </a:lvl1pPr>
          </a:lstStyle>
          <a:p>
            <a:r>
              <a:rPr lang="en-US"/>
              <a:t>Click to edit Master title style</a:t>
            </a:r>
            <a:endParaRPr lang="en-US" dirty="0"/>
          </a:p>
        </p:txBody>
      </p:sp>
      <p:sp>
        <p:nvSpPr>
          <p:cNvPr id="6" name="Content Placeholder 5"/>
          <p:cNvSpPr>
            <a:spLocks noGrp="1"/>
          </p:cNvSpPr>
          <p:nvPr>
            <p:ph sz="quarter" idx="13"/>
          </p:nvPr>
        </p:nvSpPr>
        <p:spPr>
          <a:xfrm>
            <a:off x="708961" y="1380685"/>
            <a:ext cx="10765367" cy="5111132"/>
          </a:xfrm>
        </p:spPr>
        <p:txBody>
          <a:bodyPr/>
          <a:lstStyle>
            <a:lvl1pPr>
              <a:lnSpc>
                <a:spcPct val="100000"/>
              </a:lnSpc>
              <a:spcBef>
                <a:spcPts val="1600"/>
              </a:spcBef>
              <a:defRPr/>
            </a:lvl1pPr>
            <a:lvl2pPr>
              <a:lnSpc>
                <a:spcPct val="114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8056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224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964C0D-1954-4079-81C1-16DA56557378}" type="datetimeFigureOut">
              <a:rPr lang="en-US" smtClean="0"/>
              <a:t>2/10/2019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2C28B-95DD-40CF-9D66-B0125883BD92}" type="slidenum">
              <a:rPr lang="en-US" smtClean="0"/>
              <a:t>‹#›</a:t>
            </a:fld>
            <a:endParaRPr lang="en-US"/>
          </a:p>
        </p:txBody>
      </p:sp>
    </p:spTree>
    <p:extLst>
      <p:ext uri="{BB962C8B-B14F-4D97-AF65-F5344CB8AC3E}">
        <p14:creationId xmlns:p14="http://schemas.microsoft.com/office/powerpoint/2010/main" val="3308696218"/>
      </p:ext>
    </p:extLst>
  </p:cSld>
  <p:clrMap bg1="lt1" tx1="dk1" bg2="lt2" tx2="dk2" accent1="accent1" accent2="accent2" accent3="accent3" accent4="accent4" accent5="accent5" accent6="accent6" hlink="hlink" folHlink="folHlink"/>
  <p:sldLayoutIdLst>
    <p:sldLayoutId id="2147483695" r:id="rId1"/>
    <p:sldLayoutId id="2147483705" r:id="rId2"/>
    <p:sldLayoutId id="214748370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3.png"/><Relationship Id="rId7" Type="http://schemas.microsoft.com/office/2007/relationships/hdphoto" Target="../media/hdphoto5.wdp"/><Relationship Id="rId12"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11" Type="http://schemas.microsoft.com/office/2007/relationships/hdphoto" Target="../media/hdphoto7.wdp"/><Relationship Id="rId5" Type="http://schemas.openxmlformats.org/officeDocument/2006/relationships/image" Target="../media/image6.png"/><Relationship Id="rId10" Type="http://schemas.openxmlformats.org/officeDocument/2006/relationships/image" Target="../media/image40.png"/><Relationship Id="rId4" Type="http://schemas.microsoft.com/office/2007/relationships/hdphoto" Target="../media/hdphoto2.wdp"/><Relationship Id="rId9" Type="http://schemas.microsoft.com/office/2007/relationships/hdphoto" Target="../media/hdphoto6.wdp"/><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8.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49.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8.png"/><Relationship Id="rId7" Type="http://schemas.openxmlformats.org/officeDocument/2006/relationships/image" Target="../media/image4.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19.xml"/><Relationship Id="rId16" Type="http://schemas.openxmlformats.org/officeDocument/2006/relationships/image" Target="../media/image57.pn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56.png"/><Relationship Id="rId10" Type="http://schemas.openxmlformats.org/officeDocument/2006/relationships/image" Target="../media/image51.jpeg"/><Relationship Id="rId4" Type="http://schemas.microsoft.com/office/2007/relationships/hdphoto" Target="../media/hdphoto8.wdp"/><Relationship Id="rId9" Type="http://schemas.openxmlformats.org/officeDocument/2006/relationships/image" Target="../media/image50.jpeg"/><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8.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49.png"/><Relationship Id="rId4" Type="http://schemas.microsoft.com/office/2007/relationships/hdphoto" Target="../media/hdphoto8.wdp"/><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2.png"/><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image" Target="../media/image64.png"/><Relationship Id="rId10" Type="http://schemas.openxmlformats.org/officeDocument/2006/relationships/image" Target="../media/image13.png"/><Relationship Id="rId4" Type="http://schemas.openxmlformats.org/officeDocument/2006/relationships/image" Target="../media/image63.pn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7" Type="http://schemas.microsoft.com/office/2007/relationships/hdphoto" Target="../media/hdphoto2.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5.jpeg"/><Relationship Id="rId7"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8.jpeg"/><Relationship Id="rId5" Type="http://schemas.openxmlformats.org/officeDocument/2006/relationships/image" Target="../media/image1.jpeg"/><Relationship Id="rId10" Type="http://schemas.openxmlformats.org/officeDocument/2006/relationships/image" Target="../media/image67.png"/><Relationship Id="rId4" Type="http://schemas.openxmlformats.org/officeDocument/2006/relationships/image" Target="../media/image66.jpeg"/><Relationship Id="rId9"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9.jp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2.jpeg"/><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5.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73.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13" Type="http://schemas.microsoft.com/office/2007/relationships/hdphoto" Target="../media/hdphoto12.wdp"/><Relationship Id="rId18" Type="http://schemas.openxmlformats.org/officeDocument/2006/relationships/image" Target="../media/image80.png"/><Relationship Id="rId26" Type="http://schemas.openxmlformats.org/officeDocument/2006/relationships/image" Target="../media/image84.png"/><Relationship Id="rId3" Type="http://schemas.openxmlformats.org/officeDocument/2006/relationships/image" Target="../media/image72.jpeg"/><Relationship Id="rId21" Type="http://schemas.microsoft.com/office/2007/relationships/hdphoto" Target="../media/hdphoto16.wdp"/><Relationship Id="rId34" Type="http://schemas.openxmlformats.org/officeDocument/2006/relationships/image" Target="../media/image88.png"/><Relationship Id="rId7" Type="http://schemas.microsoft.com/office/2007/relationships/hdphoto" Target="../media/hdphoto10.wdp"/><Relationship Id="rId12" Type="http://schemas.openxmlformats.org/officeDocument/2006/relationships/image" Target="../media/image77.png"/><Relationship Id="rId17" Type="http://schemas.microsoft.com/office/2007/relationships/hdphoto" Target="../media/hdphoto14.wdp"/><Relationship Id="rId25" Type="http://schemas.microsoft.com/office/2007/relationships/hdphoto" Target="../media/hdphoto18.wdp"/><Relationship Id="rId33" Type="http://schemas.microsoft.com/office/2007/relationships/hdphoto" Target="../media/hdphoto22.wdp"/><Relationship Id="rId2" Type="http://schemas.openxmlformats.org/officeDocument/2006/relationships/notesSlide" Target="../notesSlides/notesSlide29.xml"/><Relationship Id="rId16" Type="http://schemas.openxmlformats.org/officeDocument/2006/relationships/image" Target="../media/image79.png"/><Relationship Id="rId20" Type="http://schemas.openxmlformats.org/officeDocument/2006/relationships/image" Target="../media/image81.png"/><Relationship Id="rId29" Type="http://schemas.microsoft.com/office/2007/relationships/hdphoto" Target="../media/hdphoto20.wdp"/><Relationship Id="rId1" Type="http://schemas.openxmlformats.org/officeDocument/2006/relationships/slideLayout" Target="../slideLayouts/slideLayout1.xml"/><Relationship Id="rId6" Type="http://schemas.openxmlformats.org/officeDocument/2006/relationships/image" Target="../media/image74.png"/><Relationship Id="rId11" Type="http://schemas.microsoft.com/office/2007/relationships/hdphoto" Target="../media/hdphoto11.wdp"/><Relationship Id="rId24" Type="http://schemas.openxmlformats.org/officeDocument/2006/relationships/image" Target="../media/image83.png"/><Relationship Id="rId32" Type="http://schemas.openxmlformats.org/officeDocument/2006/relationships/image" Target="../media/image87.png"/><Relationship Id="rId37" Type="http://schemas.microsoft.com/office/2007/relationships/hdphoto" Target="../media/hdphoto24.wdp"/><Relationship Id="rId5" Type="http://schemas.openxmlformats.org/officeDocument/2006/relationships/image" Target="../media/image13.png"/><Relationship Id="rId15" Type="http://schemas.microsoft.com/office/2007/relationships/hdphoto" Target="../media/hdphoto13.wdp"/><Relationship Id="rId23" Type="http://schemas.microsoft.com/office/2007/relationships/hdphoto" Target="../media/hdphoto17.wdp"/><Relationship Id="rId28" Type="http://schemas.openxmlformats.org/officeDocument/2006/relationships/image" Target="../media/image85.png"/><Relationship Id="rId36" Type="http://schemas.openxmlformats.org/officeDocument/2006/relationships/image" Target="../media/image89.png"/><Relationship Id="rId10" Type="http://schemas.openxmlformats.org/officeDocument/2006/relationships/image" Target="../media/image76.png"/><Relationship Id="rId19" Type="http://schemas.microsoft.com/office/2007/relationships/hdphoto" Target="../media/hdphoto15.wdp"/><Relationship Id="rId31" Type="http://schemas.microsoft.com/office/2007/relationships/hdphoto" Target="../media/hdphoto21.wdp"/><Relationship Id="rId4" Type="http://schemas.openxmlformats.org/officeDocument/2006/relationships/image" Target="../media/image4.png"/><Relationship Id="rId9" Type="http://schemas.microsoft.com/office/2007/relationships/hdphoto" Target="../media/hdphoto1.wdp"/><Relationship Id="rId14" Type="http://schemas.openxmlformats.org/officeDocument/2006/relationships/image" Target="../media/image78.png"/><Relationship Id="rId22" Type="http://schemas.openxmlformats.org/officeDocument/2006/relationships/image" Target="../media/image82.png"/><Relationship Id="rId27" Type="http://schemas.microsoft.com/office/2007/relationships/hdphoto" Target="../media/hdphoto19.wdp"/><Relationship Id="rId30" Type="http://schemas.openxmlformats.org/officeDocument/2006/relationships/image" Target="../media/image86.png"/><Relationship Id="rId35" Type="http://schemas.microsoft.com/office/2007/relationships/hdphoto" Target="../media/hdphoto23.wdp"/></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5.png"/><Relationship Id="rId3" Type="http://schemas.openxmlformats.org/officeDocument/2006/relationships/image" Target="../media/image90.jpeg"/><Relationship Id="rId7" Type="http://schemas.openxmlformats.org/officeDocument/2006/relationships/image" Target="../media/image93.png"/><Relationship Id="rId12" Type="http://schemas.microsoft.com/office/2007/relationships/hdphoto" Target="../media/hdphoto27.wdp"/><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image" Target="../media/image95.png"/><Relationship Id="rId5" Type="http://schemas.microsoft.com/office/2007/relationships/hdphoto" Target="../media/hdphoto25.wdp"/><Relationship Id="rId10" Type="http://schemas.microsoft.com/office/2007/relationships/hdphoto" Target="../media/hdphoto26.wdp"/><Relationship Id="rId4" Type="http://schemas.openxmlformats.org/officeDocument/2006/relationships/image" Target="../media/image91.png"/><Relationship Id="rId9" Type="http://schemas.openxmlformats.org/officeDocument/2006/relationships/image" Target="../media/image94.png"/></Relationships>
</file>

<file path=ppt/slides/_rels/slide32.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2.wdp"/><Relationship Id="rId3" Type="http://schemas.openxmlformats.org/officeDocument/2006/relationships/image" Target="../media/image96.png"/><Relationship Id="rId7" Type="http://schemas.openxmlformats.org/officeDocument/2006/relationships/image" Target="../media/image74.png"/><Relationship Id="rId12"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6.png"/><Relationship Id="rId5" Type="http://schemas.openxmlformats.org/officeDocument/2006/relationships/image" Target="../media/image98.png"/><Relationship Id="rId10" Type="http://schemas.microsoft.com/office/2007/relationships/hdphoto" Target="../media/hdphoto1.wdp"/><Relationship Id="rId4" Type="http://schemas.openxmlformats.org/officeDocument/2006/relationships/image" Target="../media/image97.png"/><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0.jpeg"/><Relationship Id="rId7" Type="http://schemas.microsoft.com/office/2007/relationships/hdphoto" Target="../media/hdphoto10.wdp"/><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2.png"/><Relationship Id="rId5" Type="http://schemas.microsoft.com/office/2007/relationships/hdphoto" Target="../media/hdphoto26.wdp"/><Relationship Id="rId4" Type="http://schemas.openxmlformats.org/officeDocument/2006/relationships/image" Target="../media/image101.png"/><Relationship Id="rId9"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104.png"/><Relationship Id="rId13" Type="http://schemas.microsoft.com/office/2007/relationships/hdphoto" Target="../media/hdphoto30.wdp"/><Relationship Id="rId18" Type="http://schemas.openxmlformats.org/officeDocument/2006/relationships/image" Target="../media/image108.png"/><Relationship Id="rId3" Type="http://schemas.openxmlformats.org/officeDocument/2006/relationships/image" Target="../media/image103.jpeg"/><Relationship Id="rId7" Type="http://schemas.microsoft.com/office/2007/relationships/hdphoto" Target="../media/hdphoto1.wdp"/><Relationship Id="rId12" Type="http://schemas.openxmlformats.org/officeDocument/2006/relationships/image" Target="../media/image106.png"/><Relationship Id="rId17" Type="http://schemas.openxmlformats.org/officeDocument/2006/relationships/image" Target="../media/image93.png"/><Relationship Id="rId2" Type="http://schemas.openxmlformats.org/officeDocument/2006/relationships/notesSlide" Target="../notesSlides/notesSlide33.xml"/><Relationship Id="rId16"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2.png"/><Relationship Id="rId11" Type="http://schemas.microsoft.com/office/2007/relationships/hdphoto" Target="../media/hdphoto29.wdp"/><Relationship Id="rId5" Type="http://schemas.microsoft.com/office/2007/relationships/hdphoto" Target="../media/hdphoto10.wdp"/><Relationship Id="rId15" Type="http://schemas.microsoft.com/office/2007/relationships/hdphoto" Target="../media/hdphoto31.wdp"/><Relationship Id="rId10" Type="http://schemas.openxmlformats.org/officeDocument/2006/relationships/image" Target="../media/image105.png"/><Relationship Id="rId4" Type="http://schemas.openxmlformats.org/officeDocument/2006/relationships/image" Target="../media/image74.png"/><Relationship Id="rId9" Type="http://schemas.microsoft.com/office/2007/relationships/hdphoto" Target="../media/hdphoto28.wdp"/><Relationship Id="rId14" Type="http://schemas.openxmlformats.org/officeDocument/2006/relationships/image" Target="../media/image107.png"/></Relationships>
</file>

<file path=ppt/slides/_rels/slide3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118.png"/><Relationship Id="rId13" Type="http://schemas.microsoft.com/office/2007/relationships/hdphoto" Target="../media/hdphoto34.wdp"/><Relationship Id="rId18" Type="http://schemas.openxmlformats.org/officeDocument/2006/relationships/image" Target="../media/image6.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0.png"/><Relationship Id="rId17" Type="http://schemas.microsoft.com/office/2007/relationships/hdphoto" Target="../media/hdphoto1.wdp"/><Relationship Id="rId2" Type="http://schemas.openxmlformats.org/officeDocument/2006/relationships/notesSlide" Target="../notesSlides/notesSlide36.xml"/><Relationship Id="rId16" Type="http://schemas.openxmlformats.org/officeDocument/2006/relationships/image" Target="../media/image2.png"/><Relationship Id="rId20"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116.png"/><Relationship Id="rId11" Type="http://schemas.microsoft.com/office/2007/relationships/hdphoto" Target="../media/hdphoto33.wdp"/><Relationship Id="rId5" Type="http://schemas.openxmlformats.org/officeDocument/2006/relationships/image" Target="../media/image115.png"/><Relationship Id="rId15" Type="http://schemas.microsoft.com/office/2007/relationships/hdphoto" Target="../media/hdphoto10.wdp"/><Relationship Id="rId10" Type="http://schemas.openxmlformats.org/officeDocument/2006/relationships/image" Target="../media/image119.png"/><Relationship Id="rId19" Type="http://schemas.openxmlformats.org/officeDocument/2006/relationships/image" Target="../media/image3.png"/><Relationship Id="rId4" Type="http://schemas.openxmlformats.org/officeDocument/2006/relationships/image" Target="../media/image114.png"/><Relationship Id="rId9" Type="http://schemas.microsoft.com/office/2007/relationships/hdphoto" Target="../media/hdphoto32.wdp"/><Relationship Id="rId1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1.jp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notesSlide" Target="../notesSlides/notesSlide38.xml"/><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132.jpg"/><Relationship Id="rId7" Type="http://schemas.openxmlformats.org/officeDocument/2006/relationships/hyperlink" Target="https://www.pinterest.com/pin/471752129687911705/"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hyperlink" Target="https://bit.ly/2SeiXyz" TargetMode="External"/><Relationship Id="rId7" Type="http://schemas.microsoft.com/office/2007/relationships/hdphoto" Target="../media/hdphoto2.wdp"/><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36.png"/><Relationship Id="rId5" Type="http://schemas.openxmlformats.org/officeDocument/2006/relationships/image" Target="../media/image6.png"/><Relationship Id="rId10" Type="http://schemas.openxmlformats.org/officeDocument/2006/relationships/image" Target="../media/image135.png"/><Relationship Id="rId4" Type="http://schemas.openxmlformats.org/officeDocument/2006/relationships/hyperlink" Target="https://bitly.com/" TargetMode="External"/><Relationship Id="rId9" Type="http://schemas.openxmlformats.org/officeDocument/2006/relationships/image" Target="../media/image134.png"/></Relationships>
</file>

<file path=ppt/slides/_rels/slide4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37.jpeg"/><Relationship Id="rId7"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40.png"/><Relationship Id="rId11" Type="http://schemas.microsoft.com/office/2007/relationships/hdphoto" Target="../media/hdphoto1.wdp"/><Relationship Id="rId5" Type="http://schemas.openxmlformats.org/officeDocument/2006/relationships/image" Target="../media/image139.png"/><Relationship Id="rId10" Type="http://schemas.openxmlformats.org/officeDocument/2006/relationships/image" Target="../media/image2.png"/><Relationship Id="rId4" Type="http://schemas.openxmlformats.org/officeDocument/2006/relationships/image" Target="../media/image138.jpeg"/><Relationship Id="rId9"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12.jpeg"/><Relationship Id="rId4" Type="http://schemas.microsoft.com/office/2007/relationships/hdphoto" Target="../media/hdphoto4.wdp"/><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272AC6-00BB-4F39-866E-CC5DE6396685}"/>
              </a:ext>
            </a:extLst>
          </p:cNvPr>
          <p:cNvSpPr/>
          <p:nvPr/>
        </p:nvSpPr>
        <p:spPr>
          <a:xfrm>
            <a:off x="1" y="-1973"/>
            <a:ext cx="12191999" cy="68744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 12">
            <a:extLst>
              <a:ext uri="{FF2B5EF4-FFF2-40B4-BE49-F238E27FC236}">
                <a16:creationId xmlns:a16="http://schemas.microsoft.com/office/drawing/2014/main" id="{38F67944-7C66-4656-946A-BC1C96269078}"/>
              </a:ext>
            </a:extLst>
          </p:cNvPr>
          <p:cNvGrpSpPr/>
          <p:nvPr/>
        </p:nvGrpSpPr>
        <p:grpSpPr>
          <a:xfrm>
            <a:off x="0" y="6091076"/>
            <a:ext cx="1482535" cy="766924"/>
            <a:chOff x="-12234" y="5650970"/>
            <a:chExt cx="2510188" cy="1177743"/>
          </a:xfrm>
        </p:grpSpPr>
        <p:pic>
          <p:nvPicPr>
            <p:cNvPr id="14" name="Picture 12" descr="Related image">
              <a:extLst>
                <a:ext uri="{FF2B5EF4-FFF2-40B4-BE49-F238E27FC236}">
                  <a16:creationId xmlns:a16="http://schemas.microsoft.com/office/drawing/2014/main" id="{95CE198B-FE52-4268-92E6-28BD5B26C0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atd logo png">
              <a:extLst>
                <a:ext uri="{FF2B5EF4-FFF2-40B4-BE49-F238E27FC236}">
                  <a16:creationId xmlns:a16="http://schemas.microsoft.com/office/drawing/2014/main" id="{9A20A8C3-36F4-4A7B-B0E5-E263B2CB4137}"/>
                </a:ext>
              </a:extLst>
            </p:cNvPr>
            <p:cNvPicPr>
              <a:picLocks noChangeAspect="1" noChangeArrowheads="1"/>
            </p:cNvPicPr>
            <p:nvPr/>
          </p:nvPicPr>
          <p:blipFill rotWithShape="1">
            <a:blip r:embed="rId4">
              <a:duotone>
                <a:prstClr val="black"/>
                <a:schemeClr val="accent2">
                  <a:tint val="45000"/>
                  <a:satMod val="400000"/>
                </a:schemeClr>
              </a:duotone>
              <a:extLst>
                <a:ext uri="{BEBA8EAE-BF5A-486C-A8C5-ECC9F3942E4B}">
                  <a14:imgProps xmlns:a14="http://schemas.microsoft.com/office/drawing/2010/main">
                    <a14:imgLayer r:embed="rId5">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28" name="Trapezoid 27">
            <a:extLst>
              <a:ext uri="{FF2B5EF4-FFF2-40B4-BE49-F238E27FC236}">
                <a16:creationId xmlns:a16="http://schemas.microsoft.com/office/drawing/2014/main" id="{FAB3EC04-2C62-418C-AF36-72289CD90960}"/>
              </a:ext>
            </a:extLst>
          </p:cNvPr>
          <p:cNvSpPr/>
          <p:nvPr/>
        </p:nvSpPr>
        <p:spPr>
          <a:xfrm rot="5400000">
            <a:off x="432155" y="-3359080"/>
            <a:ext cx="4165600" cy="5042143"/>
          </a:xfrm>
          <a:prstGeom prst="trapezoid">
            <a:avLst>
              <a:gd name="adj" fmla="val 30194"/>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TextBox 17"/>
          <p:cNvSpPr txBox="1"/>
          <p:nvPr/>
        </p:nvSpPr>
        <p:spPr>
          <a:xfrm>
            <a:off x="440179" y="2313223"/>
            <a:ext cx="10823566" cy="1569660"/>
          </a:xfrm>
          <a:prstGeom prst="rect">
            <a:avLst/>
          </a:prstGeom>
          <a:noFill/>
        </p:spPr>
        <p:txBody>
          <a:bodyPr wrap="square" rtlCol="0">
            <a:spAutoFit/>
          </a:bodyPr>
          <a:lstStyle/>
          <a:p>
            <a:r>
              <a:rPr lang="en-US" sz="4800" dirty="0">
                <a:solidFill>
                  <a:srgbClr val="DC3C22"/>
                </a:solidFill>
                <a:effectLst>
                  <a:innerShdw blurRad="63500" dist="50800" dir="18900000">
                    <a:prstClr val="black">
                      <a:alpha val="50000"/>
                    </a:prstClr>
                  </a:innerShdw>
                </a:effectLst>
                <a:latin typeface="Arial Rounded MT Bold" panose="020F0704030504030204" pitchFamily="34" charset="0"/>
                <a:ea typeface="Whitney HTF SemiBold" charset="0"/>
                <a:cs typeface="Whitney HTF SemiBold" charset="0"/>
              </a:rPr>
              <a:t>10 Steps for Proving the Value of Hu</a:t>
            </a:r>
            <a:r>
              <a:rPr lang="en-GB" sz="4800" dirty="0">
                <a:solidFill>
                  <a:srgbClr val="DC3C22"/>
                </a:solidFill>
                <a:effectLst>
                  <a:innerShdw blurRad="63500" dist="50800" dir="18900000">
                    <a:prstClr val="black">
                      <a:alpha val="50000"/>
                    </a:prstClr>
                  </a:innerShdw>
                </a:effectLst>
                <a:latin typeface="Arial Rounded MT Bold" panose="020F0704030504030204" pitchFamily="34" charset="0"/>
                <a:ea typeface="Whitney HTF SemiBold" charset="0"/>
                <a:cs typeface="Whitney HTF SemiBold" charset="0"/>
              </a:rPr>
              <a:t>man Capital Investments</a:t>
            </a:r>
            <a:endParaRPr lang="en-US" sz="4800" dirty="0">
              <a:solidFill>
                <a:srgbClr val="DC3C22"/>
              </a:solidFill>
              <a:effectLst>
                <a:innerShdw blurRad="63500" dist="50800" dir="18900000">
                  <a:prstClr val="black">
                    <a:alpha val="50000"/>
                  </a:prstClr>
                </a:innerShdw>
              </a:effectLst>
              <a:latin typeface="Arial Rounded MT Bold" panose="020F0704030504030204" pitchFamily="34" charset="0"/>
              <a:ea typeface="Whitney HTF SemiBold" charset="0"/>
              <a:cs typeface="Whitney HTF SemiBold" charset="0"/>
            </a:endParaRPr>
          </a:p>
        </p:txBody>
      </p:sp>
      <p:grpSp>
        <p:nvGrpSpPr>
          <p:cNvPr id="53" name="Group 52"/>
          <p:cNvGrpSpPr/>
          <p:nvPr/>
        </p:nvGrpSpPr>
        <p:grpSpPr>
          <a:xfrm>
            <a:off x="-6117" y="6784939"/>
            <a:ext cx="12286622" cy="87549"/>
            <a:chOff x="1568202" y="6770425"/>
            <a:chExt cx="10629089" cy="87549"/>
          </a:xfrm>
        </p:grpSpPr>
        <p:sp>
          <p:nvSpPr>
            <p:cNvPr id="56" name="Rectangle 55"/>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44EB8904-7931-483B-9857-6A2544010D23}"/>
              </a:ext>
            </a:extLst>
          </p:cNvPr>
          <p:cNvSpPr/>
          <p:nvPr/>
        </p:nvSpPr>
        <p:spPr>
          <a:xfrm>
            <a:off x="550835" y="4530063"/>
            <a:ext cx="3316214" cy="1200329"/>
          </a:xfrm>
          <a:prstGeom prst="rect">
            <a:avLst/>
          </a:prstGeom>
        </p:spPr>
        <p:txBody>
          <a:bodyPr wrap="square">
            <a:spAutoFit/>
          </a:bodyPr>
          <a:lstStyle/>
          <a:p>
            <a:r>
              <a:rPr lang="en-US" b="1" dirty="0">
                <a:solidFill>
                  <a:schemeClr val="tx1">
                    <a:lumMod val="75000"/>
                    <a:lumOff val="25000"/>
                  </a:schemeClr>
                </a:solidFill>
                <a:latin typeface="Century Gothic" panose="020B0502020202020204" pitchFamily="34" charset="0"/>
                <a:ea typeface="Times New Roman" panose="02020603050405020304" pitchFamily="18" charset="0"/>
                <a:cs typeface="Calibri" panose="020F0502020204030204" pitchFamily="34" charset="0"/>
              </a:rPr>
              <a:t>Nader Bechini, CRP</a:t>
            </a:r>
          </a:p>
          <a:p>
            <a:pPr>
              <a:tabLst>
                <a:tab pos="365751" algn="l"/>
                <a:tab pos="609585" algn="l"/>
              </a:tabLst>
            </a:pPr>
            <a:r>
              <a:rPr lang="en-GB" dirty="0">
                <a:solidFill>
                  <a:schemeClr val="tx1">
                    <a:lumMod val="75000"/>
                    <a:lumOff val="25000"/>
                  </a:schemeClr>
                </a:solidFill>
                <a:latin typeface="Century Gothic" panose="020B0502020202020204" pitchFamily="34" charset="0"/>
                <a:cs typeface="Calibri" panose="020F0502020204030204" pitchFamily="34" charset="0"/>
              </a:rPr>
              <a:t>Director, ROI Institute MENA</a:t>
            </a:r>
          </a:p>
          <a:p>
            <a:pPr>
              <a:tabLst>
                <a:tab pos="365751" algn="l"/>
                <a:tab pos="609585" algn="l"/>
              </a:tabLst>
            </a:pPr>
            <a:r>
              <a:rPr lang="en-GB" dirty="0">
                <a:solidFill>
                  <a:schemeClr val="tx1">
                    <a:lumMod val="75000"/>
                    <a:lumOff val="25000"/>
                  </a:schemeClr>
                </a:solidFill>
                <a:latin typeface="Century Gothic" panose="020B0502020202020204" pitchFamily="34" charset="0"/>
                <a:cs typeface="Calibri" panose="020F0502020204030204" pitchFamily="34" charset="0"/>
              </a:rPr>
              <a:t>@</a:t>
            </a:r>
            <a:r>
              <a:rPr lang="en-GB" dirty="0" err="1">
                <a:solidFill>
                  <a:schemeClr val="tx1">
                    <a:lumMod val="75000"/>
                    <a:lumOff val="25000"/>
                  </a:schemeClr>
                </a:solidFill>
                <a:latin typeface="Century Gothic" panose="020B0502020202020204" pitchFamily="34" charset="0"/>
                <a:cs typeface="Calibri" panose="020F0502020204030204" pitchFamily="34" charset="0"/>
              </a:rPr>
              <a:t>naderbechini</a:t>
            </a:r>
            <a:endParaRPr lang="en-US" dirty="0">
              <a:solidFill>
                <a:schemeClr val="tx1">
                  <a:lumMod val="75000"/>
                  <a:lumOff val="25000"/>
                </a:schemeClr>
              </a:solidFill>
              <a:latin typeface="Century Gothic" panose="020B0502020202020204" pitchFamily="34" charset="0"/>
              <a:cs typeface="Calibri" panose="020F0502020204030204" pitchFamily="34" charset="0"/>
            </a:endParaRPr>
          </a:p>
          <a:p>
            <a:endParaRPr lang="en-US" b="1" dirty="0">
              <a:solidFill>
                <a:schemeClr val="tx1">
                  <a:lumMod val="75000"/>
                  <a:lumOff val="25000"/>
                </a:schemeClr>
              </a:solidFill>
            </a:endParaRPr>
          </a:p>
        </p:txBody>
      </p:sp>
      <p:sp>
        <p:nvSpPr>
          <p:cNvPr id="3" name="Trapezoid 2">
            <a:extLst>
              <a:ext uri="{FF2B5EF4-FFF2-40B4-BE49-F238E27FC236}">
                <a16:creationId xmlns:a16="http://schemas.microsoft.com/office/drawing/2014/main" id="{0D7F83F8-4C60-445A-9F54-B2E44EB48BBE}"/>
              </a:ext>
            </a:extLst>
          </p:cNvPr>
          <p:cNvSpPr/>
          <p:nvPr/>
        </p:nvSpPr>
        <p:spPr>
          <a:xfrm rot="5400000">
            <a:off x="324348" y="-3329315"/>
            <a:ext cx="4165600" cy="4814293"/>
          </a:xfrm>
          <a:prstGeom prst="trapezoid">
            <a:avLst>
              <a:gd name="adj" fmla="val 28136"/>
            </a:avLst>
          </a:prstGeom>
          <a:solidFill>
            <a:srgbClr val="BD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0" name="Picture 29">
            <a:extLst>
              <a:ext uri="{FF2B5EF4-FFF2-40B4-BE49-F238E27FC236}">
                <a16:creationId xmlns:a16="http://schemas.microsoft.com/office/drawing/2014/main" id="{34FC3632-F4AC-4898-9971-36825B1AB6C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1379" y="-1973"/>
            <a:ext cx="2909721" cy="936693"/>
          </a:xfrm>
          <a:prstGeom prst="rect">
            <a:avLst/>
          </a:prstGeom>
          <a:effectLst>
            <a:outerShdw blurRad="50800" dist="38100" dir="5400000" algn="t" rotWithShape="0">
              <a:prstClr val="black">
                <a:alpha val="40000"/>
              </a:prstClr>
            </a:outerShdw>
          </a:effectLst>
        </p:spPr>
      </p:pic>
      <p:pic>
        <p:nvPicPr>
          <p:cNvPr id="2" name="Picture 2" descr="Image result for atd saudi arabia conference">
            <a:extLst>
              <a:ext uri="{FF2B5EF4-FFF2-40B4-BE49-F238E27FC236}">
                <a16:creationId xmlns:a16="http://schemas.microsoft.com/office/drawing/2014/main" id="{A762BE18-3B29-4BA2-82C4-862BD9899C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1182" y="5213784"/>
            <a:ext cx="3876676" cy="158231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108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0CC683-9A36-456D-8B4F-81083A2D3492}"/>
              </a:ext>
            </a:extLst>
          </p:cNvPr>
          <p:cNvSpPr/>
          <p:nvPr/>
        </p:nvSpPr>
        <p:spPr>
          <a:xfrm rot="10800000">
            <a:off x="3888831" y="2016004"/>
            <a:ext cx="2721831" cy="865294"/>
          </a:xfrm>
          <a:prstGeom prst="rect">
            <a:avLst/>
          </a:prstGeom>
          <a:solidFill>
            <a:schemeClr val="bg1">
              <a:lumMod val="85000"/>
              <a:alpha val="81000"/>
            </a:schemeClr>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sz="1351"/>
          </a:p>
        </p:txBody>
      </p:sp>
      <p:pic>
        <p:nvPicPr>
          <p:cNvPr id="5122" name="Picture 2" descr="Related image">
            <a:extLst>
              <a:ext uri="{FF2B5EF4-FFF2-40B4-BE49-F238E27FC236}">
                <a16:creationId xmlns:a16="http://schemas.microsoft.com/office/drawing/2014/main" id="{F83D3376-CAA3-40BD-B581-421E918C5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72" t="28709" r="13323" b="5909"/>
          <a:stretch/>
        </p:blipFill>
        <p:spPr bwMode="auto">
          <a:xfrm>
            <a:off x="2312182" y="2943964"/>
            <a:ext cx="4713580" cy="389228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7AB4235-A0F1-4A6D-BEF5-5D11AED37234}"/>
              </a:ext>
            </a:extLst>
          </p:cNvPr>
          <p:cNvSpPr/>
          <p:nvPr/>
        </p:nvSpPr>
        <p:spPr>
          <a:xfrm>
            <a:off x="334016" y="2045985"/>
            <a:ext cx="3582056" cy="1815882"/>
          </a:xfrm>
          <a:prstGeom prst="rect">
            <a:avLst/>
          </a:prstGeom>
        </p:spPr>
        <p:txBody>
          <a:bodyPr wrap="square">
            <a:spAutoFit/>
          </a:bodyPr>
          <a:lstStyle/>
          <a:p>
            <a:r>
              <a:rPr lang="en-GB" sz="4000" dirty="0">
                <a:solidFill>
                  <a:schemeClr val="tx1">
                    <a:lumMod val="65000"/>
                    <a:lumOff val="35000"/>
                  </a:schemeClr>
                </a:solidFill>
                <a:latin typeface="Arial Rounded MT Bold" panose="020F0704030504030204" pitchFamily="34" charset="0"/>
              </a:rPr>
              <a:t>Reason 4: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Show Me The Money!</a:t>
            </a:r>
          </a:p>
        </p:txBody>
      </p:sp>
      <p:grpSp>
        <p:nvGrpSpPr>
          <p:cNvPr id="17" name="Group 16">
            <a:extLst>
              <a:ext uri="{FF2B5EF4-FFF2-40B4-BE49-F238E27FC236}">
                <a16:creationId xmlns:a16="http://schemas.microsoft.com/office/drawing/2014/main" id="{AEF6D2E8-3106-4B52-AE82-68F9077A560A}"/>
              </a:ext>
            </a:extLst>
          </p:cNvPr>
          <p:cNvGrpSpPr/>
          <p:nvPr/>
        </p:nvGrpSpPr>
        <p:grpSpPr>
          <a:xfrm>
            <a:off x="-6117" y="6784939"/>
            <a:ext cx="12286622" cy="87549"/>
            <a:chOff x="1568202" y="6770425"/>
            <a:chExt cx="10629089" cy="87549"/>
          </a:xfrm>
        </p:grpSpPr>
        <p:sp>
          <p:nvSpPr>
            <p:cNvPr id="18" name="Rectangle 17">
              <a:extLst>
                <a:ext uri="{FF2B5EF4-FFF2-40B4-BE49-F238E27FC236}">
                  <a16:creationId xmlns:a16="http://schemas.microsoft.com/office/drawing/2014/main" id="{0959BBBF-D4A1-4646-A8A7-94304828E06B}"/>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6E48B3-E328-4AAF-AA5C-BF566C929A49}"/>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6071C2-239A-4887-86B3-878E5CBFA957}"/>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 descr="Image result for atd saudi arabia conference">
            <a:extLst>
              <a:ext uri="{FF2B5EF4-FFF2-40B4-BE49-F238E27FC236}">
                <a16:creationId xmlns:a16="http://schemas.microsoft.com/office/drawing/2014/main" id="{C717C3BE-63E8-43D8-94D8-441FACEAA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0A98E98-2B0D-4A39-BAC4-08E07BEE9571}"/>
              </a:ext>
            </a:extLst>
          </p:cNvPr>
          <p:cNvPicPr>
            <a:picLocks noChangeAspect="1"/>
          </p:cNvPicPr>
          <p:nvPr/>
        </p:nvPicPr>
        <p:blipFill rotWithShape="1">
          <a:blip r:embed="rId5"/>
          <a:srcRect b="29537"/>
          <a:stretch/>
        </p:blipFill>
        <p:spPr>
          <a:xfrm>
            <a:off x="8218537" y="6211774"/>
            <a:ext cx="2719783" cy="616939"/>
          </a:xfrm>
          <a:prstGeom prst="rect">
            <a:avLst/>
          </a:prstGeom>
        </p:spPr>
      </p:pic>
      <p:sp>
        <p:nvSpPr>
          <p:cNvPr id="23" name="Title 3">
            <a:extLst>
              <a:ext uri="{FF2B5EF4-FFF2-40B4-BE49-F238E27FC236}">
                <a16:creationId xmlns:a16="http://schemas.microsoft.com/office/drawing/2014/main" id="{AC87D692-9D4B-45D8-85AD-2AA999DB1D82}"/>
              </a:ext>
            </a:extLst>
          </p:cNvPr>
          <p:cNvSpPr txBox="1">
            <a:spLocks/>
          </p:cNvSpPr>
          <p:nvPr/>
        </p:nvSpPr>
        <p:spPr>
          <a:xfrm>
            <a:off x="163661" y="115448"/>
            <a:ext cx="1217905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spc="-200">
                <a:solidFill>
                  <a:schemeClr val="tx2"/>
                </a:solidFill>
                <a:latin typeface="+mj-lt"/>
                <a:ea typeface="+mj-ea"/>
                <a:cs typeface="+mj-cs"/>
              </a:defRPr>
            </a:lvl1pPr>
          </a:lstStyle>
          <a:p>
            <a:r>
              <a:rPr lang="en-US">
                <a:solidFill>
                  <a:schemeClr val="tx1"/>
                </a:solidFill>
                <a:latin typeface="Arial Rounded MT Bold" panose="020F0704030504030204" pitchFamily="34" charset="0"/>
                <a:cs typeface="Arial" panose="020B0604020202020204" pitchFamily="34" charset="0"/>
              </a:rPr>
              <a:t>Why Now?</a:t>
            </a:r>
            <a:endParaRPr lang="en-US" dirty="0">
              <a:solidFill>
                <a:schemeClr val="tx1"/>
              </a:solidFill>
              <a:latin typeface="Arial Rounded MT Bold" panose="020F07040305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8A39FA6-7AEE-4D67-BEB7-4F30999E7419}"/>
              </a:ext>
            </a:extLst>
          </p:cNvPr>
          <p:cNvPicPr>
            <a:picLocks noChangeAspect="1"/>
          </p:cNvPicPr>
          <p:nvPr/>
        </p:nvPicPr>
        <p:blipFill>
          <a:blip r:embed="rId6"/>
          <a:stretch>
            <a:fillRect/>
          </a:stretch>
        </p:blipFill>
        <p:spPr>
          <a:xfrm rot="983339">
            <a:off x="8133902" y="830065"/>
            <a:ext cx="4106642" cy="5328198"/>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BA540197-6A47-411F-994C-ADBEC13D6DC4}"/>
              </a:ext>
            </a:extLst>
          </p:cNvPr>
          <p:cNvPicPr>
            <a:picLocks noChangeAspect="1"/>
          </p:cNvPicPr>
          <p:nvPr/>
        </p:nvPicPr>
        <p:blipFill>
          <a:blip r:embed="rId7"/>
          <a:stretch>
            <a:fillRect/>
          </a:stretch>
        </p:blipFill>
        <p:spPr>
          <a:xfrm rot="396159">
            <a:off x="7228345" y="601194"/>
            <a:ext cx="4214175" cy="5452524"/>
          </a:xfrm>
          <a:prstGeom prst="rect">
            <a:avLst/>
          </a:prstGeom>
          <a:effectLst>
            <a:outerShdw blurRad="50800" dist="38100" dir="5400000" algn="t" rotWithShape="0">
              <a:prstClr val="black">
                <a:alpha val="40000"/>
              </a:prstClr>
            </a:outerShdw>
          </a:effectLst>
        </p:spPr>
      </p:pic>
      <p:sp>
        <p:nvSpPr>
          <p:cNvPr id="24" name="Rectangle 23">
            <a:extLst>
              <a:ext uri="{FF2B5EF4-FFF2-40B4-BE49-F238E27FC236}">
                <a16:creationId xmlns:a16="http://schemas.microsoft.com/office/drawing/2014/main" id="{F8769F37-76C1-4DD8-91E0-D21F24F63C95}"/>
              </a:ext>
            </a:extLst>
          </p:cNvPr>
          <p:cNvSpPr/>
          <p:nvPr/>
        </p:nvSpPr>
        <p:spPr>
          <a:xfrm>
            <a:off x="3165381" y="1938263"/>
            <a:ext cx="4182760" cy="1015663"/>
          </a:xfrm>
          <a:prstGeom prst="rect">
            <a:avLst/>
          </a:prstGeom>
        </p:spPr>
        <p:txBody>
          <a:bodyPr wrap="square">
            <a:spAutoFit/>
          </a:bodyPr>
          <a:lstStyle/>
          <a:p>
            <a:pPr algn="ctr"/>
            <a:r>
              <a:rPr lang="en-US" sz="6000" dirty="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rPr>
              <a:t>2006</a:t>
            </a:r>
            <a:endParaRPr lang="en-GB" sz="6000" dirty="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612360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68B93A-7B5C-4F95-8EEF-A6DCED615B32}"/>
              </a:ext>
            </a:extLst>
          </p:cNvPr>
          <p:cNvSpPr/>
          <p:nvPr/>
        </p:nvSpPr>
        <p:spPr>
          <a:xfrm>
            <a:off x="0" y="0"/>
            <a:ext cx="12192000" cy="6872488"/>
          </a:xfrm>
          <a:prstGeom prst="rect">
            <a:avLst/>
          </a:prstGeom>
          <a:solidFill>
            <a:srgbClr val="FE3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tx1"/>
              </a:solidFill>
            </a:endParaRPr>
          </a:p>
        </p:txBody>
      </p:sp>
      <p:sp>
        <p:nvSpPr>
          <p:cNvPr id="26" name="Rectangle 25">
            <a:extLst>
              <a:ext uri="{FF2B5EF4-FFF2-40B4-BE49-F238E27FC236}">
                <a16:creationId xmlns:a16="http://schemas.microsoft.com/office/drawing/2014/main" id="{6D732E34-8B2A-474B-A835-BA8A83FA5A48}"/>
              </a:ext>
            </a:extLst>
          </p:cNvPr>
          <p:cNvSpPr/>
          <p:nvPr/>
        </p:nvSpPr>
        <p:spPr>
          <a:xfrm rot="10800000">
            <a:off x="3888831" y="2016004"/>
            <a:ext cx="2721831" cy="865294"/>
          </a:xfrm>
          <a:prstGeom prst="rect">
            <a:avLst/>
          </a:prstGeom>
          <a:no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sz="1351"/>
          </a:p>
        </p:txBody>
      </p:sp>
      <p:sp>
        <p:nvSpPr>
          <p:cNvPr id="14" name="Rectangle 13">
            <a:extLst>
              <a:ext uri="{FF2B5EF4-FFF2-40B4-BE49-F238E27FC236}">
                <a16:creationId xmlns:a16="http://schemas.microsoft.com/office/drawing/2014/main" id="{97AB4235-A0F1-4A6D-BEF5-5D11AED37234}"/>
              </a:ext>
            </a:extLst>
          </p:cNvPr>
          <p:cNvSpPr/>
          <p:nvPr/>
        </p:nvSpPr>
        <p:spPr>
          <a:xfrm>
            <a:off x="334016" y="2045985"/>
            <a:ext cx="3582056" cy="1815882"/>
          </a:xfrm>
          <a:prstGeom prst="rect">
            <a:avLst/>
          </a:prstGeom>
        </p:spPr>
        <p:txBody>
          <a:bodyPr wrap="square">
            <a:spAutoFit/>
          </a:bodyPr>
          <a:lstStyle/>
          <a:p>
            <a:r>
              <a:rPr lang="en-GB" sz="4000" dirty="0">
                <a:latin typeface="Arial Rounded MT Bold" panose="020F0704030504030204" pitchFamily="34" charset="0"/>
              </a:rPr>
              <a:t>Reason 4: </a:t>
            </a:r>
          </a:p>
          <a:p>
            <a:endParaRPr lang="en-GB" sz="1600" b="1" dirty="0">
              <a:latin typeface="Arial Rounded MT Bold" panose="020F0704030504030204" pitchFamily="34" charset="0"/>
            </a:endParaRPr>
          </a:p>
          <a:p>
            <a:r>
              <a:rPr lang="en-GB" sz="2800" dirty="0">
                <a:latin typeface="Arial Rounded MT Bold" panose="020F0704030504030204" pitchFamily="34" charset="0"/>
              </a:rPr>
              <a:t>Show Me The Money!</a:t>
            </a:r>
          </a:p>
        </p:txBody>
      </p:sp>
      <p:grpSp>
        <p:nvGrpSpPr>
          <p:cNvPr id="17" name="Group 16">
            <a:extLst>
              <a:ext uri="{FF2B5EF4-FFF2-40B4-BE49-F238E27FC236}">
                <a16:creationId xmlns:a16="http://schemas.microsoft.com/office/drawing/2014/main" id="{AEF6D2E8-3106-4B52-AE82-68F9077A560A}"/>
              </a:ext>
            </a:extLst>
          </p:cNvPr>
          <p:cNvGrpSpPr/>
          <p:nvPr/>
        </p:nvGrpSpPr>
        <p:grpSpPr>
          <a:xfrm>
            <a:off x="-6117" y="6784939"/>
            <a:ext cx="12286622" cy="87549"/>
            <a:chOff x="1568202" y="6770425"/>
            <a:chExt cx="10629089" cy="87549"/>
          </a:xfrm>
        </p:grpSpPr>
        <p:sp>
          <p:nvSpPr>
            <p:cNvPr id="18" name="Rectangle 17">
              <a:extLst>
                <a:ext uri="{FF2B5EF4-FFF2-40B4-BE49-F238E27FC236}">
                  <a16:creationId xmlns:a16="http://schemas.microsoft.com/office/drawing/2014/main" id="{0959BBBF-D4A1-4646-A8A7-94304828E06B}"/>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6E48B3-E328-4AAF-AA5C-BF566C929A49}"/>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6071C2-239A-4887-86B3-878E5CBFA957}"/>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itle 3">
            <a:extLst>
              <a:ext uri="{FF2B5EF4-FFF2-40B4-BE49-F238E27FC236}">
                <a16:creationId xmlns:a16="http://schemas.microsoft.com/office/drawing/2014/main" id="{AC87D692-9D4B-45D8-85AD-2AA999DB1D82}"/>
              </a:ext>
            </a:extLst>
          </p:cNvPr>
          <p:cNvSpPr txBox="1">
            <a:spLocks/>
          </p:cNvSpPr>
          <p:nvPr/>
        </p:nvSpPr>
        <p:spPr>
          <a:xfrm>
            <a:off x="163661" y="115448"/>
            <a:ext cx="1217905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spc="-200">
                <a:solidFill>
                  <a:schemeClr val="tx2"/>
                </a:solidFill>
                <a:latin typeface="+mj-lt"/>
                <a:ea typeface="+mj-ea"/>
                <a:cs typeface="+mj-cs"/>
              </a:defRPr>
            </a:lvl1pPr>
          </a:lstStyle>
          <a:p>
            <a:r>
              <a:rPr lang="en-US">
                <a:solidFill>
                  <a:schemeClr val="tx1"/>
                </a:solidFill>
                <a:latin typeface="Arial Rounded MT Bold" panose="020F0704030504030204" pitchFamily="34" charset="0"/>
                <a:cs typeface="Arial" panose="020B0604020202020204" pitchFamily="34" charset="0"/>
              </a:rPr>
              <a:t>Why Now?</a:t>
            </a:r>
            <a:endParaRPr lang="en-US" dirty="0">
              <a:solidFill>
                <a:schemeClr val="tx1"/>
              </a:solidFill>
              <a:latin typeface="Arial Rounded MT Bold" panose="020F07040305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89A1591-F0D1-4D04-828E-CE09CB60812C}"/>
              </a:ext>
            </a:extLst>
          </p:cNvPr>
          <p:cNvPicPr>
            <a:picLocks noChangeAspect="1"/>
          </p:cNvPicPr>
          <p:nvPr/>
        </p:nvPicPr>
        <p:blipFill>
          <a:blip r:embed="rId3"/>
          <a:stretch>
            <a:fillRect/>
          </a:stretch>
        </p:blipFill>
        <p:spPr>
          <a:xfrm>
            <a:off x="2494511" y="3920353"/>
            <a:ext cx="5524500" cy="2893457"/>
          </a:xfrm>
          <a:prstGeom prst="rect">
            <a:avLst/>
          </a:prstGeom>
        </p:spPr>
      </p:pic>
      <p:pic>
        <p:nvPicPr>
          <p:cNvPr id="24" name="Content Placeholder 4">
            <a:extLst>
              <a:ext uri="{FF2B5EF4-FFF2-40B4-BE49-F238E27FC236}">
                <a16:creationId xmlns:a16="http://schemas.microsoft.com/office/drawing/2014/main" id="{58666DCB-4CC3-4D2C-9C5A-25C8BB663C6F}"/>
              </a:ext>
            </a:extLst>
          </p:cNvPr>
          <p:cNvPicPr>
            <a:picLocks noGrp="1" noChangeAspect="1"/>
          </p:cNvPicPr>
          <p:nvPr>
            <p:ph sz="quarter" idx="13"/>
          </p:nvPr>
        </p:nvPicPr>
        <p:blipFill>
          <a:blip r:embed="rId4"/>
          <a:stretch>
            <a:fillRect/>
          </a:stretch>
        </p:blipFill>
        <p:spPr>
          <a:xfrm rot="400186">
            <a:off x="8009385" y="1964708"/>
            <a:ext cx="3913477" cy="4862495"/>
          </a:xfrm>
          <a:prstGeom prst="rect">
            <a:avLst/>
          </a:prstGeom>
          <a:ln>
            <a:noFill/>
          </a:ln>
          <a:effectLst>
            <a:outerShdw blurRad="292100" dist="139700" dir="2700000" algn="tl" rotWithShape="0">
              <a:srgbClr val="333333">
                <a:alpha val="65000"/>
              </a:srgbClr>
            </a:outerShdw>
          </a:effectLst>
        </p:spPr>
      </p:pic>
      <p:sp>
        <p:nvSpPr>
          <p:cNvPr id="25" name="Rectangle 24">
            <a:extLst>
              <a:ext uri="{FF2B5EF4-FFF2-40B4-BE49-F238E27FC236}">
                <a16:creationId xmlns:a16="http://schemas.microsoft.com/office/drawing/2014/main" id="{E7B8FD73-9B7F-4784-B493-E48268AA215C}"/>
              </a:ext>
            </a:extLst>
          </p:cNvPr>
          <p:cNvSpPr/>
          <p:nvPr/>
        </p:nvSpPr>
        <p:spPr>
          <a:xfrm>
            <a:off x="3165381" y="1938263"/>
            <a:ext cx="4182760" cy="1015663"/>
          </a:xfrm>
          <a:prstGeom prst="rect">
            <a:avLst/>
          </a:prstGeom>
        </p:spPr>
        <p:txBody>
          <a:bodyPr wrap="square">
            <a:spAutoFit/>
          </a:bodyPr>
          <a:lstStyle/>
          <a:p>
            <a:pPr algn="ctr"/>
            <a:r>
              <a:rPr lang="en-US" sz="6000" dirty="0">
                <a:solidFill>
                  <a:schemeClr val="bg1"/>
                </a:solidFill>
                <a:effectLst>
                  <a:outerShdw blurRad="38100" dist="38100" dir="2700000" algn="tl">
                    <a:srgbClr val="000000">
                      <a:alpha val="43137"/>
                    </a:srgbClr>
                  </a:outerShdw>
                </a:effectLst>
                <a:latin typeface="Arial Rounded MT Bold" panose="020F0704030504030204" pitchFamily="34" charset="0"/>
              </a:rPr>
              <a:t>2016</a:t>
            </a:r>
            <a:endParaRPr lang="en-GB" sz="6000"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475056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B683FA-1DBE-48AB-9A44-71CE2C38704C}"/>
              </a:ext>
            </a:extLst>
          </p:cNvPr>
          <p:cNvPicPr>
            <a:picLocks noChangeAspect="1"/>
          </p:cNvPicPr>
          <p:nvPr/>
        </p:nvPicPr>
        <p:blipFill>
          <a:blip r:embed="rId3"/>
          <a:stretch>
            <a:fillRect/>
          </a:stretch>
        </p:blipFill>
        <p:spPr>
          <a:xfrm>
            <a:off x="-22454" y="-40963"/>
            <a:ext cx="12301540" cy="6896502"/>
          </a:xfrm>
          <a:prstGeom prst="rect">
            <a:avLst/>
          </a:prstGeom>
        </p:spPr>
      </p:pic>
      <p:grpSp>
        <p:nvGrpSpPr>
          <p:cNvPr id="17" name="Group 16">
            <a:extLst>
              <a:ext uri="{FF2B5EF4-FFF2-40B4-BE49-F238E27FC236}">
                <a16:creationId xmlns:a16="http://schemas.microsoft.com/office/drawing/2014/main" id="{AEF6D2E8-3106-4B52-AE82-68F9077A560A}"/>
              </a:ext>
            </a:extLst>
          </p:cNvPr>
          <p:cNvGrpSpPr/>
          <p:nvPr/>
        </p:nvGrpSpPr>
        <p:grpSpPr>
          <a:xfrm>
            <a:off x="-6117" y="6784939"/>
            <a:ext cx="12286622" cy="87549"/>
            <a:chOff x="1568202" y="6770425"/>
            <a:chExt cx="10629089" cy="87549"/>
          </a:xfrm>
        </p:grpSpPr>
        <p:sp>
          <p:nvSpPr>
            <p:cNvPr id="18" name="Rectangle 17">
              <a:extLst>
                <a:ext uri="{FF2B5EF4-FFF2-40B4-BE49-F238E27FC236}">
                  <a16:creationId xmlns:a16="http://schemas.microsoft.com/office/drawing/2014/main" id="{0959BBBF-D4A1-4646-A8A7-94304828E06B}"/>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6E48B3-E328-4AAF-AA5C-BF566C929A49}"/>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6071C2-239A-4887-86B3-878E5CBFA957}"/>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346D5AC4-C2EF-4830-8EB1-DE8F0732B644}"/>
              </a:ext>
            </a:extLst>
          </p:cNvPr>
          <p:cNvGrpSpPr/>
          <p:nvPr/>
        </p:nvGrpSpPr>
        <p:grpSpPr>
          <a:xfrm>
            <a:off x="75875" y="5081103"/>
            <a:ext cx="12070968" cy="1509040"/>
            <a:chOff x="108533" y="2929209"/>
            <a:chExt cx="12070968" cy="1509040"/>
          </a:xfrm>
        </p:grpSpPr>
        <p:grpSp>
          <p:nvGrpSpPr>
            <p:cNvPr id="23" name="Group 22">
              <a:extLst>
                <a:ext uri="{FF2B5EF4-FFF2-40B4-BE49-F238E27FC236}">
                  <a16:creationId xmlns:a16="http://schemas.microsoft.com/office/drawing/2014/main" id="{1A541EBA-017F-4060-8317-DA803A1552AB}"/>
                </a:ext>
              </a:extLst>
            </p:cNvPr>
            <p:cNvGrpSpPr/>
            <p:nvPr/>
          </p:nvGrpSpPr>
          <p:grpSpPr>
            <a:xfrm>
              <a:off x="108533" y="2929209"/>
              <a:ext cx="12070968" cy="1509040"/>
              <a:chOff x="108533" y="2929209"/>
              <a:chExt cx="12070968" cy="1509040"/>
            </a:xfrm>
          </p:grpSpPr>
          <p:grpSp>
            <p:nvGrpSpPr>
              <p:cNvPr id="21" name="Group 20">
                <a:extLst>
                  <a:ext uri="{FF2B5EF4-FFF2-40B4-BE49-F238E27FC236}">
                    <a16:creationId xmlns:a16="http://schemas.microsoft.com/office/drawing/2014/main" id="{30E2CA25-0D39-4DCE-BE58-15391DC5313D}"/>
                  </a:ext>
                </a:extLst>
              </p:cNvPr>
              <p:cNvGrpSpPr/>
              <p:nvPr/>
            </p:nvGrpSpPr>
            <p:grpSpPr>
              <a:xfrm>
                <a:off x="108533" y="2929209"/>
                <a:ext cx="12070968" cy="1509040"/>
                <a:chOff x="108533" y="2929209"/>
                <a:chExt cx="12070968" cy="1509040"/>
              </a:xfrm>
            </p:grpSpPr>
            <p:sp>
              <p:nvSpPr>
                <p:cNvPr id="14" name="Rectangle 13">
                  <a:extLst>
                    <a:ext uri="{FF2B5EF4-FFF2-40B4-BE49-F238E27FC236}">
                      <a16:creationId xmlns:a16="http://schemas.microsoft.com/office/drawing/2014/main" id="{B5680B8B-57C5-4E62-961A-732D890B3C6A}"/>
                    </a:ext>
                  </a:extLst>
                </p:cNvPr>
                <p:cNvSpPr/>
                <p:nvPr/>
              </p:nvSpPr>
              <p:spPr>
                <a:xfrm>
                  <a:off x="108533" y="2929209"/>
                  <a:ext cx="12070968" cy="1509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 12">
                  <a:extLst>
                    <a:ext uri="{FF2B5EF4-FFF2-40B4-BE49-F238E27FC236}">
                      <a16:creationId xmlns:a16="http://schemas.microsoft.com/office/drawing/2014/main" id="{0A684C63-8996-4027-B0F5-279EF62B0B85}"/>
                    </a:ext>
                  </a:extLst>
                </p:cNvPr>
                <p:cNvGrpSpPr/>
                <p:nvPr/>
              </p:nvGrpSpPr>
              <p:grpSpPr>
                <a:xfrm>
                  <a:off x="2862440" y="2960331"/>
                  <a:ext cx="9227614" cy="1402073"/>
                  <a:chOff x="1490840" y="3008711"/>
                  <a:chExt cx="9227614" cy="1402073"/>
                </a:xfrm>
              </p:grpSpPr>
              <p:pic>
                <p:nvPicPr>
                  <p:cNvPr id="37" name="Picture 36">
                    <a:extLst>
                      <a:ext uri="{FF2B5EF4-FFF2-40B4-BE49-F238E27FC236}">
                        <a16:creationId xmlns:a16="http://schemas.microsoft.com/office/drawing/2014/main" id="{5D802EF1-98C3-4440-BFF5-65DFF2AEEFE5}"/>
                      </a:ext>
                    </a:extLst>
                  </p:cNvPr>
                  <p:cNvPicPr>
                    <a:picLocks noChangeAspect="1"/>
                  </p:cNvPicPr>
                  <p:nvPr/>
                </p:nvPicPr>
                <p:blipFill rotWithShape="1">
                  <a:blip r:embed="rId4"/>
                  <a:srcRect l="21574" t="33695" r="24538" b="31358"/>
                  <a:stretch/>
                </p:blipFill>
                <p:spPr>
                  <a:xfrm>
                    <a:off x="6079481" y="3741047"/>
                    <a:ext cx="2312479" cy="669737"/>
                  </a:xfrm>
                  <a:prstGeom prst="rect">
                    <a:avLst/>
                  </a:prstGeom>
                  <a:effectLst/>
                </p:spPr>
              </p:pic>
              <p:pic>
                <p:nvPicPr>
                  <p:cNvPr id="35" name="Picture 34">
                    <a:extLst>
                      <a:ext uri="{FF2B5EF4-FFF2-40B4-BE49-F238E27FC236}">
                        <a16:creationId xmlns:a16="http://schemas.microsoft.com/office/drawing/2014/main" id="{DA4BC5A9-8976-40AE-9F39-96C5885A891C}"/>
                      </a:ext>
                    </a:extLst>
                  </p:cNvPr>
                  <p:cNvPicPr>
                    <a:picLocks noChangeAspect="1"/>
                  </p:cNvPicPr>
                  <p:nvPr/>
                </p:nvPicPr>
                <p:blipFill rotWithShape="1">
                  <a:blip r:embed="rId5"/>
                  <a:srcRect l="22593" t="33248" r="22314" b="30535"/>
                  <a:stretch/>
                </p:blipFill>
                <p:spPr>
                  <a:xfrm>
                    <a:off x="3793419" y="3048461"/>
                    <a:ext cx="2302579" cy="692586"/>
                  </a:xfrm>
                  <a:prstGeom prst="rect">
                    <a:avLst/>
                  </a:prstGeom>
                  <a:effectLst/>
                </p:spPr>
              </p:pic>
              <p:pic>
                <p:nvPicPr>
                  <p:cNvPr id="34" name="Picture 33">
                    <a:extLst>
                      <a:ext uri="{FF2B5EF4-FFF2-40B4-BE49-F238E27FC236}">
                        <a16:creationId xmlns:a16="http://schemas.microsoft.com/office/drawing/2014/main" id="{4B9EF745-BBD3-425F-9730-878DDD39D16A}"/>
                      </a:ext>
                    </a:extLst>
                  </p:cNvPr>
                  <p:cNvPicPr>
                    <a:picLocks noChangeAspect="1"/>
                  </p:cNvPicPr>
                  <p:nvPr/>
                </p:nvPicPr>
                <p:blipFill rotWithShape="1">
                  <a:blip r:embed="rId6"/>
                  <a:srcRect l="18426" t="42140" r="18426" b="21317"/>
                  <a:stretch/>
                </p:blipFill>
                <p:spPr>
                  <a:xfrm>
                    <a:off x="6096000" y="3030229"/>
                    <a:ext cx="2312479" cy="710818"/>
                  </a:xfrm>
                  <a:prstGeom prst="rect">
                    <a:avLst/>
                  </a:prstGeom>
                  <a:effectLst/>
                </p:spPr>
              </p:pic>
              <p:pic>
                <p:nvPicPr>
                  <p:cNvPr id="38" name="Picture 37">
                    <a:extLst>
                      <a:ext uri="{FF2B5EF4-FFF2-40B4-BE49-F238E27FC236}">
                        <a16:creationId xmlns:a16="http://schemas.microsoft.com/office/drawing/2014/main" id="{92FB2FFE-F5AF-4F39-95E3-3E301D2C30B2}"/>
                      </a:ext>
                    </a:extLst>
                  </p:cNvPr>
                  <p:cNvPicPr>
                    <a:picLocks noChangeAspect="1"/>
                  </p:cNvPicPr>
                  <p:nvPr/>
                </p:nvPicPr>
                <p:blipFill rotWithShape="1">
                  <a:blip r:embed="rId7"/>
                  <a:srcRect l="23327" t="32261" r="33524" b="41388"/>
                  <a:stretch/>
                </p:blipFill>
                <p:spPr>
                  <a:xfrm>
                    <a:off x="1490840" y="3746676"/>
                    <a:ext cx="2292731" cy="637535"/>
                  </a:xfrm>
                  <a:prstGeom prst="rect">
                    <a:avLst/>
                  </a:prstGeom>
                  <a:effectLst/>
                </p:spPr>
              </p:pic>
              <p:pic>
                <p:nvPicPr>
                  <p:cNvPr id="31" name="Picture 30">
                    <a:extLst>
                      <a:ext uri="{FF2B5EF4-FFF2-40B4-BE49-F238E27FC236}">
                        <a16:creationId xmlns:a16="http://schemas.microsoft.com/office/drawing/2014/main" id="{92ADCDFF-3CF4-4F6C-8C9E-61A9C3519FF9}"/>
                      </a:ext>
                    </a:extLst>
                  </p:cNvPr>
                  <p:cNvPicPr>
                    <a:picLocks noChangeAspect="1"/>
                  </p:cNvPicPr>
                  <p:nvPr/>
                </p:nvPicPr>
                <p:blipFill rotWithShape="1">
                  <a:blip r:embed="rId8"/>
                  <a:srcRect l="23518" t="37860" r="25186" b="31394"/>
                  <a:stretch/>
                </p:blipFill>
                <p:spPr>
                  <a:xfrm>
                    <a:off x="1490842" y="3082708"/>
                    <a:ext cx="2302579" cy="692585"/>
                  </a:xfrm>
                  <a:prstGeom prst="rect">
                    <a:avLst/>
                  </a:prstGeom>
                  <a:effectLst/>
                </p:spPr>
              </p:pic>
              <p:pic>
                <p:nvPicPr>
                  <p:cNvPr id="36" name="Picture 35">
                    <a:extLst>
                      <a:ext uri="{FF2B5EF4-FFF2-40B4-BE49-F238E27FC236}">
                        <a16:creationId xmlns:a16="http://schemas.microsoft.com/office/drawing/2014/main" id="{8103D663-BD23-4D6B-BADF-02006877FD91}"/>
                      </a:ext>
                    </a:extLst>
                  </p:cNvPr>
                  <p:cNvPicPr>
                    <a:picLocks noChangeAspect="1"/>
                  </p:cNvPicPr>
                  <p:nvPr/>
                </p:nvPicPr>
                <p:blipFill rotWithShape="1">
                  <a:blip r:embed="rId9"/>
                  <a:srcRect l="22407" t="35061" r="22500" b="28889"/>
                  <a:stretch/>
                </p:blipFill>
                <p:spPr>
                  <a:xfrm>
                    <a:off x="3778622" y="3724322"/>
                    <a:ext cx="2317378" cy="686461"/>
                  </a:xfrm>
                  <a:prstGeom prst="rect">
                    <a:avLst/>
                  </a:prstGeom>
                  <a:effectLst/>
                </p:spPr>
              </p:pic>
              <p:pic>
                <p:nvPicPr>
                  <p:cNvPr id="32" name="Picture 31">
                    <a:extLst>
                      <a:ext uri="{FF2B5EF4-FFF2-40B4-BE49-F238E27FC236}">
                        <a16:creationId xmlns:a16="http://schemas.microsoft.com/office/drawing/2014/main" id="{F2FB82D4-7604-4DE9-94E1-E3DA9DD0A85D}"/>
                      </a:ext>
                    </a:extLst>
                  </p:cNvPr>
                  <p:cNvPicPr>
                    <a:picLocks noChangeAspect="1"/>
                  </p:cNvPicPr>
                  <p:nvPr/>
                </p:nvPicPr>
                <p:blipFill rotWithShape="1">
                  <a:blip r:embed="rId10"/>
                  <a:srcRect l="19321" t="34367" r="21482" b="32298"/>
                  <a:stretch/>
                </p:blipFill>
                <p:spPr>
                  <a:xfrm>
                    <a:off x="8383780" y="3756783"/>
                    <a:ext cx="2302579" cy="634893"/>
                  </a:xfrm>
                  <a:prstGeom prst="rect">
                    <a:avLst/>
                  </a:prstGeom>
                  <a:effectLst/>
                </p:spPr>
              </p:pic>
              <p:pic>
                <p:nvPicPr>
                  <p:cNvPr id="33" name="Picture 32">
                    <a:extLst>
                      <a:ext uri="{FF2B5EF4-FFF2-40B4-BE49-F238E27FC236}">
                        <a16:creationId xmlns:a16="http://schemas.microsoft.com/office/drawing/2014/main" id="{95D39E6C-317B-4B2C-868A-FAB4497ABC44}"/>
                      </a:ext>
                    </a:extLst>
                  </p:cNvPr>
                  <p:cNvPicPr>
                    <a:picLocks noChangeAspect="1"/>
                  </p:cNvPicPr>
                  <p:nvPr/>
                </p:nvPicPr>
                <p:blipFill rotWithShape="1">
                  <a:blip r:embed="rId11"/>
                  <a:srcRect l="23518" t="35884" r="22963" b="34879"/>
                  <a:stretch/>
                </p:blipFill>
                <p:spPr>
                  <a:xfrm>
                    <a:off x="8405975" y="3008711"/>
                    <a:ext cx="2312479" cy="715612"/>
                  </a:xfrm>
                  <a:prstGeom prst="rect">
                    <a:avLst/>
                  </a:prstGeom>
                  <a:effectLst/>
                </p:spPr>
              </p:pic>
            </p:grpSp>
            <p:pic>
              <p:nvPicPr>
                <p:cNvPr id="2050" name="Picture 2" descr="Image result for DEAR WARREN TEN YEARS">
                  <a:extLst>
                    <a:ext uri="{FF2B5EF4-FFF2-40B4-BE49-F238E27FC236}">
                      <a16:creationId xmlns:a16="http://schemas.microsoft.com/office/drawing/2014/main" id="{81655014-E058-468D-B23A-870AC7F45D1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274"/>
                <a:stretch/>
              </p:blipFill>
              <p:spPr bwMode="auto">
                <a:xfrm rot="21576716">
                  <a:off x="155448" y="2972767"/>
                  <a:ext cx="2412882" cy="145105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705E60F-5594-41B1-9F89-8977D022DE87}"/>
                    </a:ext>
                  </a:extLst>
                </p:cNvPr>
                <p:cNvSpPr/>
                <p:nvPr/>
              </p:nvSpPr>
              <p:spPr>
                <a:xfrm>
                  <a:off x="2818198" y="3676651"/>
                  <a:ext cx="9329560" cy="57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34B567F0-20C0-4302-9E2C-6EA0D40B8C39}"/>
                    </a:ext>
                  </a:extLst>
                </p:cNvPr>
                <p:cNvSpPr/>
                <p:nvPr/>
              </p:nvSpPr>
              <p:spPr>
                <a:xfrm>
                  <a:off x="2842779" y="3143885"/>
                  <a:ext cx="9329560" cy="57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71E91711-99F4-42A2-B40F-63C2FEC695CD}"/>
                    </a:ext>
                  </a:extLst>
                </p:cNvPr>
                <p:cNvSpPr/>
                <p:nvPr/>
              </p:nvSpPr>
              <p:spPr>
                <a:xfrm>
                  <a:off x="2598580" y="4341447"/>
                  <a:ext cx="956212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E6B100B4-7FCB-458C-AE3F-5DECD1C7802E}"/>
                    </a:ext>
                  </a:extLst>
                </p:cNvPr>
                <p:cNvSpPr/>
                <p:nvPr/>
              </p:nvSpPr>
              <p:spPr>
                <a:xfrm>
                  <a:off x="2849941" y="3845376"/>
                  <a:ext cx="9329560" cy="57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Rectangle 21">
                <a:extLst>
                  <a:ext uri="{FF2B5EF4-FFF2-40B4-BE49-F238E27FC236}">
                    <a16:creationId xmlns:a16="http://schemas.microsoft.com/office/drawing/2014/main" id="{3C788D51-3C5A-4408-8E3E-EB45D01E1132}"/>
                  </a:ext>
                </a:extLst>
              </p:cNvPr>
              <p:cNvSpPr/>
              <p:nvPr/>
            </p:nvSpPr>
            <p:spPr>
              <a:xfrm>
                <a:off x="9578428" y="3201156"/>
                <a:ext cx="191747" cy="99092"/>
              </a:xfrm>
              <a:prstGeom prst="rect">
                <a:avLst/>
              </a:prstGeom>
              <a:solidFill>
                <a:srgbClr val="89D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3" name="Rectangle 42">
              <a:extLst>
                <a:ext uri="{FF2B5EF4-FFF2-40B4-BE49-F238E27FC236}">
                  <a16:creationId xmlns:a16="http://schemas.microsoft.com/office/drawing/2014/main" id="{23F9C595-BFF1-4A21-8262-051D8090F86C}"/>
                </a:ext>
              </a:extLst>
            </p:cNvPr>
            <p:cNvSpPr/>
            <p:nvPr/>
          </p:nvSpPr>
          <p:spPr>
            <a:xfrm>
              <a:off x="11868037" y="3904183"/>
              <a:ext cx="191747" cy="99092"/>
            </a:xfrm>
            <a:prstGeom prst="rect">
              <a:avLst/>
            </a:prstGeom>
            <a:solidFill>
              <a:srgbClr val="009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01442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B683FA-1DBE-48AB-9A44-71CE2C38704C}"/>
              </a:ext>
            </a:extLst>
          </p:cNvPr>
          <p:cNvPicPr>
            <a:picLocks noChangeAspect="1"/>
          </p:cNvPicPr>
          <p:nvPr/>
        </p:nvPicPr>
        <p:blipFill>
          <a:blip r:embed="rId3"/>
          <a:stretch>
            <a:fillRect/>
          </a:stretch>
        </p:blipFill>
        <p:spPr>
          <a:xfrm>
            <a:off x="-22454" y="-40963"/>
            <a:ext cx="12301540" cy="6896502"/>
          </a:xfrm>
          <a:prstGeom prst="rect">
            <a:avLst/>
          </a:prstGeom>
        </p:spPr>
      </p:pic>
      <p:grpSp>
        <p:nvGrpSpPr>
          <p:cNvPr id="17" name="Group 16">
            <a:extLst>
              <a:ext uri="{FF2B5EF4-FFF2-40B4-BE49-F238E27FC236}">
                <a16:creationId xmlns:a16="http://schemas.microsoft.com/office/drawing/2014/main" id="{AEF6D2E8-3106-4B52-AE82-68F9077A560A}"/>
              </a:ext>
            </a:extLst>
          </p:cNvPr>
          <p:cNvGrpSpPr/>
          <p:nvPr/>
        </p:nvGrpSpPr>
        <p:grpSpPr>
          <a:xfrm>
            <a:off x="-6117" y="6784939"/>
            <a:ext cx="12286622" cy="87549"/>
            <a:chOff x="1568202" y="6770425"/>
            <a:chExt cx="10629089" cy="87549"/>
          </a:xfrm>
        </p:grpSpPr>
        <p:sp>
          <p:nvSpPr>
            <p:cNvPr id="18" name="Rectangle 17">
              <a:extLst>
                <a:ext uri="{FF2B5EF4-FFF2-40B4-BE49-F238E27FC236}">
                  <a16:creationId xmlns:a16="http://schemas.microsoft.com/office/drawing/2014/main" id="{0959BBBF-D4A1-4646-A8A7-94304828E06B}"/>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6E48B3-E328-4AAF-AA5C-BF566C929A49}"/>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6071C2-239A-4887-86B3-878E5CBFA957}"/>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346D5AC4-C2EF-4830-8EB1-DE8F0732B644}"/>
              </a:ext>
            </a:extLst>
          </p:cNvPr>
          <p:cNvGrpSpPr/>
          <p:nvPr/>
        </p:nvGrpSpPr>
        <p:grpSpPr>
          <a:xfrm>
            <a:off x="75875" y="5081103"/>
            <a:ext cx="12070968" cy="1509040"/>
            <a:chOff x="108533" y="2929209"/>
            <a:chExt cx="12070968" cy="1509040"/>
          </a:xfrm>
        </p:grpSpPr>
        <p:grpSp>
          <p:nvGrpSpPr>
            <p:cNvPr id="23" name="Group 22">
              <a:extLst>
                <a:ext uri="{FF2B5EF4-FFF2-40B4-BE49-F238E27FC236}">
                  <a16:creationId xmlns:a16="http://schemas.microsoft.com/office/drawing/2014/main" id="{1A541EBA-017F-4060-8317-DA803A1552AB}"/>
                </a:ext>
              </a:extLst>
            </p:cNvPr>
            <p:cNvGrpSpPr/>
            <p:nvPr/>
          </p:nvGrpSpPr>
          <p:grpSpPr>
            <a:xfrm>
              <a:off x="108533" y="2929209"/>
              <a:ext cx="12070968" cy="1509040"/>
              <a:chOff x="108533" y="2929209"/>
              <a:chExt cx="12070968" cy="1509040"/>
            </a:xfrm>
          </p:grpSpPr>
          <p:grpSp>
            <p:nvGrpSpPr>
              <p:cNvPr id="21" name="Group 20">
                <a:extLst>
                  <a:ext uri="{FF2B5EF4-FFF2-40B4-BE49-F238E27FC236}">
                    <a16:creationId xmlns:a16="http://schemas.microsoft.com/office/drawing/2014/main" id="{30E2CA25-0D39-4DCE-BE58-15391DC5313D}"/>
                  </a:ext>
                </a:extLst>
              </p:cNvPr>
              <p:cNvGrpSpPr/>
              <p:nvPr/>
            </p:nvGrpSpPr>
            <p:grpSpPr>
              <a:xfrm>
                <a:off x="108533" y="2929209"/>
                <a:ext cx="12070968" cy="1509040"/>
                <a:chOff x="108533" y="2929209"/>
                <a:chExt cx="12070968" cy="1509040"/>
              </a:xfrm>
            </p:grpSpPr>
            <p:sp>
              <p:nvSpPr>
                <p:cNvPr id="14" name="Rectangle 13">
                  <a:extLst>
                    <a:ext uri="{FF2B5EF4-FFF2-40B4-BE49-F238E27FC236}">
                      <a16:creationId xmlns:a16="http://schemas.microsoft.com/office/drawing/2014/main" id="{B5680B8B-57C5-4E62-961A-732D890B3C6A}"/>
                    </a:ext>
                  </a:extLst>
                </p:cNvPr>
                <p:cNvSpPr/>
                <p:nvPr/>
              </p:nvSpPr>
              <p:spPr>
                <a:xfrm>
                  <a:off x="108533" y="2929209"/>
                  <a:ext cx="12070968" cy="1509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 12">
                  <a:extLst>
                    <a:ext uri="{FF2B5EF4-FFF2-40B4-BE49-F238E27FC236}">
                      <a16:creationId xmlns:a16="http://schemas.microsoft.com/office/drawing/2014/main" id="{0A684C63-8996-4027-B0F5-279EF62B0B85}"/>
                    </a:ext>
                  </a:extLst>
                </p:cNvPr>
                <p:cNvGrpSpPr/>
                <p:nvPr/>
              </p:nvGrpSpPr>
              <p:grpSpPr>
                <a:xfrm>
                  <a:off x="2862440" y="2960331"/>
                  <a:ext cx="9227614" cy="1402073"/>
                  <a:chOff x="1490840" y="3008711"/>
                  <a:chExt cx="9227614" cy="1402073"/>
                </a:xfrm>
              </p:grpSpPr>
              <p:pic>
                <p:nvPicPr>
                  <p:cNvPr id="37" name="Picture 36">
                    <a:extLst>
                      <a:ext uri="{FF2B5EF4-FFF2-40B4-BE49-F238E27FC236}">
                        <a16:creationId xmlns:a16="http://schemas.microsoft.com/office/drawing/2014/main" id="{5D802EF1-98C3-4440-BFF5-65DFF2AEEFE5}"/>
                      </a:ext>
                    </a:extLst>
                  </p:cNvPr>
                  <p:cNvPicPr>
                    <a:picLocks noChangeAspect="1"/>
                  </p:cNvPicPr>
                  <p:nvPr/>
                </p:nvPicPr>
                <p:blipFill rotWithShape="1">
                  <a:blip r:embed="rId4"/>
                  <a:srcRect l="21574" t="33695" r="24538" b="31358"/>
                  <a:stretch/>
                </p:blipFill>
                <p:spPr>
                  <a:xfrm>
                    <a:off x="6079481" y="3741047"/>
                    <a:ext cx="2312479" cy="669737"/>
                  </a:xfrm>
                  <a:prstGeom prst="rect">
                    <a:avLst/>
                  </a:prstGeom>
                  <a:effectLst/>
                </p:spPr>
              </p:pic>
              <p:pic>
                <p:nvPicPr>
                  <p:cNvPr id="35" name="Picture 34">
                    <a:extLst>
                      <a:ext uri="{FF2B5EF4-FFF2-40B4-BE49-F238E27FC236}">
                        <a16:creationId xmlns:a16="http://schemas.microsoft.com/office/drawing/2014/main" id="{DA4BC5A9-8976-40AE-9F39-96C5885A891C}"/>
                      </a:ext>
                    </a:extLst>
                  </p:cNvPr>
                  <p:cNvPicPr>
                    <a:picLocks noChangeAspect="1"/>
                  </p:cNvPicPr>
                  <p:nvPr/>
                </p:nvPicPr>
                <p:blipFill rotWithShape="1">
                  <a:blip r:embed="rId5"/>
                  <a:srcRect l="22593" t="33248" r="22314" b="30535"/>
                  <a:stretch/>
                </p:blipFill>
                <p:spPr>
                  <a:xfrm>
                    <a:off x="3793419" y="3048461"/>
                    <a:ext cx="2302579" cy="692586"/>
                  </a:xfrm>
                  <a:prstGeom prst="rect">
                    <a:avLst/>
                  </a:prstGeom>
                  <a:effectLst/>
                </p:spPr>
              </p:pic>
              <p:pic>
                <p:nvPicPr>
                  <p:cNvPr id="34" name="Picture 33">
                    <a:extLst>
                      <a:ext uri="{FF2B5EF4-FFF2-40B4-BE49-F238E27FC236}">
                        <a16:creationId xmlns:a16="http://schemas.microsoft.com/office/drawing/2014/main" id="{4B9EF745-BBD3-425F-9730-878DDD39D16A}"/>
                      </a:ext>
                    </a:extLst>
                  </p:cNvPr>
                  <p:cNvPicPr>
                    <a:picLocks noChangeAspect="1"/>
                  </p:cNvPicPr>
                  <p:nvPr/>
                </p:nvPicPr>
                <p:blipFill rotWithShape="1">
                  <a:blip r:embed="rId6"/>
                  <a:srcRect l="18426" t="42140" r="18426" b="21317"/>
                  <a:stretch/>
                </p:blipFill>
                <p:spPr>
                  <a:xfrm>
                    <a:off x="6096000" y="3030229"/>
                    <a:ext cx="2312479" cy="710818"/>
                  </a:xfrm>
                  <a:prstGeom prst="rect">
                    <a:avLst/>
                  </a:prstGeom>
                  <a:effectLst/>
                </p:spPr>
              </p:pic>
              <p:pic>
                <p:nvPicPr>
                  <p:cNvPr id="38" name="Picture 37">
                    <a:extLst>
                      <a:ext uri="{FF2B5EF4-FFF2-40B4-BE49-F238E27FC236}">
                        <a16:creationId xmlns:a16="http://schemas.microsoft.com/office/drawing/2014/main" id="{92FB2FFE-F5AF-4F39-95E3-3E301D2C30B2}"/>
                      </a:ext>
                    </a:extLst>
                  </p:cNvPr>
                  <p:cNvPicPr>
                    <a:picLocks noChangeAspect="1"/>
                  </p:cNvPicPr>
                  <p:nvPr/>
                </p:nvPicPr>
                <p:blipFill rotWithShape="1">
                  <a:blip r:embed="rId7"/>
                  <a:srcRect l="23327" t="32261" r="33524" b="41388"/>
                  <a:stretch/>
                </p:blipFill>
                <p:spPr>
                  <a:xfrm>
                    <a:off x="1490840" y="3746676"/>
                    <a:ext cx="2292731" cy="637535"/>
                  </a:xfrm>
                  <a:prstGeom prst="rect">
                    <a:avLst/>
                  </a:prstGeom>
                  <a:effectLst/>
                </p:spPr>
              </p:pic>
              <p:pic>
                <p:nvPicPr>
                  <p:cNvPr id="31" name="Picture 30">
                    <a:extLst>
                      <a:ext uri="{FF2B5EF4-FFF2-40B4-BE49-F238E27FC236}">
                        <a16:creationId xmlns:a16="http://schemas.microsoft.com/office/drawing/2014/main" id="{92ADCDFF-3CF4-4F6C-8C9E-61A9C3519FF9}"/>
                      </a:ext>
                    </a:extLst>
                  </p:cNvPr>
                  <p:cNvPicPr>
                    <a:picLocks noChangeAspect="1"/>
                  </p:cNvPicPr>
                  <p:nvPr/>
                </p:nvPicPr>
                <p:blipFill rotWithShape="1">
                  <a:blip r:embed="rId8"/>
                  <a:srcRect l="23518" t="37860" r="25186" b="31394"/>
                  <a:stretch/>
                </p:blipFill>
                <p:spPr>
                  <a:xfrm>
                    <a:off x="1490842" y="3082708"/>
                    <a:ext cx="2302579" cy="692585"/>
                  </a:xfrm>
                  <a:prstGeom prst="rect">
                    <a:avLst/>
                  </a:prstGeom>
                  <a:effectLst/>
                </p:spPr>
              </p:pic>
              <p:pic>
                <p:nvPicPr>
                  <p:cNvPr id="36" name="Picture 35">
                    <a:extLst>
                      <a:ext uri="{FF2B5EF4-FFF2-40B4-BE49-F238E27FC236}">
                        <a16:creationId xmlns:a16="http://schemas.microsoft.com/office/drawing/2014/main" id="{8103D663-BD23-4D6B-BADF-02006877FD91}"/>
                      </a:ext>
                    </a:extLst>
                  </p:cNvPr>
                  <p:cNvPicPr>
                    <a:picLocks noChangeAspect="1"/>
                  </p:cNvPicPr>
                  <p:nvPr/>
                </p:nvPicPr>
                <p:blipFill rotWithShape="1">
                  <a:blip r:embed="rId9"/>
                  <a:srcRect l="22407" t="35061" r="22500" b="28889"/>
                  <a:stretch/>
                </p:blipFill>
                <p:spPr>
                  <a:xfrm>
                    <a:off x="3778622" y="3724322"/>
                    <a:ext cx="2317378" cy="686461"/>
                  </a:xfrm>
                  <a:prstGeom prst="rect">
                    <a:avLst/>
                  </a:prstGeom>
                  <a:effectLst/>
                </p:spPr>
              </p:pic>
              <p:pic>
                <p:nvPicPr>
                  <p:cNvPr id="32" name="Picture 31">
                    <a:extLst>
                      <a:ext uri="{FF2B5EF4-FFF2-40B4-BE49-F238E27FC236}">
                        <a16:creationId xmlns:a16="http://schemas.microsoft.com/office/drawing/2014/main" id="{F2FB82D4-7604-4DE9-94E1-E3DA9DD0A85D}"/>
                      </a:ext>
                    </a:extLst>
                  </p:cNvPr>
                  <p:cNvPicPr>
                    <a:picLocks noChangeAspect="1"/>
                  </p:cNvPicPr>
                  <p:nvPr/>
                </p:nvPicPr>
                <p:blipFill rotWithShape="1">
                  <a:blip r:embed="rId10"/>
                  <a:srcRect l="19321" t="34367" r="21482" b="32298"/>
                  <a:stretch/>
                </p:blipFill>
                <p:spPr>
                  <a:xfrm>
                    <a:off x="8383780" y="3756783"/>
                    <a:ext cx="2302579" cy="634893"/>
                  </a:xfrm>
                  <a:prstGeom prst="rect">
                    <a:avLst/>
                  </a:prstGeom>
                  <a:effectLst/>
                </p:spPr>
              </p:pic>
              <p:pic>
                <p:nvPicPr>
                  <p:cNvPr id="33" name="Picture 32">
                    <a:extLst>
                      <a:ext uri="{FF2B5EF4-FFF2-40B4-BE49-F238E27FC236}">
                        <a16:creationId xmlns:a16="http://schemas.microsoft.com/office/drawing/2014/main" id="{95D39E6C-317B-4B2C-868A-FAB4497ABC44}"/>
                      </a:ext>
                    </a:extLst>
                  </p:cNvPr>
                  <p:cNvPicPr>
                    <a:picLocks noChangeAspect="1"/>
                  </p:cNvPicPr>
                  <p:nvPr/>
                </p:nvPicPr>
                <p:blipFill rotWithShape="1">
                  <a:blip r:embed="rId11"/>
                  <a:srcRect l="23518" t="35884" r="22963" b="34879"/>
                  <a:stretch/>
                </p:blipFill>
                <p:spPr>
                  <a:xfrm>
                    <a:off x="8405975" y="3008711"/>
                    <a:ext cx="2312479" cy="715612"/>
                  </a:xfrm>
                  <a:prstGeom prst="rect">
                    <a:avLst/>
                  </a:prstGeom>
                  <a:effectLst/>
                </p:spPr>
              </p:pic>
            </p:grpSp>
            <p:pic>
              <p:nvPicPr>
                <p:cNvPr id="2050" name="Picture 2" descr="Image result for DEAR WARREN TEN YEARS">
                  <a:extLst>
                    <a:ext uri="{FF2B5EF4-FFF2-40B4-BE49-F238E27FC236}">
                      <a16:creationId xmlns:a16="http://schemas.microsoft.com/office/drawing/2014/main" id="{81655014-E058-468D-B23A-870AC7F45D1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274"/>
                <a:stretch/>
              </p:blipFill>
              <p:spPr bwMode="auto">
                <a:xfrm rot="21576716">
                  <a:off x="155448" y="2972767"/>
                  <a:ext cx="2412882" cy="145105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705E60F-5594-41B1-9F89-8977D022DE87}"/>
                    </a:ext>
                  </a:extLst>
                </p:cNvPr>
                <p:cNvSpPr/>
                <p:nvPr/>
              </p:nvSpPr>
              <p:spPr>
                <a:xfrm>
                  <a:off x="2818198" y="3676651"/>
                  <a:ext cx="9329560" cy="57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34B567F0-20C0-4302-9E2C-6EA0D40B8C39}"/>
                    </a:ext>
                  </a:extLst>
                </p:cNvPr>
                <p:cNvSpPr/>
                <p:nvPr/>
              </p:nvSpPr>
              <p:spPr>
                <a:xfrm>
                  <a:off x="2842779" y="3143885"/>
                  <a:ext cx="9329560" cy="57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71E91711-99F4-42A2-B40F-63C2FEC695CD}"/>
                    </a:ext>
                  </a:extLst>
                </p:cNvPr>
                <p:cNvSpPr/>
                <p:nvPr/>
              </p:nvSpPr>
              <p:spPr>
                <a:xfrm>
                  <a:off x="2598580" y="4341447"/>
                  <a:ext cx="956212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E6B100B4-7FCB-458C-AE3F-5DECD1C7802E}"/>
                    </a:ext>
                  </a:extLst>
                </p:cNvPr>
                <p:cNvSpPr/>
                <p:nvPr/>
              </p:nvSpPr>
              <p:spPr>
                <a:xfrm>
                  <a:off x="2849941" y="3845376"/>
                  <a:ext cx="9329560" cy="57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Rectangle 21">
                <a:extLst>
                  <a:ext uri="{FF2B5EF4-FFF2-40B4-BE49-F238E27FC236}">
                    <a16:creationId xmlns:a16="http://schemas.microsoft.com/office/drawing/2014/main" id="{3C788D51-3C5A-4408-8E3E-EB45D01E1132}"/>
                  </a:ext>
                </a:extLst>
              </p:cNvPr>
              <p:cNvSpPr/>
              <p:nvPr/>
            </p:nvSpPr>
            <p:spPr>
              <a:xfrm>
                <a:off x="9578428" y="3201156"/>
                <a:ext cx="191747" cy="99092"/>
              </a:xfrm>
              <a:prstGeom prst="rect">
                <a:avLst/>
              </a:prstGeom>
              <a:solidFill>
                <a:srgbClr val="89D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3" name="Rectangle 42">
              <a:extLst>
                <a:ext uri="{FF2B5EF4-FFF2-40B4-BE49-F238E27FC236}">
                  <a16:creationId xmlns:a16="http://schemas.microsoft.com/office/drawing/2014/main" id="{23F9C595-BFF1-4A21-8262-051D8090F86C}"/>
                </a:ext>
              </a:extLst>
            </p:cNvPr>
            <p:cNvSpPr/>
            <p:nvPr/>
          </p:nvSpPr>
          <p:spPr>
            <a:xfrm>
              <a:off x="11868037" y="3904183"/>
              <a:ext cx="191747" cy="99092"/>
            </a:xfrm>
            <a:prstGeom prst="rect">
              <a:avLst/>
            </a:prstGeom>
            <a:solidFill>
              <a:srgbClr val="009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 name="Group 1">
            <a:extLst>
              <a:ext uri="{FF2B5EF4-FFF2-40B4-BE49-F238E27FC236}">
                <a16:creationId xmlns:a16="http://schemas.microsoft.com/office/drawing/2014/main" id="{41E6C283-2D70-4567-B765-049312166761}"/>
              </a:ext>
            </a:extLst>
          </p:cNvPr>
          <p:cNvGrpSpPr/>
          <p:nvPr/>
        </p:nvGrpSpPr>
        <p:grpSpPr>
          <a:xfrm>
            <a:off x="102560" y="2129512"/>
            <a:ext cx="12025488" cy="2852065"/>
            <a:chOff x="1073778" y="5003507"/>
            <a:chExt cx="12025488" cy="2852065"/>
          </a:xfrm>
        </p:grpSpPr>
        <p:grpSp>
          <p:nvGrpSpPr>
            <p:cNvPr id="12" name="Group 11">
              <a:extLst>
                <a:ext uri="{FF2B5EF4-FFF2-40B4-BE49-F238E27FC236}">
                  <a16:creationId xmlns:a16="http://schemas.microsoft.com/office/drawing/2014/main" id="{9D8BF7CE-BDCF-457B-87DC-B66270EDC96F}"/>
                </a:ext>
              </a:extLst>
            </p:cNvPr>
            <p:cNvGrpSpPr/>
            <p:nvPr/>
          </p:nvGrpSpPr>
          <p:grpSpPr>
            <a:xfrm>
              <a:off x="2761364" y="5003507"/>
              <a:ext cx="10337902" cy="2852064"/>
              <a:chOff x="1592186" y="4818839"/>
              <a:chExt cx="10156353" cy="2852064"/>
            </a:xfrm>
          </p:grpSpPr>
          <p:pic>
            <p:nvPicPr>
              <p:cNvPr id="39" name="Picture 38">
                <a:extLst>
                  <a:ext uri="{FF2B5EF4-FFF2-40B4-BE49-F238E27FC236}">
                    <a16:creationId xmlns:a16="http://schemas.microsoft.com/office/drawing/2014/main" id="{4EBD25EF-15DD-4954-9B22-105993B32B3C}"/>
                  </a:ext>
                </a:extLst>
              </p:cNvPr>
              <p:cNvPicPr>
                <a:picLocks noChangeAspect="1"/>
              </p:cNvPicPr>
              <p:nvPr/>
            </p:nvPicPr>
            <p:blipFill rotWithShape="1">
              <a:blip r:embed="rId13"/>
              <a:srcRect l="20222" t="38481" r="11804" b="22869"/>
              <a:stretch/>
            </p:blipFill>
            <p:spPr>
              <a:xfrm>
                <a:off x="2601284" y="4874444"/>
                <a:ext cx="9147255" cy="2796459"/>
              </a:xfrm>
              <a:prstGeom prst="rect">
                <a:avLst/>
              </a:prstGeom>
              <a:ln w="38100">
                <a:solidFill>
                  <a:srgbClr val="FF0000"/>
                </a:solidFill>
              </a:ln>
              <a:effectLst>
                <a:outerShdw blurRad="50800" dist="38100" dir="2700000" algn="tl" rotWithShape="0">
                  <a:prstClr val="black">
                    <a:alpha val="40000"/>
                  </a:prstClr>
                </a:outerShdw>
              </a:effectLst>
            </p:spPr>
          </p:pic>
          <p:sp>
            <p:nvSpPr>
              <p:cNvPr id="26" name="Rectangle 25">
                <a:extLst>
                  <a:ext uri="{FF2B5EF4-FFF2-40B4-BE49-F238E27FC236}">
                    <a16:creationId xmlns:a16="http://schemas.microsoft.com/office/drawing/2014/main" id="{8F88F493-A953-4261-82A2-42A11FB2B0C9}"/>
                  </a:ext>
                </a:extLst>
              </p:cNvPr>
              <p:cNvSpPr/>
              <p:nvPr/>
            </p:nvSpPr>
            <p:spPr>
              <a:xfrm>
                <a:off x="1592186" y="4818839"/>
                <a:ext cx="55069" cy="1868981"/>
              </a:xfrm>
              <a:prstGeom prst="rect">
                <a:avLst/>
              </a:prstGeom>
              <a:solidFill>
                <a:srgbClr val="009D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grpSp>
        <p:pic>
          <p:nvPicPr>
            <p:cNvPr id="3074" name="Picture 2" descr="https://www.gatesnotes.com/-/media/Images/Articles/About-Bill-Gates/Annual-Letter/2017-Annual-Letter/Chart-01_desktop_766px_v4.jpg">
              <a:extLst>
                <a:ext uri="{FF2B5EF4-FFF2-40B4-BE49-F238E27FC236}">
                  <a16:creationId xmlns:a16="http://schemas.microsoft.com/office/drawing/2014/main" id="{F6FD98B2-1049-47C7-9E00-152C559FA0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3778" y="5059113"/>
              <a:ext cx="2694613" cy="2796459"/>
            </a:xfrm>
            <a:prstGeom prst="rect">
              <a:avLst/>
            </a:prstGeom>
            <a:noFill/>
            <a:ln w="38100">
              <a:solidFill>
                <a:srgbClr val="FF0000"/>
              </a:solid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6EEA5842-B06F-495C-9580-B76A89B39FF7}"/>
              </a:ext>
            </a:extLst>
          </p:cNvPr>
          <p:cNvSpPr/>
          <p:nvPr/>
        </p:nvSpPr>
        <p:spPr>
          <a:xfrm>
            <a:off x="2817282" y="6051236"/>
            <a:ext cx="6913619" cy="44395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F3A820EC-41B3-4381-9334-E5C55894F308}"/>
              </a:ext>
            </a:extLst>
          </p:cNvPr>
          <p:cNvSpPr/>
          <p:nvPr/>
        </p:nvSpPr>
        <p:spPr>
          <a:xfrm>
            <a:off x="2823898" y="5338257"/>
            <a:ext cx="9250199" cy="49949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6">
            <a:extLst>
              <a:ext uri="{FF2B5EF4-FFF2-40B4-BE49-F238E27FC236}">
                <a16:creationId xmlns:a16="http://schemas.microsoft.com/office/drawing/2014/main" id="{D70A7A88-BE09-4965-8DBC-385B4684029A}"/>
              </a:ext>
            </a:extLst>
          </p:cNvPr>
          <p:cNvGrpSpPr/>
          <p:nvPr/>
        </p:nvGrpSpPr>
        <p:grpSpPr>
          <a:xfrm>
            <a:off x="102560" y="5116506"/>
            <a:ext cx="11922741" cy="1422554"/>
            <a:chOff x="102560" y="5116506"/>
            <a:chExt cx="11922741" cy="1422554"/>
          </a:xfrm>
        </p:grpSpPr>
        <p:sp>
          <p:nvSpPr>
            <p:cNvPr id="47" name="Rectangle 46">
              <a:extLst>
                <a:ext uri="{FF2B5EF4-FFF2-40B4-BE49-F238E27FC236}">
                  <a16:creationId xmlns:a16="http://schemas.microsoft.com/office/drawing/2014/main" id="{8CEE5843-DC44-4C93-B9FB-B4C85AB65313}"/>
                </a:ext>
              </a:extLst>
            </p:cNvPr>
            <p:cNvSpPr/>
            <p:nvPr/>
          </p:nvSpPr>
          <p:spPr>
            <a:xfrm>
              <a:off x="2695741" y="5126280"/>
              <a:ext cx="9329560" cy="185515"/>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EF5FB786-E31B-4C97-A1D6-E11E89ABB3B0}"/>
                </a:ext>
              </a:extLst>
            </p:cNvPr>
            <p:cNvSpPr/>
            <p:nvPr/>
          </p:nvSpPr>
          <p:spPr>
            <a:xfrm>
              <a:off x="2848141" y="5861360"/>
              <a:ext cx="6876000" cy="144000"/>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A4617122-B500-4E2F-AC38-72876A82F722}"/>
                </a:ext>
              </a:extLst>
            </p:cNvPr>
            <p:cNvSpPr/>
            <p:nvPr/>
          </p:nvSpPr>
          <p:spPr>
            <a:xfrm>
              <a:off x="102560" y="5116506"/>
              <a:ext cx="2339954" cy="1422554"/>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 name="Group 5">
            <a:extLst>
              <a:ext uri="{FF2B5EF4-FFF2-40B4-BE49-F238E27FC236}">
                <a16:creationId xmlns:a16="http://schemas.microsoft.com/office/drawing/2014/main" id="{88D5D449-BF6F-45DD-94F4-BCA7118F8046}"/>
              </a:ext>
            </a:extLst>
          </p:cNvPr>
          <p:cNvGrpSpPr/>
          <p:nvPr/>
        </p:nvGrpSpPr>
        <p:grpSpPr>
          <a:xfrm>
            <a:off x="9291484" y="4999703"/>
            <a:ext cx="2696911" cy="1614474"/>
            <a:chOff x="9291484" y="4999703"/>
            <a:chExt cx="2696911" cy="1614474"/>
          </a:xfrm>
        </p:grpSpPr>
        <p:sp>
          <p:nvSpPr>
            <p:cNvPr id="28" name="Freeform: Shape 27">
              <a:extLst>
                <a:ext uri="{FF2B5EF4-FFF2-40B4-BE49-F238E27FC236}">
                  <a16:creationId xmlns:a16="http://schemas.microsoft.com/office/drawing/2014/main" id="{2F4D6D1E-DE7D-4842-AA1F-CD0B4D2135A5}"/>
                </a:ext>
              </a:extLst>
            </p:cNvPr>
            <p:cNvSpPr/>
            <p:nvPr/>
          </p:nvSpPr>
          <p:spPr>
            <a:xfrm>
              <a:off x="9671017" y="5827836"/>
              <a:ext cx="2317378" cy="786341"/>
            </a:xfrm>
            <a:custGeom>
              <a:avLst/>
              <a:gdLst>
                <a:gd name="connsiteX0" fmla="*/ 6089759 w 6539402"/>
                <a:gd name="connsiteY0" fmla="*/ 149902 h 655831"/>
                <a:gd name="connsiteX1" fmla="*/ 5774966 w 6539402"/>
                <a:gd name="connsiteY1" fmla="*/ 89941 h 655831"/>
                <a:gd name="connsiteX2" fmla="*/ 648330 w 6539402"/>
                <a:gd name="connsiteY2" fmla="*/ 29980 h 655831"/>
                <a:gd name="connsiteX3" fmla="*/ 678310 w 6539402"/>
                <a:gd name="connsiteY3" fmla="*/ 584616 h 655831"/>
                <a:gd name="connsiteX4" fmla="*/ 6164710 w 6539402"/>
                <a:gd name="connsiteY4" fmla="*/ 584616 h 655831"/>
                <a:gd name="connsiteX5" fmla="*/ 5610074 w 6539402"/>
                <a:gd name="connsiteY5" fmla="*/ 0 h 65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9402" h="655831">
                  <a:moveTo>
                    <a:pt x="6089759" y="149902"/>
                  </a:moveTo>
                  <a:cubicBezTo>
                    <a:pt x="6385815" y="129915"/>
                    <a:pt x="6681871" y="109928"/>
                    <a:pt x="5774966" y="89941"/>
                  </a:cubicBezTo>
                  <a:cubicBezTo>
                    <a:pt x="4868061" y="69954"/>
                    <a:pt x="1497773" y="-52466"/>
                    <a:pt x="648330" y="29980"/>
                  </a:cubicBezTo>
                  <a:cubicBezTo>
                    <a:pt x="-201113" y="112426"/>
                    <a:pt x="-241087" y="492177"/>
                    <a:pt x="678310" y="584616"/>
                  </a:cubicBezTo>
                  <a:cubicBezTo>
                    <a:pt x="1597707" y="677055"/>
                    <a:pt x="5342749" y="682052"/>
                    <a:pt x="6164710" y="584616"/>
                  </a:cubicBezTo>
                  <a:cubicBezTo>
                    <a:pt x="6986671" y="487180"/>
                    <a:pt x="6298372" y="243590"/>
                    <a:pt x="5610074"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reeform: Shape 4">
              <a:extLst>
                <a:ext uri="{FF2B5EF4-FFF2-40B4-BE49-F238E27FC236}">
                  <a16:creationId xmlns:a16="http://schemas.microsoft.com/office/drawing/2014/main" id="{66C7C3B1-4F2F-4F00-BECC-32B8BA5FF2DE}"/>
                </a:ext>
              </a:extLst>
            </p:cNvPr>
            <p:cNvSpPr/>
            <p:nvPr/>
          </p:nvSpPr>
          <p:spPr>
            <a:xfrm>
              <a:off x="9291484" y="4999703"/>
              <a:ext cx="845045" cy="838045"/>
            </a:xfrm>
            <a:custGeom>
              <a:avLst/>
              <a:gdLst>
                <a:gd name="connsiteX0" fmla="*/ 825910 w 845045"/>
                <a:gd name="connsiteY0" fmla="*/ 929149 h 929149"/>
                <a:gd name="connsiteX1" fmla="*/ 737419 w 845045"/>
                <a:gd name="connsiteY1" fmla="*/ 339213 h 929149"/>
                <a:gd name="connsiteX2" fmla="*/ 0 w 845045"/>
                <a:gd name="connsiteY2" fmla="*/ 0 h 929149"/>
              </a:gdLst>
              <a:ahLst/>
              <a:cxnLst>
                <a:cxn ang="0">
                  <a:pos x="connsiteX0" y="connsiteY0"/>
                </a:cxn>
                <a:cxn ang="0">
                  <a:pos x="connsiteX1" y="connsiteY1"/>
                </a:cxn>
                <a:cxn ang="0">
                  <a:pos x="connsiteX2" y="connsiteY2"/>
                </a:cxn>
              </a:cxnLst>
              <a:rect l="l" t="t" r="r" b="b"/>
              <a:pathLst>
                <a:path w="845045" h="929149">
                  <a:moveTo>
                    <a:pt x="825910" y="929149"/>
                  </a:moveTo>
                  <a:cubicBezTo>
                    <a:pt x="850490" y="711610"/>
                    <a:pt x="875071" y="494071"/>
                    <a:pt x="737419" y="339213"/>
                  </a:cubicBezTo>
                  <a:cubicBezTo>
                    <a:pt x="599767" y="184355"/>
                    <a:pt x="299883" y="92177"/>
                    <a:pt x="0" y="0"/>
                  </a:cubicBezTo>
                </a:path>
              </a:pathLst>
            </a:custGeom>
            <a:noFill/>
            <a:ln w="571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55786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0"/>
                            </p:stCondLst>
                            <p:childTnLst>
                              <p:par>
                                <p:cTn id="18" presetID="2" presetClass="entr" presetSubtype="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7654031B-226B-416B-B97D-96A5DA3494E4}"/>
              </a:ext>
            </a:extLst>
          </p:cNvPr>
          <p:cNvPicPr>
            <a:picLocks noChangeAspect="1"/>
          </p:cNvPicPr>
          <p:nvPr/>
        </p:nvPicPr>
        <p:blipFill rotWithShape="1">
          <a:blip r:embed="rId3"/>
          <a:srcRect l="17177" t="23660" r="39758" b="50439"/>
          <a:stretch/>
        </p:blipFill>
        <p:spPr>
          <a:xfrm rot="419182">
            <a:off x="8195927" y="1567277"/>
            <a:ext cx="4404352" cy="1490061"/>
          </a:xfrm>
          <a:prstGeom prst="rect">
            <a:avLst/>
          </a:prstGeom>
          <a:effectLst>
            <a:outerShdw blurRad="50800" dist="38100" dir="5400000" algn="t" rotWithShape="0">
              <a:prstClr val="black">
                <a:alpha val="40000"/>
              </a:prstClr>
            </a:outerShdw>
          </a:effectLst>
        </p:spPr>
      </p:pic>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descr="Image result for atd saudi arabia conference">
            <a:extLst>
              <a:ext uri="{FF2B5EF4-FFF2-40B4-BE49-F238E27FC236}">
                <a16:creationId xmlns:a16="http://schemas.microsoft.com/office/drawing/2014/main" id="{59336616-BDCD-421C-98A7-66CD858C6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5582" y="6166026"/>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A339E08-A545-4ACC-9DE2-A4448EB1E174}"/>
              </a:ext>
            </a:extLst>
          </p:cNvPr>
          <p:cNvPicPr>
            <a:picLocks noChangeAspect="1"/>
          </p:cNvPicPr>
          <p:nvPr/>
        </p:nvPicPr>
        <p:blipFill rotWithShape="1">
          <a:blip r:embed="rId5"/>
          <a:srcRect b="29537"/>
          <a:stretch/>
        </p:blipFill>
        <p:spPr>
          <a:xfrm>
            <a:off x="7319018" y="6211773"/>
            <a:ext cx="2719783" cy="616939"/>
          </a:xfrm>
          <a:prstGeom prst="rect">
            <a:avLst/>
          </a:prstGeom>
        </p:spPr>
      </p:pic>
      <p:sp>
        <p:nvSpPr>
          <p:cNvPr id="33" name="Rectangle 32">
            <a:extLst>
              <a:ext uri="{FF2B5EF4-FFF2-40B4-BE49-F238E27FC236}">
                <a16:creationId xmlns:a16="http://schemas.microsoft.com/office/drawing/2014/main" id="{54372DFB-8669-4412-98B3-22650BD543D2}"/>
              </a:ext>
            </a:extLst>
          </p:cNvPr>
          <p:cNvSpPr/>
          <p:nvPr/>
        </p:nvSpPr>
        <p:spPr>
          <a:xfrm>
            <a:off x="334016" y="2045985"/>
            <a:ext cx="3582056" cy="1815882"/>
          </a:xfrm>
          <a:prstGeom prst="rect">
            <a:avLst/>
          </a:prstGeom>
        </p:spPr>
        <p:txBody>
          <a:bodyPr wrap="square">
            <a:spAutoFit/>
          </a:bodyPr>
          <a:lstStyle/>
          <a:p>
            <a:r>
              <a:rPr lang="en-GB" sz="4000" dirty="0">
                <a:solidFill>
                  <a:schemeClr val="tx1">
                    <a:lumMod val="65000"/>
                    <a:lumOff val="35000"/>
                  </a:schemeClr>
                </a:solidFill>
                <a:latin typeface="Arial Rounded MT Bold" panose="020F0704030504030204" pitchFamily="34" charset="0"/>
              </a:rPr>
              <a:t>Reason 4: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Show Me The Money!</a:t>
            </a: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tx1"/>
                </a:solidFill>
                <a:latin typeface="Arial Rounded MT Bold" panose="020F0704030504030204" pitchFamily="34" charset="0"/>
                <a:cs typeface="Arial" panose="020B0604020202020204" pitchFamily="34" charset="0"/>
              </a:rPr>
              <a:t>Why Now?</a:t>
            </a:r>
          </a:p>
        </p:txBody>
      </p:sp>
      <p:pic>
        <p:nvPicPr>
          <p:cNvPr id="31" name="Picture 30">
            <a:extLst>
              <a:ext uri="{FF2B5EF4-FFF2-40B4-BE49-F238E27FC236}">
                <a16:creationId xmlns:a16="http://schemas.microsoft.com/office/drawing/2014/main" id="{77684868-B1AE-4C9D-85C8-30102E8A0D75}"/>
              </a:ext>
            </a:extLst>
          </p:cNvPr>
          <p:cNvPicPr>
            <a:picLocks noChangeAspect="1"/>
          </p:cNvPicPr>
          <p:nvPr/>
        </p:nvPicPr>
        <p:blipFill rotWithShape="1">
          <a:blip r:embed="rId6"/>
          <a:srcRect l="19524" t="28379" r="29597" b="8448"/>
          <a:stretch/>
        </p:blipFill>
        <p:spPr>
          <a:xfrm rot="440707">
            <a:off x="6533845" y="2807921"/>
            <a:ext cx="6203113" cy="4332424"/>
          </a:xfrm>
          <a:prstGeom prst="rect">
            <a:avLst/>
          </a:prstGeom>
          <a:ln>
            <a:noFill/>
          </a:ln>
          <a:effectLst>
            <a:outerShdw blurRad="292100" dist="139700" dir="2700000" algn="tl" rotWithShape="0">
              <a:srgbClr val="333333">
                <a:alpha val="65000"/>
              </a:srgbClr>
            </a:outerShdw>
          </a:effectLst>
        </p:spPr>
      </p:pic>
      <p:pic>
        <p:nvPicPr>
          <p:cNvPr id="44" name="Picture 43">
            <a:extLst>
              <a:ext uri="{FF2B5EF4-FFF2-40B4-BE49-F238E27FC236}">
                <a16:creationId xmlns:a16="http://schemas.microsoft.com/office/drawing/2014/main" id="{B143C72E-E2D2-4F11-B1E5-DB46B23938A8}"/>
              </a:ext>
            </a:extLst>
          </p:cNvPr>
          <p:cNvPicPr>
            <a:picLocks noChangeAspect="1"/>
          </p:cNvPicPr>
          <p:nvPr/>
        </p:nvPicPr>
        <p:blipFill>
          <a:blip r:embed="rId7">
            <a:extLst/>
          </a:blip>
          <a:stretch>
            <a:fillRect/>
          </a:stretch>
        </p:blipFill>
        <p:spPr>
          <a:xfrm rot="297186">
            <a:off x="3425610" y="477548"/>
            <a:ext cx="4472258" cy="6350973"/>
          </a:xfrm>
          <a:prstGeom prst="rect">
            <a:avLst/>
          </a:prstGeom>
          <a:effectLst>
            <a:outerShdw blurRad="50800" dist="38100" dir="5400000" algn="t" rotWithShape="0">
              <a:prstClr val="black">
                <a:alpha val="40000"/>
              </a:prstClr>
            </a:outerShdw>
          </a:effectLst>
        </p:spPr>
      </p:pic>
      <p:pic>
        <p:nvPicPr>
          <p:cNvPr id="45" name="Picture 44">
            <a:extLst>
              <a:ext uri="{FF2B5EF4-FFF2-40B4-BE49-F238E27FC236}">
                <a16:creationId xmlns:a16="http://schemas.microsoft.com/office/drawing/2014/main" id="{D3803423-1ACF-4B28-9EE6-E83B99F5385B}"/>
              </a:ext>
            </a:extLst>
          </p:cNvPr>
          <p:cNvPicPr>
            <a:picLocks noChangeAspect="1"/>
          </p:cNvPicPr>
          <p:nvPr/>
        </p:nvPicPr>
        <p:blipFill rotWithShape="1">
          <a:blip r:embed="rId8">
            <a:duotone>
              <a:prstClr val="black"/>
              <a:srgbClr val="D9C3A5">
                <a:tint val="50000"/>
                <a:satMod val="180000"/>
              </a:srgbClr>
            </a:duotone>
          </a:blip>
          <a:srcRect l="81771" t="36207" r="2186" b="14350"/>
          <a:stretch/>
        </p:blipFill>
        <p:spPr>
          <a:xfrm rot="297186">
            <a:off x="7014962" y="2951294"/>
            <a:ext cx="717498" cy="3140136"/>
          </a:xfrm>
          <a:prstGeom prst="rect">
            <a:avLst/>
          </a:prstGeom>
          <a:ln>
            <a:solidFill>
              <a:srgbClr val="FF0000"/>
            </a:solidFill>
          </a:ln>
          <a:effectLst/>
        </p:spPr>
      </p:pic>
    </p:spTree>
    <p:extLst>
      <p:ext uri="{BB962C8B-B14F-4D97-AF65-F5344CB8AC3E}">
        <p14:creationId xmlns:p14="http://schemas.microsoft.com/office/powerpoint/2010/main" val="312858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689FE1-A4E7-4DF6-AF62-02901DFEA2A3}"/>
              </a:ext>
            </a:extLst>
          </p:cNvPr>
          <p:cNvSpPr/>
          <p:nvPr/>
        </p:nvSpPr>
        <p:spPr>
          <a:xfrm>
            <a:off x="-6117" y="0"/>
            <a:ext cx="12286622" cy="6872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Rounded Corners 49">
            <a:extLst>
              <a:ext uri="{FF2B5EF4-FFF2-40B4-BE49-F238E27FC236}">
                <a16:creationId xmlns:a16="http://schemas.microsoft.com/office/drawing/2014/main" id="{2956BA12-7311-4A2B-BDD3-83030A2CBED6}"/>
              </a:ext>
            </a:extLst>
          </p:cNvPr>
          <p:cNvSpPr/>
          <p:nvPr/>
        </p:nvSpPr>
        <p:spPr>
          <a:xfrm>
            <a:off x="3635539" y="1123674"/>
            <a:ext cx="2280745" cy="4572711"/>
          </a:xfrm>
          <a:prstGeom prst="roundRect">
            <a:avLst>
              <a:gd name="adj" fmla="val 0"/>
            </a:avLst>
          </a:prstGeom>
          <a:solidFill>
            <a:schemeClr val="bg1">
              <a:lumMod val="95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Rounded Corners 48">
            <a:extLst>
              <a:ext uri="{FF2B5EF4-FFF2-40B4-BE49-F238E27FC236}">
                <a16:creationId xmlns:a16="http://schemas.microsoft.com/office/drawing/2014/main" id="{F1E82CD2-0B21-41C8-A19D-AABFB8142F4B}"/>
              </a:ext>
            </a:extLst>
          </p:cNvPr>
          <p:cNvSpPr/>
          <p:nvPr/>
        </p:nvSpPr>
        <p:spPr>
          <a:xfrm>
            <a:off x="3635539" y="574682"/>
            <a:ext cx="2280743" cy="523220"/>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Rounded Corners 21">
            <a:extLst>
              <a:ext uri="{FF2B5EF4-FFF2-40B4-BE49-F238E27FC236}">
                <a16:creationId xmlns:a16="http://schemas.microsoft.com/office/drawing/2014/main" id="{84E61E0C-F8E8-4002-B1AC-2D683BD48305}"/>
              </a:ext>
            </a:extLst>
          </p:cNvPr>
          <p:cNvSpPr/>
          <p:nvPr/>
        </p:nvSpPr>
        <p:spPr>
          <a:xfrm>
            <a:off x="5978768" y="574682"/>
            <a:ext cx="5843685" cy="510888"/>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CA339E08-A545-4ACC-9DE2-A4448EB1E17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p:spPr>
      </p:pic>
      <p:sp>
        <p:nvSpPr>
          <p:cNvPr id="33" name="Rectangle 32">
            <a:extLst>
              <a:ext uri="{FF2B5EF4-FFF2-40B4-BE49-F238E27FC236}">
                <a16:creationId xmlns:a16="http://schemas.microsoft.com/office/drawing/2014/main" id="{54372DFB-8669-4412-98B3-22650BD543D2}"/>
              </a:ext>
            </a:extLst>
          </p:cNvPr>
          <p:cNvSpPr/>
          <p:nvPr/>
        </p:nvSpPr>
        <p:spPr>
          <a:xfrm>
            <a:off x="334016" y="2045985"/>
            <a:ext cx="2913681" cy="1384995"/>
          </a:xfrm>
          <a:prstGeom prst="rect">
            <a:avLst/>
          </a:prstGeom>
        </p:spPr>
        <p:txBody>
          <a:bodyPr wrap="square">
            <a:spAutoFit/>
          </a:bodyPr>
          <a:lstStyle/>
          <a:p>
            <a:r>
              <a:rPr lang="en-GB" sz="4000" dirty="0">
                <a:solidFill>
                  <a:srgbClr val="E8512C"/>
                </a:solidFill>
                <a:latin typeface="Arial Rounded MT Bold" panose="020F0704030504030204" pitchFamily="34" charset="0"/>
              </a:rPr>
              <a:t>Reason 5: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HR’s new role!</a:t>
            </a: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3300396" cy="1114423"/>
          </a:xfrm>
        </p:spPr>
        <p:txBody>
          <a:bodyPr/>
          <a:lstStyle/>
          <a:p>
            <a:r>
              <a:rPr lang="en-US" dirty="0">
                <a:solidFill>
                  <a:schemeClr val="bg1"/>
                </a:solidFill>
                <a:latin typeface="Arial Rounded MT Bold" panose="020F0704030504030204" pitchFamily="34" charset="0"/>
                <a:cs typeface="Arial" panose="020B0604020202020204" pitchFamily="34" charset="0"/>
              </a:rPr>
              <a:t>Why Now?</a:t>
            </a:r>
          </a:p>
        </p:txBody>
      </p:sp>
      <p:sp>
        <p:nvSpPr>
          <p:cNvPr id="34" name="Rectangle 33">
            <a:extLst>
              <a:ext uri="{FF2B5EF4-FFF2-40B4-BE49-F238E27FC236}">
                <a16:creationId xmlns:a16="http://schemas.microsoft.com/office/drawing/2014/main" id="{E1F25D0D-9606-4BBF-B625-CA6F533114CC}"/>
              </a:ext>
            </a:extLst>
          </p:cNvPr>
          <p:cNvSpPr/>
          <p:nvPr/>
        </p:nvSpPr>
        <p:spPr>
          <a:xfrm>
            <a:off x="9258349" y="545703"/>
            <a:ext cx="1999268" cy="523220"/>
          </a:xfrm>
          <a:prstGeom prst="rect">
            <a:avLst/>
          </a:prstGeom>
        </p:spPr>
        <p:txBody>
          <a:bodyPr wrap="square">
            <a:spAutoFit/>
          </a:bodyPr>
          <a:lstStyle/>
          <a:p>
            <a:pPr algn="ctr"/>
            <a:r>
              <a:rPr lang="en-GB" sz="2800" dirty="0">
                <a:solidFill>
                  <a:srgbClr val="FAA41D"/>
                </a:solidFill>
                <a:latin typeface="Arial Rounded MT Bold" panose="020F0704030504030204" pitchFamily="34" charset="0"/>
              </a:rPr>
              <a:t>HR Rating</a:t>
            </a:r>
          </a:p>
        </p:txBody>
      </p:sp>
      <p:sp>
        <p:nvSpPr>
          <p:cNvPr id="20" name="Rectangle 19">
            <a:extLst>
              <a:ext uri="{FF2B5EF4-FFF2-40B4-BE49-F238E27FC236}">
                <a16:creationId xmlns:a16="http://schemas.microsoft.com/office/drawing/2014/main" id="{EE5073E2-061E-42F4-ADC7-86BB66AA13B5}"/>
              </a:ext>
            </a:extLst>
          </p:cNvPr>
          <p:cNvSpPr/>
          <p:nvPr/>
        </p:nvSpPr>
        <p:spPr>
          <a:xfrm>
            <a:off x="5626972" y="549298"/>
            <a:ext cx="3531213" cy="523220"/>
          </a:xfrm>
          <a:prstGeom prst="rect">
            <a:avLst/>
          </a:prstGeom>
        </p:spPr>
        <p:txBody>
          <a:bodyPr wrap="square">
            <a:spAutoFit/>
          </a:bodyPr>
          <a:lstStyle/>
          <a:p>
            <a:pPr algn="ctr"/>
            <a:r>
              <a:rPr lang="en-GB" sz="2800" dirty="0">
                <a:solidFill>
                  <a:srgbClr val="3984B5"/>
                </a:solidFill>
                <a:latin typeface="Arial Rounded MT Bold" panose="020F0704030504030204" pitchFamily="34" charset="0"/>
              </a:rPr>
              <a:t>Leaders Rating</a:t>
            </a:r>
          </a:p>
        </p:txBody>
      </p:sp>
      <p:cxnSp>
        <p:nvCxnSpPr>
          <p:cNvPr id="6" name="Straight Connector 5">
            <a:extLst>
              <a:ext uri="{FF2B5EF4-FFF2-40B4-BE49-F238E27FC236}">
                <a16:creationId xmlns:a16="http://schemas.microsoft.com/office/drawing/2014/main" id="{370BF94E-C27D-4BE9-B163-968518BCC9EE}"/>
              </a:ext>
            </a:extLst>
          </p:cNvPr>
          <p:cNvCxnSpPr>
            <a:cxnSpLocks/>
          </p:cNvCxnSpPr>
          <p:nvPr/>
        </p:nvCxnSpPr>
        <p:spPr>
          <a:xfrm>
            <a:off x="8945334" y="1106315"/>
            <a:ext cx="0" cy="4603122"/>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5A5DAE40-E343-4533-9A0B-D7DCA2685574}"/>
              </a:ext>
            </a:extLst>
          </p:cNvPr>
          <p:cNvSpPr/>
          <p:nvPr/>
        </p:nvSpPr>
        <p:spPr>
          <a:xfrm>
            <a:off x="3648622" y="5709437"/>
            <a:ext cx="8196419" cy="310370"/>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5EB4EDE8-D86D-47F8-B4FB-BD9DBD2B2DC9}"/>
              </a:ext>
            </a:extLst>
          </p:cNvPr>
          <p:cNvSpPr/>
          <p:nvPr/>
        </p:nvSpPr>
        <p:spPr>
          <a:xfrm>
            <a:off x="3730065" y="5744412"/>
            <a:ext cx="5762733" cy="276999"/>
          </a:xfrm>
          <a:prstGeom prst="rect">
            <a:avLst/>
          </a:prstGeom>
          <a:noFill/>
        </p:spPr>
        <p:txBody>
          <a:bodyPr wrap="square" rtlCol="0">
            <a:spAutoFit/>
          </a:bodyPr>
          <a:lstStyle/>
          <a:p>
            <a:r>
              <a:rPr lang="en-US" sz="1200" b="1" i="1" dirty="0"/>
              <a:t>Source: </a:t>
            </a:r>
            <a:r>
              <a:rPr lang="en-US" sz="1200" i="1" dirty="0"/>
              <a:t>Global Leadership forecast 2018, DDI, The Conference </a:t>
            </a:r>
            <a:r>
              <a:rPr lang="en-GB" sz="1200" i="1" dirty="0"/>
              <a:t>Board, Ernst &amp; Young</a:t>
            </a:r>
            <a:endParaRPr lang="en-US" sz="1200" i="1" dirty="0"/>
          </a:p>
        </p:txBody>
      </p:sp>
      <p:sp>
        <p:nvSpPr>
          <p:cNvPr id="5" name="Rectangle 4">
            <a:extLst>
              <a:ext uri="{FF2B5EF4-FFF2-40B4-BE49-F238E27FC236}">
                <a16:creationId xmlns:a16="http://schemas.microsoft.com/office/drawing/2014/main" id="{B5718210-A72C-4FA4-95E6-4027ED5BDA8A}"/>
              </a:ext>
            </a:extLst>
          </p:cNvPr>
          <p:cNvSpPr/>
          <p:nvPr/>
        </p:nvSpPr>
        <p:spPr>
          <a:xfrm>
            <a:off x="334016" y="3560410"/>
            <a:ext cx="2802411" cy="954107"/>
          </a:xfrm>
          <a:prstGeom prst="rect">
            <a:avLst/>
          </a:prstGeom>
        </p:spPr>
        <p:txBody>
          <a:bodyPr wrap="square">
            <a:spAutoFit/>
          </a:bodyPr>
          <a:lstStyle/>
          <a:p>
            <a:r>
              <a:rPr lang="fr-FR" sz="1400" i="1" dirty="0">
                <a:solidFill>
                  <a:schemeClr val="bg1"/>
                </a:solidFill>
              </a:rPr>
              <a:t>More </a:t>
            </a:r>
            <a:r>
              <a:rPr lang="fr-FR" sz="1400" i="1" dirty="0" err="1">
                <a:solidFill>
                  <a:schemeClr val="bg1"/>
                </a:solidFill>
              </a:rPr>
              <a:t>than</a:t>
            </a:r>
            <a:r>
              <a:rPr lang="fr-FR" sz="1400" i="1" dirty="0">
                <a:solidFill>
                  <a:schemeClr val="bg1"/>
                </a:solidFill>
              </a:rPr>
              <a:t> 2,500 HR </a:t>
            </a:r>
            <a:r>
              <a:rPr lang="fr-FR" sz="1400" i="1" dirty="0" err="1">
                <a:solidFill>
                  <a:schemeClr val="bg1"/>
                </a:solidFill>
              </a:rPr>
              <a:t>professionals</a:t>
            </a:r>
            <a:r>
              <a:rPr lang="fr-FR" sz="1400" i="1" dirty="0">
                <a:solidFill>
                  <a:schemeClr val="bg1"/>
                </a:solidFill>
              </a:rPr>
              <a:t> and 25,000-plus leaders </a:t>
            </a:r>
            <a:r>
              <a:rPr lang="fr-FR" sz="1400" i="1" dirty="0" err="1">
                <a:solidFill>
                  <a:schemeClr val="bg1"/>
                </a:solidFill>
              </a:rPr>
              <a:t>completed</a:t>
            </a:r>
            <a:r>
              <a:rPr lang="fr-FR" sz="1400" i="1" dirty="0">
                <a:solidFill>
                  <a:schemeClr val="bg1"/>
                </a:solidFill>
              </a:rPr>
              <a:t> the Global Leadership </a:t>
            </a:r>
            <a:r>
              <a:rPr lang="fr-FR" sz="1400" i="1" dirty="0" err="1">
                <a:solidFill>
                  <a:schemeClr val="bg1"/>
                </a:solidFill>
              </a:rPr>
              <a:t>Forecast</a:t>
            </a:r>
            <a:r>
              <a:rPr lang="fr-FR" sz="1400" i="1" dirty="0">
                <a:solidFill>
                  <a:schemeClr val="bg1"/>
                </a:solidFill>
              </a:rPr>
              <a:t> 2018 </a:t>
            </a:r>
            <a:r>
              <a:rPr lang="fr-FR" sz="1400" i="1" dirty="0" err="1">
                <a:solidFill>
                  <a:schemeClr val="bg1"/>
                </a:solidFill>
              </a:rPr>
              <a:t>survey</a:t>
            </a:r>
            <a:endParaRPr lang="fr-FR" sz="1400" i="1" dirty="0">
              <a:solidFill>
                <a:schemeClr val="bg1"/>
              </a:solidFill>
            </a:endParaRPr>
          </a:p>
        </p:txBody>
      </p:sp>
      <p:sp>
        <p:nvSpPr>
          <p:cNvPr id="41" name="TextBox 40">
            <a:extLst>
              <a:ext uri="{FF2B5EF4-FFF2-40B4-BE49-F238E27FC236}">
                <a16:creationId xmlns:a16="http://schemas.microsoft.com/office/drawing/2014/main" id="{029E52FB-F57D-4F10-89A9-9BE534FD1CD5}"/>
              </a:ext>
            </a:extLst>
          </p:cNvPr>
          <p:cNvSpPr txBox="1"/>
          <p:nvPr/>
        </p:nvSpPr>
        <p:spPr>
          <a:xfrm>
            <a:off x="3686582" y="1107496"/>
            <a:ext cx="2252762" cy="1800493"/>
          </a:xfrm>
          <a:prstGeom prst="rect">
            <a:avLst/>
          </a:prstGeom>
          <a:noFill/>
        </p:spPr>
        <p:txBody>
          <a:bodyPr wrap="square" rtlCol="0">
            <a:spAutoFit/>
          </a:bodyPr>
          <a:lstStyle/>
          <a:p>
            <a:r>
              <a:rPr lang="en-GB" sz="2000" b="1" dirty="0">
                <a:latin typeface="Arial Rounded MT Bold" panose="020F0704030504030204" pitchFamily="34" charset="0"/>
              </a:rPr>
              <a:t>Reactor</a:t>
            </a:r>
          </a:p>
          <a:p>
            <a:pPr marL="87313" indent="-87313">
              <a:buFont typeface="Arial" panose="020B0604020202020204" pitchFamily="34" charset="0"/>
              <a:buChar char="•"/>
            </a:pPr>
            <a:endParaRPr lang="en-GB" sz="1050" b="1" dirty="0">
              <a:solidFill>
                <a:schemeClr val="tx1">
                  <a:lumMod val="85000"/>
                  <a:lumOff val="15000"/>
                </a:schemeClr>
              </a:solidFill>
            </a:endParaRPr>
          </a:p>
          <a:p>
            <a:pPr marL="87313" indent="-87313">
              <a:buFont typeface="Arial" panose="020B0604020202020204" pitchFamily="34" charset="0"/>
              <a:buChar char="•"/>
            </a:pPr>
            <a:r>
              <a:rPr lang="en-GB" sz="1050" b="1" dirty="0">
                <a:solidFill>
                  <a:schemeClr val="tx1">
                    <a:lumMod val="85000"/>
                    <a:lumOff val="15000"/>
                  </a:schemeClr>
                </a:solidFill>
              </a:rPr>
              <a:t>Sets and ensures compliance with policies</a:t>
            </a:r>
          </a:p>
          <a:p>
            <a:pPr marL="87313" indent="-87313">
              <a:buFont typeface="Arial" panose="020B0604020202020204" pitchFamily="34" charset="0"/>
              <a:buChar char="•"/>
            </a:pPr>
            <a:r>
              <a:rPr lang="en-GB" sz="1050" b="1" dirty="0">
                <a:solidFill>
                  <a:schemeClr val="tx1">
                    <a:lumMod val="85000"/>
                    <a:lumOff val="15000"/>
                  </a:schemeClr>
                </a:solidFill>
              </a:rPr>
              <a:t>Responds to business needs</a:t>
            </a:r>
          </a:p>
          <a:p>
            <a:pPr marL="87313" indent="-87313">
              <a:buFont typeface="Arial" panose="020B0604020202020204" pitchFamily="34" charset="0"/>
              <a:buChar char="•"/>
            </a:pPr>
            <a:r>
              <a:rPr lang="en-GB" sz="1050" b="1" dirty="0">
                <a:solidFill>
                  <a:schemeClr val="tx1">
                    <a:lumMod val="85000"/>
                    <a:lumOff val="15000"/>
                  </a:schemeClr>
                </a:solidFill>
              </a:rPr>
              <a:t>Installs basic initiatives to manage talent</a:t>
            </a:r>
            <a:endParaRPr lang="fr-FR" sz="1050" b="1" dirty="0">
              <a:solidFill>
                <a:schemeClr val="tx1">
                  <a:lumMod val="85000"/>
                  <a:lumOff val="15000"/>
                </a:schemeClr>
              </a:solidFill>
            </a:endParaRPr>
          </a:p>
          <a:p>
            <a:endParaRPr lang="fr-FR" sz="2800" b="1" dirty="0">
              <a:latin typeface="+mj-lt"/>
            </a:endParaRPr>
          </a:p>
        </p:txBody>
      </p:sp>
      <p:sp>
        <p:nvSpPr>
          <p:cNvPr id="43" name="TextBox 42">
            <a:extLst>
              <a:ext uri="{FF2B5EF4-FFF2-40B4-BE49-F238E27FC236}">
                <a16:creationId xmlns:a16="http://schemas.microsoft.com/office/drawing/2014/main" id="{5B6B14EE-898D-4F22-B392-683CC398D140}"/>
              </a:ext>
            </a:extLst>
          </p:cNvPr>
          <p:cNvSpPr txBox="1"/>
          <p:nvPr/>
        </p:nvSpPr>
        <p:spPr>
          <a:xfrm>
            <a:off x="3664778" y="4106116"/>
            <a:ext cx="2361396" cy="1531188"/>
          </a:xfrm>
          <a:prstGeom prst="rect">
            <a:avLst/>
          </a:prstGeom>
          <a:noFill/>
        </p:spPr>
        <p:txBody>
          <a:bodyPr wrap="square" rtlCol="0">
            <a:spAutoFit/>
          </a:bodyPr>
          <a:lstStyle/>
          <a:p>
            <a:r>
              <a:rPr lang="en-GB" sz="2000" b="1" dirty="0">
                <a:latin typeface="Arial Rounded MT Bold" panose="020F0704030504030204" pitchFamily="34" charset="0"/>
              </a:rPr>
              <a:t>Anticipator</a:t>
            </a:r>
          </a:p>
          <a:p>
            <a:pPr marL="87313" indent="-87313">
              <a:buFont typeface="Arial" panose="020B0604020202020204" pitchFamily="34" charset="0"/>
              <a:buChar char="•"/>
            </a:pPr>
            <a:endParaRPr lang="en-GB" sz="1050" b="1" dirty="0">
              <a:solidFill>
                <a:schemeClr val="tx1">
                  <a:lumMod val="85000"/>
                  <a:lumOff val="15000"/>
                </a:schemeClr>
              </a:solidFill>
            </a:endParaRPr>
          </a:p>
          <a:p>
            <a:pPr marL="87313" indent="-87313">
              <a:buFont typeface="Arial" panose="020B0604020202020204" pitchFamily="34" charset="0"/>
              <a:buChar char="•"/>
            </a:pPr>
            <a:r>
              <a:rPr lang="en-GB" sz="1050" b="1" dirty="0">
                <a:solidFill>
                  <a:schemeClr val="tx1">
                    <a:lumMod val="85000"/>
                    <a:lumOff val="15000"/>
                  </a:schemeClr>
                </a:solidFill>
              </a:rPr>
              <a:t>Uses analytics to forecast talent needs </a:t>
            </a:r>
          </a:p>
          <a:p>
            <a:pPr marL="87313" indent="-87313">
              <a:buFont typeface="Arial" panose="020B0604020202020204" pitchFamily="34" charset="0"/>
              <a:buChar char="•"/>
            </a:pPr>
            <a:r>
              <a:rPr lang="en-GB" sz="1050" b="1" dirty="0">
                <a:solidFill>
                  <a:schemeClr val="tx1">
                    <a:lumMod val="85000"/>
                    <a:lumOff val="15000"/>
                  </a:schemeClr>
                </a:solidFill>
              </a:rPr>
              <a:t>Provides insights and solutions to ensure high-quality supply of talent</a:t>
            </a:r>
          </a:p>
          <a:p>
            <a:pPr marL="87313" indent="-87313">
              <a:buFont typeface="Arial" panose="020B0604020202020204" pitchFamily="34" charset="0"/>
              <a:buChar char="•"/>
            </a:pPr>
            <a:r>
              <a:rPr lang="en-GB" sz="1050" b="1" dirty="0">
                <a:solidFill>
                  <a:schemeClr val="tx1">
                    <a:lumMod val="85000"/>
                    <a:lumOff val="15000"/>
                  </a:schemeClr>
                </a:solidFill>
              </a:rPr>
              <a:t>Links talent planning to business planning.</a:t>
            </a:r>
            <a:endParaRPr lang="fr-FR" sz="1050" b="1" dirty="0">
              <a:solidFill>
                <a:schemeClr val="tx1">
                  <a:lumMod val="85000"/>
                  <a:lumOff val="15000"/>
                </a:schemeClr>
              </a:solidFill>
            </a:endParaRPr>
          </a:p>
        </p:txBody>
      </p:sp>
      <p:sp>
        <p:nvSpPr>
          <p:cNvPr id="44" name="TextBox 43">
            <a:extLst>
              <a:ext uri="{FF2B5EF4-FFF2-40B4-BE49-F238E27FC236}">
                <a16:creationId xmlns:a16="http://schemas.microsoft.com/office/drawing/2014/main" id="{60A2B8AA-1E94-417C-B4E3-C36A9CE3F287}"/>
              </a:ext>
            </a:extLst>
          </p:cNvPr>
          <p:cNvSpPr txBox="1"/>
          <p:nvPr/>
        </p:nvSpPr>
        <p:spPr>
          <a:xfrm>
            <a:off x="3735552" y="2555898"/>
            <a:ext cx="2202685" cy="1369606"/>
          </a:xfrm>
          <a:prstGeom prst="rect">
            <a:avLst/>
          </a:prstGeom>
          <a:noFill/>
        </p:spPr>
        <p:txBody>
          <a:bodyPr wrap="square" rtlCol="0">
            <a:spAutoFit/>
          </a:bodyPr>
          <a:lstStyle/>
          <a:p>
            <a:r>
              <a:rPr lang="en-GB" sz="2000" b="1" dirty="0">
                <a:latin typeface="Arial Rounded MT Bold" panose="020F0704030504030204" pitchFamily="34" charset="0"/>
              </a:rPr>
              <a:t>Partner</a:t>
            </a:r>
          </a:p>
          <a:p>
            <a:pPr marL="87313" indent="-87313">
              <a:buFont typeface="Arial" panose="020B0604020202020204" pitchFamily="34" charset="0"/>
              <a:buChar char="•"/>
            </a:pPr>
            <a:endParaRPr lang="en-GB" sz="1050" b="1" dirty="0">
              <a:solidFill>
                <a:schemeClr val="tx1">
                  <a:lumMod val="85000"/>
                  <a:lumOff val="15000"/>
                </a:schemeClr>
              </a:solidFill>
            </a:endParaRPr>
          </a:p>
          <a:p>
            <a:pPr marL="87313" indent="-87313">
              <a:buFont typeface="Arial" panose="020B0604020202020204" pitchFamily="34" charset="0"/>
              <a:buChar char="•"/>
            </a:pPr>
            <a:r>
              <a:rPr lang="en-GB" sz="1050" b="1" dirty="0">
                <a:solidFill>
                  <a:schemeClr val="tx1">
                    <a:lumMod val="85000"/>
                    <a:lumOff val="15000"/>
                  </a:schemeClr>
                </a:solidFill>
              </a:rPr>
              <a:t>Works toward mutual goals with line managers</a:t>
            </a:r>
          </a:p>
          <a:p>
            <a:pPr marL="87313" indent="-87313">
              <a:buFont typeface="Arial" panose="020B0604020202020204" pitchFamily="34" charset="0"/>
              <a:buChar char="•"/>
            </a:pPr>
            <a:r>
              <a:rPr lang="en-GB" sz="1050" b="1" dirty="0">
                <a:solidFill>
                  <a:schemeClr val="tx1">
                    <a:lumMod val="85000"/>
                    <a:lumOff val="15000"/>
                  </a:schemeClr>
                </a:solidFill>
              </a:rPr>
              <a:t>Shares information with the business about talent issue gaps </a:t>
            </a:r>
          </a:p>
          <a:p>
            <a:pPr marL="87313" indent="-87313">
              <a:buFont typeface="Arial" panose="020B0604020202020204" pitchFamily="34" charset="0"/>
              <a:buChar char="•"/>
            </a:pPr>
            <a:r>
              <a:rPr lang="en-GB" sz="1050" b="1" dirty="0">
                <a:solidFill>
                  <a:schemeClr val="tx1">
                    <a:lumMod val="85000"/>
                    <a:lumOff val="15000"/>
                  </a:schemeClr>
                </a:solidFill>
              </a:rPr>
              <a:t>Provides HR solutions.</a:t>
            </a:r>
            <a:endParaRPr lang="fr-FR" sz="1050" b="1" dirty="0">
              <a:solidFill>
                <a:schemeClr val="tx1">
                  <a:lumMod val="85000"/>
                  <a:lumOff val="15000"/>
                </a:schemeClr>
              </a:solidFill>
              <a:latin typeface="+mj-lt"/>
            </a:endParaRPr>
          </a:p>
        </p:txBody>
      </p:sp>
      <p:sp>
        <p:nvSpPr>
          <p:cNvPr id="48" name="TextBox 47">
            <a:extLst>
              <a:ext uri="{FF2B5EF4-FFF2-40B4-BE49-F238E27FC236}">
                <a16:creationId xmlns:a16="http://schemas.microsoft.com/office/drawing/2014/main" id="{C09F34DA-0F04-4762-A724-6591BC34971A}"/>
              </a:ext>
            </a:extLst>
          </p:cNvPr>
          <p:cNvSpPr txBox="1"/>
          <p:nvPr/>
        </p:nvSpPr>
        <p:spPr>
          <a:xfrm>
            <a:off x="3776067" y="574682"/>
            <a:ext cx="1415372" cy="523220"/>
          </a:xfrm>
          <a:prstGeom prst="rect">
            <a:avLst/>
          </a:prstGeom>
          <a:noFill/>
        </p:spPr>
        <p:txBody>
          <a:bodyPr wrap="square" rtlCol="0">
            <a:spAutoFit/>
          </a:bodyPr>
          <a:lstStyle/>
          <a:p>
            <a:r>
              <a:rPr lang="en-GB" sz="2800" b="1" dirty="0">
                <a:solidFill>
                  <a:schemeClr val="tx1">
                    <a:lumMod val="75000"/>
                    <a:lumOff val="25000"/>
                  </a:schemeClr>
                </a:solidFill>
                <a:latin typeface="+mj-lt"/>
              </a:rPr>
              <a:t>HR Role </a:t>
            </a:r>
            <a:endParaRPr lang="fr-FR" sz="2800" b="1" dirty="0">
              <a:solidFill>
                <a:schemeClr val="tx1">
                  <a:lumMod val="75000"/>
                  <a:lumOff val="25000"/>
                </a:schemeClr>
              </a:solidFill>
              <a:latin typeface="+mj-lt"/>
            </a:endParaRPr>
          </a:p>
        </p:txBody>
      </p:sp>
      <p:pic>
        <p:nvPicPr>
          <p:cNvPr id="51" name="Picture 4" descr="Image result for atd saudi arabia conference">
            <a:extLst>
              <a:ext uri="{FF2B5EF4-FFF2-40B4-BE49-F238E27FC236}">
                <a16:creationId xmlns:a16="http://schemas.microsoft.com/office/drawing/2014/main" id="{BCB5D7FA-E0EE-4F5C-901E-8E34B908C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F841CF2-F028-45B1-93E8-7D00981C8582}"/>
              </a:ext>
            </a:extLst>
          </p:cNvPr>
          <p:cNvGrpSpPr/>
          <p:nvPr/>
        </p:nvGrpSpPr>
        <p:grpSpPr>
          <a:xfrm>
            <a:off x="10031524" y="4636679"/>
            <a:ext cx="1544538" cy="713785"/>
            <a:chOff x="6308608" y="4636679"/>
            <a:chExt cx="1544538" cy="713785"/>
          </a:xfrm>
        </p:grpSpPr>
        <p:sp>
          <p:nvSpPr>
            <p:cNvPr id="26" name="Circle: Hollow 25">
              <a:extLst>
                <a:ext uri="{FF2B5EF4-FFF2-40B4-BE49-F238E27FC236}">
                  <a16:creationId xmlns:a16="http://schemas.microsoft.com/office/drawing/2014/main" id="{3D425CA2-D7B7-44B7-8DDA-3784A62D8A4B}"/>
                </a:ext>
              </a:extLst>
            </p:cNvPr>
            <p:cNvSpPr/>
            <p:nvPr/>
          </p:nvSpPr>
          <p:spPr>
            <a:xfrm>
              <a:off x="6308608" y="4738464"/>
              <a:ext cx="612000" cy="612000"/>
            </a:xfrm>
            <a:prstGeom prst="donut">
              <a:avLst>
                <a:gd name="adj" fmla="val 6998"/>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TextBox 38">
              <a:extLst>
                <a:ext uri="{FF2B5EF4-FFF2-40B4-BE49-F238E27FC236}">
                  <a16:creationId xmlns:a16="http://schemas.microsoft.com/office/drawing/2014/main" id="{2A3870B2-14D5-4B41-A8C5-19C3E46D634A}"/>
                </a:ext>
              </a:extLst>
            </p:cNvPr>
            <p:cNvSpPr txBox="1"/>
            <p:nvPr/>
          </p:nvSpPr>
          <p:spPr>
            <a:xfrm>
              <a:off x="6795193" y="4636679"/>
              <a:ext cx="1057953" cy="369332"/>
            </a:xfrm>
            <a:prstGeom prst="rect">
              <a:avLst/>
            </a:prstGeom>
            <a:noFill/>
          </p:spPr>
          <p:txBody>
            <a:bodyPr wrap="square" rtlCol="0">
              <a:spAutoFit/>
            </a:bodyPr>
            <a:lstStyle/>
            <a:p>
              <a:r>
                <a:rPr lang="en-GB" spc="-150" dirty="0">
                  <a:solidFill>
                    <a:schemeClr val="bg1"/>
                  </a:solidFill>
                  <a:latin typeface="Arial Rounded MT Bold" panose="020F0704030504030204" pitchFamily="34" charset="0"/>
                </a:rPr>
                <a:t>17%</a:t>
              </a:r>
              <a:endParaRPr lang="fr-FR" spc="-150" dirty="0">
                <a:solidFill>
                  <a:schemeClr val="bg1"/>
                </a:solidFill>
                <a:latin typeface="Arial Rounded MT Bold" panose="020F0704030504030204" pitchFamily="34" charset="0"/>
              </a:endParaRPr>
            </a:p>
          </p:txBody>
        </p:sp>
        <p:pic>
          <p:nvPicPr>
            <p:cNvPr id="4098" name="Picture 2" descr="Image result for icon vision">
              <a:extLst>
                <a:ext uri="{FF2B5EF4-FFF2-40B4-BE49-F238E27FC236}">
                  <a16:creationId xmlns:a16="http://schemas.microsoft.com/office/drawing/2014/main" id="{B7F77864-39F1-4F1E-9276-AB251BE5B8E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18499" y="4774464"/>
              <a:ext cx="519560" cy="519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E6C98284-6A24-474B-AF70-062B9E8E351A}"/>
              </a:ext>
            </a:extLst>
          </p:cNvPr>
          <p:cNvGrpSpPr/>
          <p:nvPr/>
        </p:nvGrpSpPr>
        <p:grpSpPr>
          <a:xfrm>
            <a:off x="6624296" y="4709215"/>
            <a:ext cx="1544831" cy="541561"/>
            <a:chOff x="9033864" y="4736903"/>
            <a:chExt cx="1544831" cy="541561"/>
          </a:xfrm>
        </p:grpSpPr>
        <p:sp>
          <p:nvSpPr>
            <p:cNvPr id="29" name="Circle: Hollow 28">
              <a:extLst>
                <a:ext uri="{FF2B5EF4-FFF2-40B4-BE49-F238E27FC236}">
                  <a16:creationId xmlns:a16="http://schemas.microsoft.com/office/drawing/2014/main" id="{36245AEB-7B02-474F-A103-4F8176C5AEA0}"/>
                </a:ext>
              </a:extLst>
            </p:cNvPr>
            <p:cNvSpPr/>
            <p:nvPr/>
          </p:nvSpPr>
          <p:spPr>
            <a:xfrm>
              <a:off x="9033864" y="4774464"/>
              <a:ext cx="504000" cy="504000"/>
            </a:xfrm>
            <a:prstGeom prst="donut">
              <a:avLst>
                <a:gd name="adj" fmla="val 9831"/>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8" name="TextBox 37">
              <a:extLst>
                <a:ext uri="{FF2B5EF4-FFF2-40B4-BE49-F238E27FC236}">
                  <a16:creationId xmlns:a16="http://schemas.microsoft.com/office/drawing/2014/main" id="{27F5862A-31F4-4C03-8052-D6E7C3FCC389}"/>
                </a:ext>
              </a:extLst>
            </p:cNvPr>
            <p:cNvSpPr txBox="1"/>
            <p:nvPr/>
          </p:nvSpPr>
          <p:spPr>
            <a:xfrm>
              <a:off x="9520742" y="4736903"/>
              <a:ext cx="1057953" cy="369332"/>
            </a:xfrm>
            <a:prstGeom prst="rect">
              <a:avLst/>
            </a:prstGeom>
            <a:noFill/>
          </p:spPr>
          <p:txBody>
            <a:bodyPr wrap="square" rtlCol="0">
              <a:spAutoFit/>
            </a:bodyPr>
            <a:lstStyle/>
            <a:p>
              <a:r>
                <a:rPr lang="en-GB" spc="-150" dirty="0">
                  <a:solidFill>
                    <a:schemeClr val="bg1"/>
                  </a:solidFill>
                  <a:latin typeface="Arial Rounded MT Bold" panose="020F0704030504030204" pitchFamily="34" charset="0"/>
                </a:rPr>
                <a:t>11%</a:t>
              </a:r>
              <a:endParaRPr lang="fr-FR" spc="-150" dirty="0">
                <a:solidFill>
                  <a:schemeClr val="bg1"/>
                </a:solidFill>
                <a:latin typeface="Arial Rounded MT Bold" panose="020F0704030504030204" pitchFamily="34" charset="0"/>
              </a:endParaRPr>
            </a:p>
          </p:txBody>
        </p:sp>
        <p:pic>
          <p:nvPicPr>
            <p:cNvPr id="45" name="Picture 2" descr="Image result for icon vision">
              <a:extLst>
                <a:ext uri="{FF2B5EF4-FFF2-40B4-BE49-F238E27FC236}">
                  <a16:creationId xmlns:a16="http://schemas.microsoft.com/office/drawing/2014/main" id="{9C816653-5273-4BB6-8729-32159E6BEA9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124283" y="4812687"/>
              <a:ext cx="453104" cy="4531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31EDD6D8-5656-470B-8441-E2C67585B4C8}"/>
              </a:ext>
            </a:extLst>
          </p:cNvPr>
          <p:cNvGrpSpPr/>
          <p:nvPr/>
        </p:nvGrpSpPr>
        <p:grpSpPr>
          <a:xfrm>
            <a:off x="9568500" y="2636452"/>
            <a:ext cx="2201470" cy="1705648"/>
            <a:chOff x="5845584" y="2636452"/>
            <a:chExt cx="2201470" cy="1705648"/>
          </a:xfrm>
        </p:grpSpPr>
        <p:sp>
          <p:nvSpPr>
            <p:cNvPr id="7" name="Circle: Hollow 6">
              <a:extLst>
                <a:ext uri="{FF2B5EF4-FFF2-40B4-BE49-F238E27FC236}">
                  <a16:creationId xmlns:a16="http://schemas.microsoft.com/office/drawing/2014/main" id="{DF9BE5C5-E24E-4563-A515-70C12E679EB2}"/>
                </a:ext>
              </a:extLst>
            </p:cNvPr>
            <p:cNvSpPr/>
            <p:nvPr/>
          </p:nvSpPr>
          <p:spPr>
            <a:xfrm>
              <a:off x="5845584" y="2902100"/>
              <a:ext cx="1440000" cy="1440000"/>
            </a:xfrm>
            <a:prstGeom prst="donut">
              <a:avLst>
                <a:gd name="adj" fmla="val 5551"/>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7">
              <a:extLst>
                <a:ext uri="{FF2B5EF4-FFF2-40B4-BE49-F238E27FC236}">
                  <a16:creationId xmlns:a16="http://schemas.microsoft.com/office/drawing/2014/main" id="{048DCE9C-571D-4FF3-8B12-15736DED47C3}"/>
                </a:ext>
              </a:extLst>
            </p:cNvPr>
            <p:cNvSpPr txBox="1"/>
            <p:nvPr/>
          </p:nvSpPr>
          <p:spPr>
            <a:xfrm>
              <a:off x="6989101" y="2636452"/>
              <a:ext cx="1057953" cy="523220"/>
            </a:xfrm>
            <a:prstGeom prst="rect">
              <a:avLst/>
            </a:prstGeom>
            <a:noFill/>
          </p:spPr>
          <p:txBody>
            <a:bodyPr wrap="square" rtlCol="0">
              <a:spAutoFit/>
            </a:bodyPr>
            <a:lstStyle/>
            <a:p>
              <a:r>
                <a:rPr lang="en-GB" sz="2800" spc="-150" dirty="0">
                  <a:solidFill>
                    <a:schemeClr val="bg1"/>
                  </a:solidFill>
                  <a:latin typeface="Arial Rounded MT Bold" panose="020F0704030504030204" pitchFamily="34" charset="0"/>
                </a:rPr>
                <a:t>62%</a:t>
              </a:r>
              <a:endParaRPr lang="fr-FR" sz="2800" spc="-150" dirty="0">
                <a:solidFill>
                  <a:schemeClr val="bg1"/>
                </a:solidFill>
                <a:latin typeface="Arial Rounded MT Bold" panose="020F0704030504030204" pitchFamily="34" charset="0"/>
              </a:endParaRPr>
            </a:p>
          </p:txBody>
        </p:sp>
        <p:pic>
          <p:nvPicPr>
            <p:cNvPr id="4100" name="Picture 4" descr="Related image">
              <a:extLst>
                <a:ext uri="{FF2B5EF4-FFF2-40B4-BE49-F238E27FC236}">
                  <a16:creationId xmlns:a16="http://schemas.microsoft.com/office/drawing/2014/main" id="{1C20618B-33D7-4520-AF6B-0AD6C28F420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87218" y="3126172"/>
              <a:ext cx="968686" cy="99625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2A1A1C4F-5663-4347-8E96-3479F9AAC5A0}"/>
              </a:ext>
            </a:extLst>
          </p:cNvPr>
          <p:cNvGrpSpPr/>
          <p:nvPr/>
        </p:nvGrpSpPr>
        <p:grpSpPr>
          <a:xfrm>
            <a:off x="6265174" y="2748609"/>
            <a:ext cx="2126990" cy="1382482"/>
            <a:chOff x="8674742" y="2776297"/>
            <a:chExt cx="2126990" cy="1382482"/>
          </a:xfrm>
        </p:grpSpPr>
        <p:sp>
          <p:nvSpPr>
            <p:cNvPr id="27" name="Circle: Hollow 26">
              <a:extLst>
                <a:ext uri="{FF2B5EF4-FFF2-40B4-BE49-F238E27FC236}">
                  <a16:creationId xmlns:a16="http://schemas.microsoft.com/office/drawing/2014/main" id="{A83F7E40-2727-486A-8AD0-5E26D8982D2C}"/>
                </a:ext>
              </a:extLst>
            </p:cNvPr>
            <p:cNvSpPr/>
            <p:nvPr/>
          </p:nvSpPr>
          <p:spPr>
            <a:xfrm>
              <a:off x="8674742" y="2970779"/>
              <a:ext cx="1188000" cy="1188000"/>
            </a:xfrm>
            <a:prstGeom prst="donut">
              <a:avLst>
                <a:gd name="adj" fmla="val 5551"/>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TextBox 35">
              <a:extLst>
                <a:ext uri="{FF2B5EF4-FFF2-40B4-BE49-F238E27FC236}">
                  <a16:creationId xmlns:a16="http://schemas.microsoft.com/office/drawing/2014/main" id="{C94FB8F9-BACA-4D79-A5BD-C33D8D0FDFFA}"/>
                </a:ext>
              </a:extLst>
            </p:cNvPr>
            <p:cNvSpPr txBox="1"/>
            <p:nvPr/>
          </p:nvSpPr>
          <p:spPr>
            <a:xfrm>
              <a:off x="9743779" y="2776297"/>
              <a:ext cx="1057953" cy="461665"/>
            </a:xfrm>
            <a:prstGeom prst="rect">
              <a:avLst/>
            </a:prstGeom>
            <a:noFill/>
          </p:spPr>
          <p:txBody>
            <a:bodyPr wrap="square" rtlCol="0">
              <a:spAutoFit/>
            </a:bodyPr>
            <a:lstStyle/>
            <a:p>
              <a:r>
                <a:rPr lang="en-GB" sz="2400" spc="-150" dirty="0">
                  <a:solidFill>
                    <a:schemeClr val="bg1"/>
                  </a:solidFill>
                  <a:latin typeface="Arial Rounded MT Bold" panose="020F0704030504030204" pitchFamily="34" charset="0"/>
                </a:rPr>
                <a:t>48%</a:t>
              </a:r>
              <a:endParaRPr lang="fr-FR" sz="2400" spc="-150" dirty="0">
                <a:solidFill>
                  <a:schemeClr val="bg1"/>
                </a:solidFill>
                <a:latin typeface="Arial Rounded MT Bold" panose="020F0704030504030204" pitchFamily="34" charset="0"/>
              </a:endParaRPr>
            </a:p>
          </p:txBody>
        </p:sp>
        <p:pic>
          <p:nvPicPr>
            <p:cNvPr id="47" name="Picture 4" descr="Related image">
              <a:extLst>
                <a:ext uri="{FF2B5EF4-FFF2-40B4-BE49-F238E27FC236}">
                  <a16:creationId xmlns:a16="http://schemas.microsoft.com/office/drawing/2014/main" id="{85F77F94-C1F7-4896-9134-5C20CCF6149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903797" y="3188260"/>
              <a:ext cx="778960" cy="80112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6D9DE3AF-8B5C-4EA6-BB2D-2190E950DF5B}"/>
              </a:ext>
            </a:extLst>
          </p:cNvPr>
          <p:cNvGrpSpPr/>
          <p:nvPr/>
        </p:nvGrpSpPr>
        <p:grpSpPr>
          <a:xfrm>
            <a:off x="9919249" y="1378970"/>
            <a:ext cx="1656814" cy="924421"/>
            <a:chOff x="6196333" y="1378970"/>
            <a:chExt cx="1656814" cy="924421"/>
          </a:xfrm>
        </p:grpSpPr>
        <p:sp>
          <p:nvSpPr>
            <p:cNvPr id="25" name="Circle: Hollow 24">
              <a:extLst>
                <a:ext uri="{FF2B5EF4-FFF2-40B4-BE49-F238E27FC236}">
                  <a16:creationId xmlns:a16="http://schemas.microsoft.com/office/drawing/2014/main" id="{81A9EFA6-DD46-4B2F-B170-B7E69373D6AE}"/>
                </a:ext>
              </a:extLst>
            </p:cNvPr>
            <p:cNvSpPr/>
            <p:nvPr/>
          </p:nvSpPr>
          <p:spPr>
            <a:xfrm>
              <a:off x="6196333" y="1583391"/>
              <a:ext cx="720000" cy="720000"/>
            </a:xfrm>
            <a:prstGeom prst="donut">
              <a:avLst>
                <a:gd name="adj" fmla="val 7028"/>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TextBox 41">
              <a:extLst>
                <a:ext uri="{FF2B5EF4-FFF2-40B4-BE49-F238E27FC236}">
                  <a16:creationId xmlns:a16="http://schemas.microsoft.com/office/drawing/2014/main" id="{C9B53842-29D0-4021-B7CA-F15CDBE0C169}"/>
                </a:ext>
              </a:extLst>
            </p:cNvPr>
            <p:cNvSpPr txBox="1"/>
            <p:nvPr/>
          </p:nvSpPr>
          <p:spPr>
            <a:xfrm>
              <a:off x="6795194" y="1378970"/>
              <a:ext cx="1057953" cy="369332"/>
            </a:xfrm>
            <a:prstGeom prst="rect">
              <a:avLst/>
            </a:prstGeom>
            <a:noFill/>
          </p:spPr>
          <p:txBody>
            <a:bodyPr wrap="square" rtlCol="0">
              <a:spAutoFit/>
            </a:bodyPr>
            <a:lstStyle/>
            <a:p>
              <a:r>
                <a:rPr lang="en-GB" spc="-150" dirty="0">
                  <a:solidFill>
                    <a:schemeClr val="bg1"/>
                  </a:solidFill>
                  <a:latin typeface="Arial Rounded MT Bold" panose="020F0704030504030204" pitchFamily="34" charset="0"/>
                </a:rPr>
                <a:t>21%</a:t>
              </a:r>
              <a:endParaRPr lang="fr-FR" spc="-150" dirty="0">
                <a:solidFill>
                  <a:schemeClr val="bg1"/>
                </a:solidFill>
                <a:latin typeface="Arial Rounded MT Bold" panose="020F0704030504030204" pitchFamily="34" charset="0"/>
              </a:endParaRPr>
            </a:p>
          </p:txBody>
        </p:sp>
        <p:pic>
          <p:nvPicPr>
            <p:cNvPr id="4104" name="Picture 8" descr="Image result for icon man checklist">
              <a:extLst>
                <a:ext uri="{FF2B5EF4-FFF2-40B4-BE49-F238E27FC236}">
                  <a16:creationId xmlns:a16="http://schemas.microsoft.com/office/drawing/2014/main" id="{56C24BCD-30D5-4DFD-97A0-1ACEDA07232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226861" y="1599514"/>
              <a:ext cx="662494" cy="66249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A75090B9-B341-48AB-BF96-9AE77E5AD308}"/>
              </a:ext>
            </a:extLst>
          </p:cNvPr>
          <p:cNvGrpSpPr/>
          <p:nvPr/>
        </p:nvGrpSpPr>
        <p:grpSpPr>
          <a:xfrm>
            <a:off x="6318296" y="1305325"/>
            <a:ext cx="2037774" cy="1217212"/>
            <a:chOff x="8727864" y="1333013"/>
            <a:chExt cx="2037774" cy="1217212"/>
          </a:xfrm>
        </p:grpSpPr>
        <p:sp>
          <p:nvSpPr>
            <p:cNvPr id="28" name="Circle: Hollow 27">
              <a:extLst>
                <a:ext uri="{FF2B5EF4-FFF2-40B4-BE49-F238E27FC236}">
                  <a16:creationId xmlns:a16="http://schemas.microsoft.com/office/drawing/2014/main" id="{5D4A7B81-EAEE-4069-9B4E-225BC4FA98CE}"/>
                </a:ext>
              </a:extLst>
            </p:cNvPr>
            <p:cNvSpPr/>
            <p:nvPr/>
          </p:nvSpPr>
          <p:spPr>
            <a:xfrm>
              <a:off x="8727864" y="1434225"/>
              <a:ext cx="1116000" cy="1116000"/>
            </a:xfrm>
            <a:prstGeom prst="donut">
              <a:avLst>
                <a:gd name="adj" fmla="val 7552"/>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TextBox 34">
              <a:extLst>
                <a:ext uri="{FF2B5EF4-FFF2-40B4-BE49-F238E27FC236}">
                  <a16:creationId xmlns:a16="http://schemas.microsoft.com/office/drawing/2014/main" id="{5A666B08-946D-45B8-B2D6-0EA670620E17}"/>
                </a:ext>
              </a:extLst>
            </p:cNvPr>
            <p:cNvSpPr txBox="1"/>
            <p:nvPr/>
          </p:nvSpPr>
          <p:spPr>
            <a:xfrm>
              <a:off x="9707685" y="1333013"/>
              <a:ext cx="1057953" cy="461665"/>
            </a:xfrm>
            <a:prstGeom prst="rect">
              <a:avLst/>
            </a:prstGeom>
            <a:noFill/>
          </p:spPr>
          <p:txBody>
            <a:bodyPr wrap="square" rtlCol="0">
              <a:spAutoFit/>
            </a:bodyPr>
            <a:lstStyle/>
            <a:p>
              <a:r>
                <a:rPr lang="en-GB" sz="2400" spc="-150" dirty="0">
                  <a:solidFill>
                    <a:schemeClr val="bg1"/>
                  </a:solidFill>
                  <a:latin typeface="Arial Rounded MT Bold" panose="020F0704030504030204" pitchFamily="34" charset="0"/>
                </a:rPr>
                <a:t>41%</a:t>
              </a:r>
              <a:endParaRPr lang="fr-FR" sz="2400" spc="-150" dirty="0">
                <a:solidFill>
                  <a:schemeClr val="bg1"/>
                </a:solidFill>
                <a:latin typeface="Arial Rounded MT Bold" panose="020F0704030504030204" pitchFamily="34" charset="0"/>
              </a:endParaRPr>
            </a:p>
          </p:txBody>
        </p:sp>
        <p:pic>
          <p:nvPicPr>
            <p:cNvPr id="52" name="Picture 8" descr="Image result for icon man checklist">
              <a:extLst>
                <a:ext uri="{FF2B5EF4-FFF2-40B4-BE49-F238E27FC236}">
                  <a16:creationId xmlns:a16="http://schemas.microsoft.com/office/drawing/2014/main" id="{DAE29F5D-2B5A-4E36-AF55-440ED257706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876313" y="1457238"/>
              <a:ext cx="1057951" cy="105795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53" name="Picture 8" descr="Image result for icon man checklist">
            <a:extLst>
              <a:ext uri="{FF2B5EF4-FFF2-40B4-BE49-F238E27FC236}">
                <a16:creationId xmlns:a16="http://schemas.microsoft.com/office/drawing/2014/main" id="{7DCB0ECE-9DFA-4A80-9A35-84BD9129005B}"/>
              </a:ext>
            </a:extLst>
          </p:cNvPr>
          <p:cNvPicPr>
            <a:picLocks noChangeAspect="1" noChangeArrowheads="1"/>
          </p:cNvPicPr>
          <p:nvPr/>
        </p:nvPicPr>
        <p:blipFill>
          <a:blip r:embed="rId12">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296847" y="1155130"/>
            <a:ext cx="446355" cy="446355"/>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54" name="Picture 4" descr="Related image">
            <a:extLst>
              <a:ext uri="{FF2B5EF4-FFF2-40B4-BE49-F238E27FC236}">
                <a16:creationId xmlns:a16="http://schemas.microsoft.com/office/drawing/2014/main" id="{7A77BC80-BFD4-4290-98D3-E8198EF4B335}"/>
              </a:ext>
            </a:extLst>
          </p:cNvPr>
          <p:cNvPicPr>
            <a:picLocks noChangeAspect="1" noChangeArrowheads="1"/>
          </p:cNvPicPr>
          <p:nvPr/>
        </p:nvPicPr>
        <p:blipFill>
          <a:blip r:embed="rId13">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326184" y="2568588"/>
            <a:ext cx="367231" cy="416413"/>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55" name="Picture 2" descr="Image result for icon vision">
            <a:extLst>
              <a:ext uri="{FF2B5EF4-FFF2-40B4-BE49-F238E27FC236}">
                <a16:creationId xmlns:a16="http://schemas.microsoft.com/office/drawing/2014/main" id="{09B10EC9-CFD6-42FC-9366-5B394EC157CF}"/>
              </a:ext>
            </a:extLst>
          </p:cNvPr>
          <p:cNvPicPr>
            <a:picLocks noChangeAspect="1" noChangeArrowheads="1"/>
          </p:cNvPicPr>
          <p:nvPr/>
        </p:nvPicPr>
        <p:blipFill>
          <a:blip r:embed="rId14">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291260" y="4060933"/>
            <a:ext cx="475535" cy="475535"/>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01671109-D07B-4DFB-AB4B-E0BDEB33F7E2}"/>
              </a:ext>
            </a:extLst>
          </p:cNvPr>
          <p:cNvGrpSpPr/>
          <p:nvPr/>
        </p:nvGrpSpPr>
        <p:grpSpPr>
          <a:xfrm>
            <a:off x="3836961" y="2479478"/>
            <a:ext cx="1856455" cy="146320"/>
            <a:chOff x="3836961" y="2479478"/>
            <a:chExt cx="1856455" cy="146320"/>
          </a:xfrm>
        </p:grpSpPr>
        <p:sp>
          <p:nvSpPr>
            <p:cNvPr id="2" name="Arrow: Down 1">
              <a:extLst>
                <a:ext uri="{FF2B5EF4-FFF2-40B4-BE49-F238E27FC236}">
                  <a16:creationId xmlns:a16="http://schemas.microsoft.com/office/drawing/2014/main" id="{CA53E41A-914C-4BCA-AAF7-4558300A29F7}"/>
                </a:ext>
              </a:extLst>
            </p:cNvPr>
            <p:cNvSpPr/>
            <p:nvPr/>
          </p:nvSpPr>
          <p:spPr>
            <a:xfrm>
              <a:off x="4714350" y="2518539"/>
              <a:ext cx="135289" cy="107259"/>
            </a:xfrm>
            <a:prstGeom prst="downArrow">
              <a:avLst/>
            </a:prstGeom>
            <a:solidFill>
              <a:schemeClr val="tx1">
                <a:lumMod val="50000"/>
                <a:lumOff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F2D9D7AC-9F52-4126-BE1F-353C3A223ABA}"/>
                </a:ext>
              </a:extLst>
            </p:cNvPr>
            <p:cNvSpPr/>
            <p:nvPr/>
          </p:nvSpPr>
          <p:spPr>
            <a:xfrm>
              <a:off x="3836961" y="2479478"/>
              <a:ext cx="1856455" cy="45719"/>
            </a:xfrm>
            <a:prstGeom prst="rect">
              <a:avLst/>
            </a:prstGeom>
            <a:solidFill>
              <a:schemeClr val="tx1">
                <a:lumMod val="50000"/>
                <a:lumOff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 29">
            <a:extLst>
              <a:ext uri="{FF2B5EF4-FFF2-40B4-BE49-F238E27FC236}">
                <a16:creationId xmlns:a16="http://schemas.microsoft.com/office/drawing/2014/main" id="{212B7A65-2A8A-4E90-8A0F-DB48AA6855D7}"/>
              </a:ext>
            </a:extLst>
          </p:cNvPr>
          <p:cNvGrpSpPr/>
          <p:nvPr/>
        </p:nvGrpSpPr>
        <p:grpSpPr>
          <a:xfrm>
            <a:off x="3844786" y="3968243"/>
            <a:ext cx="1856455" cy="146320"/>
            <a:chOff x="3844786" y="3968243"/>
            <a:chExt cx="1856455" cy="146320"/>
          </a:xfrm>
        </p:grpSpPr>
        <p:sp>
          <p:nvSpPr>
            <p:cNvPr id="56" name="Arrow: Down 55">
              <a:extLst>
                <a:ext uri="{FF2B5EF4-FFF2-40B4-BE49-F238E27FC236}">
                  <a16:creationId xmlns:a16="http://schemas.microsoft.com/office/drawing/2014/main" id="{1722A13B-B400-48D5-A3DE-A9DCB3B548DC}"/>
                </a:ext>
              </a:extLst>
            </p:cNvPr>
            <p:cNvSpPr/>
            <p:nvPr/>
          </p:nvSpPr>
          <p:spPr>
            <a:xfrm>
              <a:off x="4722175" y="4007304"/>
              <a:ext cx="135289" cy="107259"/>
            </a:xfrm>
            <a:prstGeom prst="downArrow">
              <a:avLst/>
            </a:prstGeom>
            <a:solidFill>
              <a:schemeClr val="tx1">
                <a:lumMod val="50000"/>
                <a:lumOff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34626BF9-DC6C-4221-8C44-C1CA89F1CB1C}"/>
                </a:ext>
              </a:extLst>
            </p:cNvPr>
            <p:cNvSpPr/>
            <p:nvPr/>
          </p:nvSpPr>
          <p:spPr>
            <a:xfrm>
              <a:off x="3844786" y="3968243"/>
              <a:ext cx="1856455" cy="45719"/>
            </a:xfrm>
            <a:prstGeom prst="rect">
              <a:avLst/>
            </a:prstGeom>
            <a:solidFill>
              <a:schemeClr val="tx1">
                <a:lumMod val="50000"/>
                <a:lumOff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20305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left)">
                                      <p:cBhvr>
                                        <p:cTn id="19" dur="500"/>
                                        <p:tgtEl>
                                          <p:spTgt spid="44"/>
                                        </p:tgtEl>
                                      </p:cBhvr>
                                    </p:animEffect>
                                  </p:childTnLst>
                                </p:cTn>
                              </p:par>
                              <p:par>
                                <p:cTn id="20" presetID="1"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500"/>
                                        <p:tgtEl>
                                          <p:spTgt spid="3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par>
                                <p:cTn id="57" presetID="53" presetClass="entr" presetSubtype="16"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animEffect transition="in" filter="fade">
                                      <p:cBhvr>
                                        <p:cTn id="61" dur="500"/>
                                        <p:tgtEl>
                                          <p:spTgt spid="9"/>
                                        </p:tgtEl>
                                      </p:cBhvr>
                                    </p:animEffect>
                                  </p:childTnLst>
                                </p:cTn>
                              </p:par>
                              <p:par>
                                <p:cTn id="62" presetID="53" presetClass="entr" presetSubtype="16"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3E60F67-66B8-4028-A7C1-1B7CAA3E2E87}"/>
              </a:ext>
            </a:extLst>
          </p:cNvPr>
          <p:cNvGrpSpPr/>
          <p:nvPr/>
        </p:nvGrpSpPr>
        <p:grpSpPr>
          <a:xfrm>
            <a:off x="4650828" y="2045985"/>
            <a:ext cx="7541172" cy="4751938"/>
            <a:chOff x="3137824" y="1809750"/>
            <a:chExt cx="6006175" cy="3333750"/>
          </a:xfrm>
        </p:grpSpPr>
        <p:pic>
          <p:nvPicPr>
            <p:cNvPr id="26" name="Picture 4" descr="صورة ذات صلة">
              <a:extLst>
                <a:ext uri="{FF2B5EF4-FFF2-40B4-BE49-F238E27FC236}">
                  <a16:creationId xmlns:a16="http://schemas.microsoft.com/office/drawing/2014/main" id="{5B4C0C52-EFFD-4EAB-A2A3-CFC63E9B2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37824" y="1809750"/>
              <a:ext cx="6006175" cy="3333750"/>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8EA122EC-E997-404D-9D8B-C1EE71B2DD01}"/>
                </a:ext>
              </a:extLst>
            </p:cNvPr>
            <p:cNvSpPr txBox="1">
              <a:spLocks/>
            </p:cNvSpPr>
            <p:nvPr/>
          </p:nvSpPr>
          <p:spPr>
            <a:xfrm rot="806094">
              <a:off x="7191009" y="2827343"/>
              <a:ext cx="1112348" cy="30695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1467" b="1" dirty="0">
                  <a:solidFill>
                    <a:schemeClr val="bg1"/>
                  </a:solidFill>
                  <a:effectLst>
                    <a:innerShdw blurRad="63500" dist="50800" dir="18900000">
                      <a:prstClr val="black">
                        <a:alpha val="50000"/>
                      </a:prstClr>
                    </a:innerShdw>
                  </a:effectLst>
                  <a:latin typeface="Arial Rounded MT Bold" panose="020F0704030504030204" pitchFamily="34" charset="0"/>
                  <a:ea typeface="GE SS Text Bold" panose="020A0503020102020204" pitchFamily="18" charset="-78"/>
                  <a:cs typeface="GE SS Text Bold" panose="020A0503020102020204" pitchFamily="18" charset="-78"/>
                </a:rPr>
                <a:t>HR</a:t>
              </a:r>
            </a:p>
          </p:txBody>
        </p:sp>
      </p:grpSp>
      <p:sp>
        <p:nvSpPr>
          <p:cNvPr id="28" name="Rectangle 27">
            <a:extLst>
              <a:ext uri="{FF2B5EF4-FFF2-40B4-BE49-F238E27FC236}">
                <a16:creationId xmlns:a16="http://schemas.microsoft.com/office/drawing/2014/main" id="{5AC1F913-5B30-45C7-8AEF-F75CCAF06A99}"/>
              </a:ext>
            </a:extLst>
          </p:cNvPr>
          <p:cNvSpPr/>
          <p:nvPr/>
        </p:nvSpPr>
        <p:spPr>
          <a:xfrm>
            <a:off x="4554366" y="1844157"/>
            <a:ext cx="445177" cy="4927344"/>
          </a:xfrm>
          <a:prstGeom prst="rect">
            <a:avLst/>
          </a:prstGeom>
          <a:gradFill flip="none" rotWithShape="1">
            <a:gsLst>
              <a:gs pos="0">
                <a:schemeClr val="bg1">
                  <a:alpha val="97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54372DFB-8669-4412-98B3-22650BD543D2}"/>
              </a:ext>
            </a:extLst>
          </p:cNvPr>
          <p:cNvSpPr/>
          <p:nvPr/>
        </p:nvSpPr>
        <p:spPr>
          <a:xfrm>
            <a:off x="334016" y="2045985"/>
            <a:ext cx="2913681" cy="1384995"/>
          </a:xfrm>
          <a:prstGeom prst="rect">
            <a:avLst/>
          </a:prstGeom>
        </p:spPr>
        <p:txBody>
          <a:bodyPr wrap="square">
            <a:spAutoFit/>
          </a:bodyPr>
          <a:lstStyle/>
          <a:p>
            <a:r>
              <a:rPr lang="en-GB" sz="4000" dirty="0">
                <a:solidFill>
                  <a:schemeClr val="tx1">
                    <a:lumMod val="65000"/>
                    <a:lumOff val="35000"/>
                  </a:schemeClr>
                </a:solidFill>
                <a:latin typeface="Arial Rounded MT Bold" panose="020F0704030504030204" pitchFamily="34" charset="0"/>
              </a:rPr>
              <a:t>Reason 5: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HR’s new role!</a:t>
            </a: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tx1"/>
                </a:solidFill>
                <a:latin typeface="Arial Rounded MT Bold" panose="020F0704030504030204" pitchFamily="34" charset="0"/>
                <a:cs typeface="Arial" panose="020B0604020202020204" pitchFamily="34" charset="0"/>
              </a:rPr>
              <a:t>Why Now?</a:t>
            </a:r>
          </a:p>
        </p:txBody>
      </p:sp>
    </p:spTree>
    <p:extLst>
      <p:ext uri="{BB962C8B-B14F-4D97-AF65-F5344CB8AC3E}">
        <p14:creationId xmlns:p14="http://schemas.microsoft.com/office/powerpoint/2010/main" val="813788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7EC5054-61FD-429B-8E30-40791A287672}"/>
              </a:ext>
            </a:extLst>
          </p:cNvPr>
          <p:cNvPicPr>
            <a:picLocks noChangeAspect="1"/>
          </p:cNvPicPr>
          <p:nvPr/>
        </p:nvPicPr>
        <p:blipFill>
          <a:blip r:embed="rId3"/>
          <a:stretch>
            <a:fillRect/>
          </a:stretch>
        </p:blipFill>
        <p:spPr>
          <a:xfrm>
            <a:off x="1" y="0"/>
            <a:ext cx="12192000" cy="6858000"/>
          </a:xfrm>
          <a:prstGeom prst="rect">
            <a:avLst/>
          </a:prstGeom>
        </p:spPr>
      </p:pic>
      <p:sp>
        <p:nvSpPr>
          <p:cNvPr id="3" name="Rectangle 2">
            <a:extLst>
              <a:ext uri="{FF2B5EF4-FFF2-40B4-BE49-F238E27FC236}">
                <a16:creationId xmlns:a16="http://schemas.microsoft.com/office/drawing/2014/main" id="{972D0BBD-91EA-44BA-9082-FD07EC49ABF9}"/>
              </a:ext>
            </a:extLst>
          </p:cNvPr>
          <p:cNvSpPr/>
          <p:nvPr/>
        </p:nvSpPr>
        <p:spPr>
          <a:xfrm>
            <a:off x="6154603" y="203780"/>
            <a:ext cx="5875247" cy="1938992"/>
          </a:xfrm>
          <a:prstGeom prst="rect">
            <a:avLst/>
          </a:prstGeom>
        </p:spPr>
        <p:txBody>
          <a:bodyPr wrap="square">
            <a:spAutoFit/>
          </a:bodyPr>
          <a:lstStyle/>
          <a:p>
            <a:r>
              <a:rPr lang="en-GB" sz="4000" dirty="0">
                <a:effectLst>
                  <a:outerShdw blurRad="38100" dist="38100" dir="2700000" algn="tl">
                    <a:srgbClr val="000000">
                      <a:alpha val="43137"/>
                    </a:srgbClr>
                  </a:outerShdw>
                </a:effectLst>
                <a:latin typeface="Arial Rounded MT Bold" panose="020F0704030504030204" pitchFamily="34" charset="0"/>
              </a:rPr>
              <a:t>10 Steps for Unveiling the Value of Human Capital Investment</a:t>
            </a:r>
            <a:endParaRPr lang="fr-FR" sz="4000" dirty="0">
              <a:effectLst>
                <a:outerShdw blurRad="38100" dist="38100" dir="2700000" algn="tl">
                  <a:srgbClr val="000000">
                    <a:alpha val="43137"/>
                  </a:srgbClr>
                </a:outerShdw>
              </a:effectLst>
              <a:latin typeface="Arial Rounded MT Bold" panose="020F0704030504030204" pitchFamily="34" charset="0"/>
            </a:endParaRPr>
          </a:p>
        </p:txBody>
      </p:sp>
      <p:grpSp>
        <p:nvGrpSpPr>
          <p:cNvPr id="6" name="Group 5">
            <a:extLst>
              <a:ext uri="{FF2B5EF4-FFF2-40B4-BE49-F238E27FC236}">
                <a16:creationId xmlns:a16="http://schemas.microsoft.com/office/drawing/2014/main" id="{469BDBF2-6750-48D5-B760-DC3DA6F4DD9B}"/>
              </a:ext>
            </a:extLst>
          </p:cNvPr>
          <p:cNvGrpSpPr/>
          <p:nvPr/>
        </p:nvGrpSpPr>
        <p:grpSpPr>
          <a:xfrm>
            <a:off x="-6117" y="6784939"/>
            <a:ext cx="12286622" cy="87549"/>
            <a:chOff x="1568202" y="6770425"/>
            <a:chExt cx="10629089" cy="87549"/>
          </a:xfrm>
        </p:grpSpPr>
        <p:sp>
          <p:nvSpPr>
            <p:cNvPr id="7" name="Rectangle 6">
              <a:extLst>
                <a:ext uri="{FF2B5EF4-FFF2-40B4-BE49-F238E27FC236}">
                  <a16:creationId xmlns:a16="http://schemas.microsoft.com/office/drawing/2014/main" id="{0F0F7CAD-5411-4AB7-BDD4-5A832734B621}"/>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54A0C1F-9B27-4B64-9F32-15CD6CADBCE8}"/>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84422F-73C9-4AB0-8C7E-AC999E847098}"/>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4" descr="Image result for atd saudi arabia conference">
            <a:extLst>
              <a:ext uri="{FF2B5EF4-FFF2-40B4-BE49-F238E27FC236}">
                <a16:creationId xmlns:a16="http://schemas.microsoft.com/office/drawing/2014/main" id="{3976EDAA-877A-4CA6-9713-AD0E993BE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ED176DE-E3D5-4B22-A714-B0863679C93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8799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561F2D-68C4-4587-9D2C-F21DDD802DE4}"/>
              </a:ext>
            </a:extLst>
          </p:cNvPr>
          <p:cNvGrpSpPr/>
          <p:nvPr/>
        </p:nvGrpSpPr>
        <p:grpSpPr>
          <a:xfrm>
            <a:off x="-18351" y="0"/>
            <a:ext cx="12192000" cy="6845056"/>
            <a:chOff x="-18351" y="0"/>
            <a:chExt cx="12192000" cy="8128000"/>
          </a:xfrm>
        </p:grpSpPr>
        <p:pic>
          <p:nvPicPr>
            <p:cNvPr id="1028" name="Picture 4" descr="Image result">
              <a:extLst>
                <a:ext uri="{FF2B5EF4-FFF2-40B4-BE49-F238E27FC236}">
                  <a16:creationId xmlns:a16="http://schemas.microsoft.com/office/drawing/2014/main" id="{337A8B81-75DD-4DF2-93DA-F66869344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 y="0"/>
              <a:ext cx="12192000" cy="812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a:extLst>
                <a:ext uri="{FF2B5EF4-FFF2-40B4-BE49-F238E27FC236}">
                  <a16:creationId xmlns:a16="http://schemas.microsoft.com/office/drawing/2014/main" id="{1D8331CB-5F27-439B-B887-8FC61C7877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633" t="68912" r="23957" b="16979"/>
            <a:stretch/>
          </p:blipFill>
          <p:spPr bwMode="auto">
            <a:xfrm>
              <a:off x="6897512" y="5077557"/>
              <a:ext cx="2223910" cy="940777"/>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itle 3">
            <a:extLst>
              <a:ext uri="{FF2B5EF4-FFF2-40B4-BE49-F238E27FC236}">
                <a16:creationId xmlns:a16="http://schemas.microsoft.com/office/drawing/2014/main" id="{9020713E-6FD6-4157-9CC0-166339F3E936}"/>
              </a:ext>
            </a:extLst>
          </p:cNvPr>
          <p:cNvSpPr>
            <a:spLocks noGrp="1"/>
          </p:cNvSpPr>
          <p:nvPr>
            <p:ph type="title"/>
          </p:nvPr>
        </p:nvSpPr>
        <p:spPr>
          <a:xfrm>
            <a:off x="1950895" y="1131856"/>
            <a:ext cx="3929952" cy="1114423"/>
          </a:xfrm>
        </p:spPr>
        <p:txBody>
          <a:bodyPr>
            <a:normAutofit fontScale="90000"/>
          </a:bodyPr>
          <a:lstStyle/>
          <a:p>
            <a:r>
              <a:rPr lang="en-US" sz="54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Develop Objectives</a:t>
            </a:r>
          </a:p>
        </p:txBody>
      </p:sp>
      <p:sp>
        <p:nvSpPr>
          <p:cNvPr id="6" name="Oval 5">
            <a:extLst>
              <a:ext uri="{FF2B5EF4-FFF2-40B4-BE49-F238E27FC236}">
                <a16:creationId xmlns:a16="http://schemas.microsoft.com/office/drawing/2014/main" id="{94C9C922-7467-4EED-BCD5-EB83CDB4C66C}"/>
              </a:ext>
            </a:extLst>
          </p:cNvPr>
          <p:cNvSpPr/>
          <p:nvPr/>
        </p:nvSpPr>
        <p:spPr>
          <a:xfrm>
            <a:off x="609598" y="1115514"/>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44E2DA-9E26-4536-A07E-C58A95BD16B7}"/>
              </a:ext>
            </a:extLst>
          </p:cNvPr>
          <p:cNvSpPr/>
          <p:nvPr/>
        </p:nvSpPr>
        <p:spPr>
          <a:xfrm>
            <a:off x="764532" y="1063147"/>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1</a:t>
            </a:r>
            <a:endParaRPr lang="fr-FR" sz="6600" dirty="0">
              <a:effectLst>
                <a:innerShdw blurRad="63500" dist="50800" dir="18900000">
                  <a:prstClr val="black">
                    <a:alpha val="50000"/>
                  </a:prstClr>
                </a:innerShdw>
              </a:effectLst>
            </a:endParaRPr>
          </a:p>
        </p:txBody>
      </p:sp>
      <p:grpSp>
        <p:nvGrpSpPr>
          <p:cNvPr id="8" name="Group 7">
            <a:extLst>
              <a:ext uri="{FF2B5EF4-FFF2-40B4-BE49-F238E27FC236}">
                <a16:creationId xmlns:a16="http://schemas.microsoft.com/office/drawing/2014/main" id="{291A6FD4-2E33-477C-9DA5-149F57055F6E}"/>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CEAC8CBD-63E7-4538-9B25-F714EBB0874E}"/>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994070-7AE4-4ADB-AC74-D247AFE85B19}"/>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74BA76C-D1F1-4BDC-905A-E7463A49D61A}"/>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Image result for atd saudi arabia conference">
            <a:extLst>
              <a:ext uri="{FF2B5EF4-FFF2-40B4-BE49-F238E27FC236}">
                <a16:creationId xmlns:a16="http://schemas.microsoft.com/office/drawing/2014/main" id="{70A67CF0-EBC4-4753-AABC-A6950E991D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98D38C8-982C-46AC-A729-0F259FAD576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19868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7576A777-D772-447E-8671-94CB85C26B06}"/>
              </a:ext>
            </a:extLst>
          </p:cNvPr>
          <p:cNvGrpSpPr/>
          <p:nvPr/>
        </p:nvGrpSpPr>
        <p:grpSpPr>
          <a:xfrm>
            <a:off x="-18351" y="0"/>
            <a:ext cx="12192000" cy="6845056"/>
            <a:chOff x="-18351" y="0"/>
            <a:chExt cx="12192000" cy="8128000"/>
          </a:xfrm>
        </p:grpSpPr>
        <p:pic>
          <p:nvPicPr>
            <p:cNvPr id="45" name="Picture 4" descr="Image result">
              <a:extLst>
                <a:ext uri="{FF2B5EF4-FFF2-40B4-BE49-F238E27FC236}">
                  <a16:creationId xmlns:a16="http://schemas.microsoft.com/office/drawing/2014/main" id="{AF8FF903-A1B6-4CE8-925F-7048CB68C2A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8351" y="0"/>
              <a:ext cx="12192000" cy="8128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Image result">
              <a:extLst>
                <a:ext uri="{FF2B5EF4-FFF2-40B4-BE49-F238E27FC236}">
                  <a16:creationId xmlns:a16="http://schemas.microsoft.com/office/drawing/2014/main" id="{A594C1D5-E599-4707-ACD0-0917D56ECC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57633" t="68912" r="23957" b="16979"/>
            <a:stretch/>
          </p:blipFill>
          <p:spPr bwMode="auto">
            <a:xfrm>
              <a:off x="6897512" y="5077557"/>
              <a:ext cx="2223910" cy="940777"/>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Rectangle 39">
            <a:extLst>
              <a:ext uri="{FF2B5EF4-FFF2-40B4-BE49-F238E27FC236}">
                <a16:creationId xmlns:a16="http://schemas.microsoft.com/office/drawing/2014/main" id="{05AB71C4-1C7E-4B5E-B6A3-833FA50C2A18}"/>
              </a:ext>
            </a:extLst>
          </p:cNvPr>
          <p:cNvSpPr/>
          <p:nvPr/>
        </p:nvSpPr>
        <p:spPr>
          <a:xfrm>
            <a:off x="-1299132" y="-319773"/>
            <a:ext cx="14396483" cy="7424290"/>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Title 3"/>
          <p:cNvSpPr txBox="1">
            <a:spLocks/>
          </p:cNvSpPr>
          <p:nvPr/>
        </p:nvSpPr>
        <p:spPr>
          <a:xfrm>
            <a:off x="163661" y="115448"/>
            <a:ext cx="6795809"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Develop Objectives</a:t>
            </a:r>
          </a:p>
        </p:txBody>
      </p:sp>
      <p:sp>
        <p:nvSpPr>
          <p:cNvPr id="112" name="Title 3"/>
          <p:cNvSpPr txBox="1">
            <a:spLocks/>
          </p:cNvSpPr>
          <p:nvPr/>
        </p:nvSpPr>
        <p:spPr>
          <a:xfrm>
            <a:off x="211607" y="591639"/>
            <a:ext cx="4067806"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2">
                    <a:lumMod val="50000"/>
                  </a:schemeClr>
                </a:solidFill>
                <a:latin typeface="Arial "/>
                <a:ea typeface="+mn-ea"/>
                <a:cs typeface="+mn-cs"/>
              </a:rPr>
              <a:t>Align programs with the business</a:t>
            </a:r>
          </a:p>
        </p:txBody>
      </p:sp>
      <p:grpSp>
        <p:nvGrpSpPr>
          <p:cNvPr id="36" name="Group 35">
            <a:extLst>
              <a:ext uri="{FF2B5EF4-FFF2-40B4-BE49-F238E27FC236}">
                <a16:creationId xmlns:a16="http://schemas.microsoft.com/office/drawing/2014/main" id="{4CAD2378-0EF4-4A14-B68F-E214BF2E3E63}"/>
              </a:ext>
            </a:extLst>
          </p:cNvPr>
          <p:cNvGrpSpPr/>
          <p:nvPr/>
        </p:nvGrpSpPr>
        <p:grpSpPr>
          <a:xfrm>
            <a:off x="-6117" y="6784939"/>
            <a:ext cx="12286622" cy="87549"/>
            <a:chOff x="1568202" y="6770425"/>
            <a:chExt cx="10629089" cy="87549"/>
          </a:xfrm>
        </p:grpSpPr>
        <p:sp>
          <p:nvSpPr>
            <p:cNvPr id="37" name="Rectangle 36">
              <a:extLst>
                <a:ext uri="{FF2B5EF4-FFF2-40B4-BE49-F238E27FC236}">
                  <a16:creationId xmlns:a16="http://schemas.microsoft.com/office/drawing/2014/main" id="{80ACD945-B095-4FCF-8725-0E9D6FD332D1}"/>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41D9053-9CAB-44DC-A61F-06AF65C60E51}"/>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E2B4207-CA0D-47A7-A3BD-96ED04D6DBF3}"/>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2" descr="Image result for atd saudi arabia conference">
            <a:extLst>
              <a:ext uri="{FF2B5EF4-FFF2-40B4-BE49-F238E27FC236}">
                <a16:creationId xmlns:a16="http://schemas.microsoft.com/office/drawing/2014/main" id="{BCAEB7AC-81B3-441B-8F1B-50842E1EC2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2C2D17A1-2BDC-4F16-86B6-B5E845D26134}"/>
              </a:ext>
            </a:extLst>
          </p:cNvPr>
          <p:cNvPicPr>
            <a:picLocks noChangeAspect="1"/>
          </p:cNvPicPr>
          <p:nvPr/>
        </p:nvPicPr>
        <p:blipFill rotWithShape="1">
          <a:blip r:embed="rId8"/>
          <a:srcRect b="29537"/>
          <a:stretch/>
        </p:blipFill>
        <p:spPr>
          <a:xfrm>
            <a:off x="8218537" y="6211774"/>
            <a:ext cx="2719783" cy="616939"/>
          </a:xfrm>
          <a:prstGeom prst="rect">
            <a:avLst/>
          </a:prstGeom>
        </p:spPr>
      </p:pic>
      <p:grpSp>
        <p:nvGrpSpPr>
          <p:cNvPr id="2" name="Group 1">
            <a:extLst>
              <a:ext uri="{FF2B5EF4-FFF2-40B4-BE49-F238E27FC236}">
                <a16:creationId xmlns:a16="http://schemas.microsoft.com/office/drawing/2014/main" id="{50DCC030-009F-403D-9DA3-CB211567293A}"/>
              </a:ext>
            </a:extLst>
          </p:cNvPr>
          <p:cNvGrpSpPr/>
          <p:nvPr/>
        </p:nvGrpSpPr>
        <p:grpSpPr>
          <a:xfrm>
            <a:off x="4019865" y="1391160"/>
            <a:ext cx="4891636" cy="1267498"/>
            <a:chOff x="4019865" y="1391160"/>
            <a:chExt cx="4891636" cy="1267498"/>
          </a:xfrm>
          <a:effectLst>
            <a:outerShdw blurRad="50800" dist="38100" dir="5400000" algn="t" rotWithShape="0">
              <a:prstClr val="black">
                <a:alpha val="40000"/>
              </a:prstClr>
            </a:outerShdw>
          </a:effectLst>
        </p:grpSpPr>
        <p:grpSp>
          <p:nvGrpSpPr>
            <p:cNvPr id="13" name="Group 12">
              <a:extLst>
                <a:ext uri="{FF2B5EF4-FFF2-40B4-BE49-F238E27FC236}">
                  <a16:creationId xmlns:a16="http://schemas.microsoft.com/office/drawing/2014/main" id="{917B8452-B3AA-43C7-88C0-918879910538}"/>
                </a:ext>
              </a:extLst>
            </p:cNvPr>
            <p:cNvGrpSpPr/>
            <p:nvPr/>
          </p:nvGrpSpPr>
          <p:grpSpPr>
            <a:xfrm>
              <a:off x="4019865" y="1544235"/>
              <a:ext cx="1404696" cy="1114423"/>
              <a:chOff x="939458" y="-298310"/>
              <a:chExt cx="7263236" cy="5243618"/>
            </a:xfrm>
          </p:grpSpPr>
          <p:sp>
            <p:nvSpPr>
              <p:cNvPr id="14" name="object 3">
                <a:extLst>
                  <a:ext uri="{FF2B5EF4-FFF2-40B4-BE49-F238E27FC236}">
                    <a16:creationId xmlns:a16="http://schemas.microsoft.com/office/drawing/2014/main" id="{D6F293C9-99E9-4653-AFBE-3AE789312F74}"/>
                  </a:ext>
                </a:extLst>
              </p:cNvPr>
              <p:cNvSpPr/>
              <p:nvPr/>
            </p:nvSpPr>
            <p:spPr>
              <a:xfrm>
                <a:off x="939458" y="281869"/>
                <a:ext cx="6860044" cy="4663439"/>
              </a:xfrm>
              <a:custGeom>
                <a:avLst/>
                <a:gdLst/>
                <a:ahLst/>
                <a:cxnLst/>
                <a:rect l="l" t="t" r="r" b="b"/>
                <a:pathLst>
                  <a:path w="7259955" h="6576059">
                    <a:moveTo>
                      <a:pt x="0" y="6575862"/>
                    </a:moveTo>
                    <a:lnTo>
                      <a:pt x="34925" y="6570302"/>
                    </a:lnTo>
                    <a:lnTo>
                      <a:pt x="69849" y="6560782"/>
                    </a:lnTo>
                    <a:lnTo>
                      <a:pt x="91281" y="6546492"/>
                    </a:lnTo>
                    <a:lnTo>
                      <a:pt x="111918" y="6529822"/>
                    </a:lnTo>
                    <a:lnTo>
                      <a:pt x="132555" y="6521092"/>
                    </a:lnTo>
                    <a:lnTo>
                      <a:pt x="153987" y="6514742"/>
                    </a:lnTo>
                    <a:lnTo>
                      <a:pt x="176211" y="6489342"/>
                    </a:lnTo>
                    <a:lnTo>
                      <a:pt x="193674" y="6471082"/>
                    </a:lnTo>
                    <a:lnTo>
                      <a:pt x="238124" y="6437752"/>
                    </a:lnTo>
                    <a:lnTo>
                      <a:pt x="282574" y="6412352"/>
                    </a:lnTo>
                    <a:lnTo>
                      <a:pt x="337343" y="6382982"/>
                    </a:lnTo>
                    <a:lnTo>
                      <a:pt x="391318" y="6348852"/>
                    </a:lnTo>
                    <a:lnTo>
                      <a:pt x="414336" y="6331382"/>
                    </a:lnTo>
                    <a:lnTo>
                      <a:pt x="433386" y="6313922"/>
                    </a:lnTo>
                    <a:lnTo>
                      <a:pt x="455611" y="6289312"/>
                    </a:lnTo>
                    <a:lnTo>
                      <a:pt x="468312" y="6275822"/>
                    </a:lnTo>
                    <a:lnTo>
                      <a:pt x="473074" y="6269472"/>
                    </a:lnTo>
                    <a:lnTo>
                      <a:pt x="475455" y="6267882"/>
                    </a:lnTo>
                    <a:lnTo>
                      <a:pt x="477043" y="6267092"/>
                    </a:lnTo>
                    <a:lnTo>
                      <a:pt x="482599" y="6263912"/>
                    </a:lnTo>
                    <a:lnTo>
                      <a:pt x="494505" y="6255182"/>
                    </a:lnTo>
                    <a:lnTo>
                      <a:pt x="517524" y="6236932"/>
                    </a:lnTo>
                    <a:lnTo>
                      <a:pt x="552449" y="6205972"/>
                    </a:lnTo>
                    <a:lnTo>
                      <a:pt x="587374" y="6175812"/>
                    </a:lnTo>
                    <a:lnTo>
                      <a:pt x="643730" y="6144852"/>
                    </a:lnTo>
                    <a:lnTo>
                      <a:pt x="688180" y="6103582"/>
                    </a:lnTo>
                    <a:lnTo>
                      <a:pt x="721518" y="6071832"/>
                    </a:lnTo>
                    <a:lnTo>
                      <a:pt x="758824" y="6032932"/>
                    </a:lnTo>
                    <a:lnTo>
                      <a:pt x="768349" y="6017852"/>
                    </a:lnTo>
                    <a:lnTo>
                      <a:pt x="762793" y="6017852"/>
                    </a:lnTo>
                    <a:lnTo>
                      <a:pt x="754855" y="6021822"/>
                    </a:lnTo>
                    <a:lnTo>
                      <a:pt x="754062" y="6022612"/>
                    </a:lnTo>
                    <a:lnTo>
                      <a:pt x="756443" y="6020232"/>
                    </a:lnTo>
                    <a:lnTo>
                      <a:pt x="765174" y="6013882"/>
                    </a:lnTo>
                    <a:lnTo>
                      <a:pt x="781049" y="6002772"/>
                    </a:lnTo>
                    <a:lnTo>
                      <a:pt x="804862" y="5985312"/>
                    </a:lnTo>
                    <a:lnTo>
                      <a:pt x="839787" y="5959912"/>
                    </a:lnTo>
                    <a:lnTo>
                      <a:pt x="856455" y="5947212"/>
                    </a:lnTo>
                    <a:lnTo>
                      <a:pt x="869155" y="5938482"/>
                    </a:lnTo>
                    <a:lnTo>
                      <a:pt x="881855" y="5929752"/>
                    </a:lnTo>
                    <a:lnTo>
                      <a:pt x="883443" y="5928162"/>
                    </a:lnTo>
                    <a:lnTo>
                      <a:pt x="880268" y="5929752"/>
                    </a:lnTo>
                    <a:lnTo>
                      <a:pt x="877093" y="5930542"/>
                    </a:lnTo>
                    <a:lnTo>
                      <a:pt x="879474" y="5925782"/>
                    </a:lnTo>
                    <a:lnTo>
                      <a:pt x="892968" y="5911492"/>
                    </a:lnTo>
                    <a:lnTo>
                      <a:pt x="905668" y="5899582"/>
                    </a:lnTo>
                    <a:lnTo>
                      <a:pt x="923130" y="5882912"/>
                    </a:lnTo>
                    <a:lnTo>
                      <a:pt x="982662" y="5840852"/>
                    </a:lnTo>
                    <a:lnTo>
                      <a:pt x="1015999" y="5818622"/>
                    </a:lnTo>
                    <a:lnTo>
                      <a:pt x="1027909" y="5810682"/>
                    </a:lnTo>
                    <a:lnTo>
                      <a:pt x="1035049" y="5805922"/>
                    </a:lnTo>
                    <a:lnTo>
                      <a:pt x="1039809" y="5802752"/>
                    </a:lnTo>
                    <a:lnTo>
                      <a:pt x="1051719" y="5794012"/>
                    </a:lnTo>
                    <a:lnTo>
                      <a:pt x="1069179" y="5780522"/>
                    </a:lnTo>
                    <a:lnTo>
                      <a:pt x="1089819" y="5765442"/>
                    </a:lnTo>
                    <a:lnTo>
                      <a:pt x="1132679" y="5734482"/>
                    </a:lnTo>
                    <a:lnTo>
                      <a:pt x="1149349" y="5721782"/>
                    </a:lnTo>
                    <a:lnTo>
                      <a:pt x="1161259" y="5713852"/>
                    </a:lnTo>
                    <a:lnTo>
                      <a:pt x="1203329" y="5682892"/>
                    </a:lnTo>
                    <a:lnTo>
                      <a:pt x="1213639" y="5665432"/>
                    </a:lnTo>
                    <a:lnTo>
                      <a:pt x="1221579" y="5652733"/>
                    </a:lnTo>
                    <a:lnTo>
                      <a:pt x="1229519" y="5639233"/>
                    </a:lnTo>
                    <a:lnTo>
                      <a:pt x="1231899" y="5636063"/>
                    </a:lnTo>
                    <a:lnTo>
                      <a:pt x="1230309" y="5638443"/>
                    </a:lnTo>
                    <a:lnTo>
                      <a:pt x="1230309" y="5639233"/>
                    </a:lnTo>
                    <a:lnTo>
                      <a:pt x="1235069" y="5632883"/>
                    </a:lnTo>
                    <a:lnTo>
                      <a:pt x="1240629" y="5624953"/>
                    </a:lnTo>
                    <a:lnTo>
                      <a:pt x="1247779" y="5613043"/>
                    </a:lnTo>
                    <a:lnTo>
                      <a:pt x="1258889" y="5597163"/>
                    </a:lnTo>
                    <a:lnTo>
                      <a:pt x="1273169" y="5574943"/>
                    </a:lnTo>
                    <a:lnTo>
                      <a:pt x="1287459" y="5551923"/>
                    </a:lnTo>
                    <a:lnTo>
                      <a:pt x="1297779" y="5534463"/>
                    </a:lnTo>
                    <a:lnTo>
                      <a:pt x="1313659" y="5509063"/>
                    </a:lnTo>
                    <a:lnTo>
                      <a:pt x="1356519" y="5462233"/>
                    </a:lnTo>
                    <a:lnTo>
                      <a:pt x="1385089" y="5436033"/>
                    </a:lnTo>
                    <a:lnTo>
                      <a:pt x="1426368" y="5404283"/>
                    </a:lnTo>
                    <a:lnTo>
                      <a:pt x="1469228" y="5374913"/>
                    </a:lnTo>
                    <a:lnTo>
                      <a:pt x="1511298" y="5343963"/>
                    </a:lnTo>
                    <a:lnTo>
                      <a:pt x="1539078" y="5297923"/>
                    </a:lnTo>
                    <a:lnTo>
                      <a:pt x="1586708" y="5264583"/>
                    </a:lnTo>
                    <a:lnTo>
                      <a:pt x="1612108" y="5251883"/>
                    </a:lnTo>
                    <a:lnTo>
                      <a:pt x="1636708" y="5236013"/>
                    </a:lnTo>
                    <a:lnTo>
                      <a:pt x="1652588" y="5223313"/>
                    </a:lnTo>
                    <a:lnTo>
                      <a:pt x="1670838" y="5207433"/>
                    </a:lnTo>
                    <a:lnTo>
                      <a:pt x="1711328" y="5170133"/>
                    </a:lnTo>
                    <a:lnTo>
                      <a:pt x="1753388" y="5135203"/>
                    </a:lnTo>
                    <a:lnTo>
                      <a:pt x="1773238" y="5121713"/>
                    </a:lnTo>
                    <a:lnTo>
                      <a:pt x="1790698" y="5112983"/>
                    </a:lnTo>
                    <a:lnTo>
                      <a:pt x="1812128" y="5105833"/>
                    </a:lnTo>
                    <a:lnTo>
                      <a:pt x="1832768" y="5097103"/>
                    </a:lnTo>
                    <a:lnTo>
                      <a:pt x="1860548" y="5082023"/>
                    </a:lnTo>
                    <a:lnTo>
                      <a:pt x="1888328" y="5066943"/>
                    </a:lnTo>
                    <a:lnTo>
                      <a:pt x="1916108" y="5058213"/>
                    </a:lnTo>
                    <a:lnTo>
                      <a:pt x="1944688" y="5051063"/>
                    </a:lnTo>
                    <a:lnTo>
                      <a:pt x="1986758" y="5005033"/>
                    </a:lnTo>
                    <a:lnTo>
                      <a:pt x="2008188" y="4989953"/>
                    </a:lnTo>
                    <a:lnTo>
                      <a:pt x="2028818" y="4974073"/>
                    </a:lnTo>
                    <a:lnTo>
                      <a:pt x="2051048" y="4947883"/>
                    </a:lnTo>
                    <a:lnTo>
                      <a:pt x="2059778" y="4934383"/>
                    </a:lnTo>
                    <a:lnTo>
                      <a:pt x="2058988" y="4928833"/>
                    </a:lnTo>
                    <a:lnTo>
                      <a:pt x="2055808" y="4928033"/>
                    </a:lnTo>
                    <a:lnTo>
                      <a:pt x="2052638" y="4926453"/>
                    </a:lnTo>
                    <a:lnTo>
                      <a:pt x="2082008" y="4896283"/>
                    </a:lnTo>
                    <a:lnTo>
                      <a:pt x="2122488" y="4862953"/>
                    </a:lnTo>
                    <a:lnTo>
                      <a:pt x="2173288" y="4826433"/>
                    </a:lnTo>
                    <a:lnTo>
                      <a:pt x="2180428" y="4821673"/>
                    </a:lnTo>
                    <a:lnTo>
                      <a:pt x="2182808" y="4820083"/>
                    </a:lnTo>
                    <a:lnTo>
                      <a:pt x="2193918" y="4801833"/>
                    </a:lnTo>
                    <a:lnTo>
                      <a:pt x="2201858" y="4788333"/>
                    </a:lnTo>
                    <a:lnTo>
                      <a:pt x="2210588" y="4774053"/>
                    </a:lnTo>
                    <a:lnTo>
                      <a:pt x="2211388" y="4771663"/>
                    </a:lnTo>
                    <a:lnTo>
                      <a:pt x="2209798" y="4775633"/>
                    </a:lnTo>
                    <a:lnTo>
                      <a:pt x="2209008" y="4778813"/>
                    </a:lnTo>
                    <a:lnTo>
                      <a:pt x="2213768" y="4776433"/>
                    </a:lnTo>
                    <a:lnTo>
                      <a:pt x="2226468" y="4761353"/>
                    </a:lnTo>
                    <a:lnTo>
                      <a:pt x="2237578" y="4747063"/>
                    </a:lnTo>
                    <a:lnTo>
                      <a:pt x="2252658" y="4728013"/>
                    </a:lnTo>
                    <a:lnTo>
                      <a:pt x="2280438" y="4681973"/>
                    </a:lnTo>
                    <a:lnTo>
                      <a:pt x="2332038" y="4641493"/>
                    </a:lnTo>
                    <a:lnTo>
                      <a:pt x="2355058" y="4626413"/>
                    </a:lnTo>
                    <a:lnTo>
                      <a:pt x="2362198" y="4621643"/>
                    </a:lnTo>
                    <a:lnTo>
                      <a:pt x="2364578" y="4620063"/>
                    </a:lnTo>
                    <a:lnTo>
                      <a:pt x="2376488" y="4601013"/>
                    </a:lnTo>
                    <a:lnTo>
                      <a:pt x="2394738" y="4574023"/>
                    </a:lnTo>
                    <a:lnTo>
                      <a:pt x="2415378" y="4546243"/>
                    </a:lnTo>
                    <a:lnTo>
                      <a:pt x="2434428" y="4527193"/>
                    </a:lnTo>
                    <a:lnTo>
                      <a:pt x="2462208" y="4511313"/>
                    </a:lnTo>
                    <a:lnTo>
                      <a:pt x="2489988" y="4497033"/>
                    </a:lnTo>
                    <a:lnTo>
                      <a:pt x="2512218" y="4481953"/>
                    </a:lnTo>
                    <a:lnTo>
                      <a:pt x="2524118" y="4473213"/>
                    </a:lnTo>
                    <a:lnTo>
                      <a:pt x="2529678" y="4468453"/>
                    </a:lnTo>
                    <a:lnTo>
                      <a:pt x="2532058" y="4466073"/>
                    </a:lnTo>
                    <a:lnTo>
                      <a:pt x="2533648" y="4464483"/>
                    </a:lnTo>
                    <a:lnTo>
                      <a:pt x="2539208" y="4462903"/>
                    </a:lnTo>
                    <a:lnTo>
                      <a:pt x="2551908" y="4458133"/>
                    </a:lnTo>
                    <a:lnTo>
                      <a:pt x="2574128" y="4450203"/>
                    </a:lnTo>
                    <a:lnTo>
                      <a:pt x="2616198" y="4384313"/>
                    </a:lnTo>
                    <a:lnTo>
                      <a:pt x="2671758" y="4327163"/>
                    </a:lnTo>
                    <a:lnTo>
                      <a:pt x="2755898" y="4266054"/>
                    </a:lnTo>
                    <a:lnTo>
                      <a:pt x="2778128" y="4251764"/>
                    </a:lnTo>
                    <a:lnTo>
                      <a:pt x="2797968" y="4235094"/>
                    </a:lnTo>
                    <a:lnTo>
                      <a:pt x="2837657" y="4186674"/>
                    </a:lnTo>
                    <a:lnTo>
                      <a:pt x="2882107" y="4142224"/>
                    </a:lnTo>
                    <a:lnTo>
                      <a:pt x="2925757" y="4113654"/>
                    </a:lnTo>
                    <a:lnTo>
                      <a:pt x="2966237" y="4081104"/>
                    </a:lnTo>
                    <a:lnTo>
                      <a:pt x="2986087" y="4058884"/>
                    </a:lnTo>
                    <a:lnTo>
                      <a:pt x="3000377" y="4043804"/>
                    </a:lnTo>
                    <a:lnTo>
                      <a:pt x="3009107" y="4032684"/>
                    </a:lnTo>
                    <a:lnTo>
                      <a:pt x="3014657" y="4027134"/>
                    </a:lnTo>
                    <a:lnTo>
                      <a:pt x="3015457" y="4025544"/>
                    </a:lnTo>
                    <a:lnTo>
                      <a:pt x="3009897" y="4031894"/>
                    </a:lnTo>
                    <a:lnTo>
                      <a:pt x="3004337" y="4039834"/>
                    </a:lnTo>
                    <a:lnTo>
                      <a:pt x="3004337" y="4042214"/>
                    </a:lnTo>
                    <a:lnTo>
                      <a:pt x="3009107" y="4039834"/>
                    </a:lnTo>
                    <a:lnTo>
                      <a:pt x="3017837" y="4032684"/>
                    </a:lnTo>
                    <a:lnTo>
                      <a:pt x="3030537" y="4020784"/>
                    </a:lnTo>
                    <a:lnTo>
                      <a:pt x="3049587" y="4004114"/>
                    </a:lnTo>
                    <a:lnTo>
                      <a:pt x="3071017" y="3980304"/>
                    </a:lnTo>
                    <a:lnTo>
                      <a:pt x="3091657" y="3958074"/>
                    </a:lnTo>
                    <a:lnTo>
                      <a:pt x="3133727" y="3926324"/>
                    </a:lnTo>
                    <a:lnTo>
                      <a:pt x="3175787" y="3896164"/>
                    </a:lnTo>
                    <a:lnTo>
                      <a:pt x="3259927" y="3834244"/>
                    </a:lnTo>
                    <a:lnTo>
                      <a:pt x="3343277" y="3773134"/>
                    </a:lnTo>
                    <a:lnTo>
                      <a:pt x="3359147" y="3754874"/>
                    </a:lnTo>
                    <a:lnTo>
                      <a:pt x="3370257" y="3742174"/>
                    </a:lnTo>
                    <a:lnTo>
                      <a:pt x="3382167" y="3728684"/>
                    </a:lnTo>
                    <a:lnTo>
                      <a:pt x="3396457" y="3722334"/>
                    </a:lnTo>
                    <a:lnTo>
                      <a:pt x="3408357" y="3717564"/>
                    </a:lnTo>
                    <a:lnTo>
                      <a:pt x="3427407" y="3711214"/>
                    </a:lnTo>
                    <a:lnTo>
                      <a:pt x="3440107" y="3690584"/>
                    </a:lnTo>
                    <a:lnTo>
                      <a:pt x="3448047" y="3676294"/>
                    </a:lnTo>
                    <a:lnTo>
                      <a:pt x="3453607" y="3668354"/>
                    </a:lnTo>
                    <a:lnTo>
                      <a:pt x="3455187" y="3664384"/>
                    </a:lnTo>
                    <a:lnTo>
                      <a:pt x="3455187" y="3666764"/>
                    </a:lnTo>
                    <a:lnTo>
                      <a:pt x="3452017" y="3675494"/>
                    </a:lnTo>
                    <a:lnTo>
                      <a:pt x="3453607" y="3681844"/>
                    </a:lnTo>
                    <a:lnTo>
                      <a:pt x="3457577" y="3681844"/>
                    </a:lnTo>
                    <a:lnTo>
                      <a:pt x="3464717" y="3677884"/>
                    </a:lnTo>
                    <a:lnTo>
                      <a:pt x="3512337" y="3632634"/>
                    </a:lnTo>
                    <a:lnTo>
                      <a:pt x="3539327" y="3603264"/>
                    </a:lnTo>
                    <a:lnTo>
                      <a:pt x="3593307" y="3538184"/>
                    </a:lnTo>
                    <a:lnTo>
                      <a:pt x="3620287" y="3507224"/>
                    </a:lnTo>
                    <a:lnTo>
                      <a:pt x="3651247" y="3480234"/>
                    </a:lnTo>
                    <a:lnTo>
                      <a:pt x="3673477" y="3465954"/>
                    </a:lnTo>
                    <a:lnTo>
                      <a:pt x="3693317" y="3449284"/>
                    </a:lnTo>
                    <a:lnTo>
                      <a:pt x="3735387" y="3388164"/>
                    </a:lnTo>
                    <a:lnTo>
                      <a:pt x="3791737" y="3357204"/>
                    </a:lnTo>
                    <a:lnTo>
                      <a:pt x="3821107" y="3343714"/>
                    </a:lnTo>
                    <a:lnTo>
                      <a:pt x="3847307" y="3326254"/>
                    </a:lnTo>
                    <a:lnTo>
                      <a:pt x="3879057" y="3298464"/>
                    </a:lnTo>
                    <a:lnTo>
                      <a:pt x="3902077" y="3277834"/>
                    </a:lnTo>
                    <a:lnTo>
                      <a:pt x="3917157" y="3263544"/>
                    </a:lnTo>
                    <a:lnTo>
                      <a:pt x="3926677" y="3255604"/>
                    </a:lnTo>
                    <a:lnTo>
                      <a:pt x="3930647" y="3251634"/>
                    </a:lnTo>
                    <a:lnTo>
                      <a:pt x="3923507" y="3257984"/>
                    </a:lnTo>
                    <a:lnTo>
                      <a:pt x="3915567" y="3266714"/>
                    </a:lnTo>
                    <a:lnTo>
                      <a:pt x="3914777" y="3271484"/>
                    </a:lnTo>
                    <a:lnTo>
                      <a:pt x="3919537" y="3269104"/>
                    </a:lnTo>
                    <a:lnTo>
                      <a:pt x="3973507" y="3233384"/>
                    </a:lnTo>
                    <a:lnTo>
                      <a:pt x="4007637" y="3208774"/>
                    </a:lnTo>
                    <a:lnTo>
                      <a:pt x="4056857" y="3169084"/>
                    </a:lnTo>
                    <a:lnTo>
                      <a:pt x="4076697" y="3152414"/>
                    </a:lnTo>
                    <a:lnTo>
                      <a:pt x="4116387" y="3123844"/>
                    </a:lnTo>
                    <a:lnTo>
                      <a:pt x="4139407" y="3109554"/>
                    </a:lnTo>
                    <a:lnTo>
                      <a:pt x="4168777" y="3095264"/>
                    </a:lnTo>
                    <a:lnTo>
                      <a:pt x="4210836" y="3079394"/>
                    </a:lnTo>
                    <a:lnTo>
                      <a:pt x="4225916" y="3054784"/>
                    </a:lnTo>
                    <a:lnTo>
                      <a:pt x="4233856" y="3041294"/>
                    </a:lnTo>
                    <a:lnTo>
                      <a:pt x="4237036" y="3034944"/>
                    </a:lnTo>
                    <a:lnTo>
                      <a:pt x="4238616" y="3033354"/>
                    </a:lnTo>
                    <a:lnTo>
                      <a:pt x="4280686" y="3002394"/>
                    </a:lnTo>
                    <a:lnTo>
                      <a:pt x="4313236" y="2969854"/>
                    </a:lnTo>
                    <a:lnTo>
                      <a:pt x="4321176" y="2957954"/>
                    </a:lnTo>
                    <a:lnTo>
                      <a:pt x="4324346" y="2955564"/>
                    </a:lnTo>
                    <a:lnTo>
                      <a:pt x="4330696" y="2953184"/>
                    </a:lnTo>
                    <a:lnTo>
                      <a:pt x="4342606" y="2949214"/>
                    </a:lnTo>
                    <a:lnTo>
                      <a:pt x="4364826" y="2941284"/>
                    </a:lnTo>
                    <a:lnTo>
                      <a:pt x="4392606" y="2895245"/>
                    </a:lnTo>
                    <a:lnTo>
                      <a:pt x="4426736" y="2861905"/>
                    </a:lnTo>
                    <a:lnTo>
                      <a:pt x="4468016" y="2841265"/>
                    </a:lnTo>
                    <a:lnTo>
                      <a:pt x="4483096" y="2832535"/>
                    </a:lnTo>
                    <a:lnTo>
                      <a:pt x="4504526" y="2818245"/>
                    </a:lnTo>
                    <a:lnTo>
                      <a:pt x="4538656" y="2792055"/>
                    </a:lnTo>
                    <a:lnTo>
                      <a:pt x="4575176" y="2761095"/>
                    </a:lnTo>
                    <a:lnTo>
                      <a:pt x="4604536" y="2735695"/>
                    </a:lnTo>
                    <a:lnTo>
                      <a:pt x="4613276" y="2728555"/>
                    </a:lnTo>
                    <a:lnTo>
                      <a:pt x="4616446" y="2725385"/>
                    </a:lnTo>
                    <a:lnTo>
                      <a:pt x="4628356" y="2705535"/>
                    </a:lnTo>
                    <a:lnTo>
                      <a:pt x="4637086" y="2691245"/>
                    </a:lnTo>
                    <a:lnTo>
                      <a:pt x="4671216" y="2665055"/>
                    </a:lnTo>
                    <a:lnTo>
                      <a:pt x="4699786" y="2625365"/>
                    </a:lnTo>
                    <a:lnTo>
                      <a:pt x="4714876" y="2602345"/>
                    </a:lnTo>
                    <a:lnTo>
                      <a:pt x="4729956" y="2589645"/>
                    </a:lnTo>
                    <a:lnTo>
                      <a:pt x="4742656" y="2581715"/>
                    </a:lnTo>
                    <a:lnTo>
                      <a:pt x="4764086" y="2572985"/>
                    </a:lnTo>
                    <a:lnTo>
                      <a:pt x="4784726" y="2568215"/>
                    </a:lnTo>
                    <a:lnTo>
                      <a:pt x="4812506" y="2556315"/>
                    </a:lnTo>
                    <a:lnTo>
                      <a:pt x="4854576" y="2525355"/>
                    </a:lnTo>
                    <a:lnTo>
                      <a:pt x="4899816" y="2503925"/>
                    </a:lnTo>
                    <a:lnTo>
                      <a:pt x="4900606" y="2506305"/>
                    </a:lnTo>
                    <a:lnTo>
                      <a:pt x="4895056" y="2511865"/>
                    </a:lnTo>
                    <a:lnTo>
                      <a:pt x="4889496" y="2515835"/>
                    </a:lnTo>
                    <a:lnTo>
                      <a:pt x="4891086" y="2515035"/>
                    </a:lnTo>
                    <a:lnTo>
                      <a:pt x="4895846" y="2511065"/>
                    </a:lnTo>
                    <a:lnTo>
                      <a:pt x="4905376" y="2503925"/>
                    </a:lnTo>
                    <a:lnTo>
                      <a:pt x="4918866" y="2493605"/>
                    </a:lnTo>
                    <a:lnTo>
                      <a:pt x="4938706" y="2479315"/>
                    </a:lnTo>
                    <a:lnTo>
                      <a:pt x="4958556" y="2445185"/>
                    </a:lnTo>
                    <a:lnTo>
                      <a:pt x="4971256" y="2421375"/>
                    </a:lnTo>
                    <a:lnTo>
                      <a:pt x="4979986" y="2406295"/>
                    </a:lnTo>
                    <a:lnTo>
                      <a:pt x="4985536" y="2395975"/>
                    </a:lnTo>
                    <a:lnTo>
                      <a:pt x="4991886" y="2388835"/>
                    </a:lnTo>
                    <a:lnTo>
                      <a:pt x="5000626" y="2381685"/>
                    </a:lnTo>
                    <a:lnTo>
                      <a:pt x="5014906" y="2371365"/>
                    </a:lnTo>
                    <a:lnTo>
                      <a:pt x="5036336" y="2355495"/>
                    </a:lnTo>
                    <a:lnTo>
                      <a:pt x="5050626" y="2309455"/>
                    </a:lnTo>
                    <a:lnTo>
                      <a:pt x="5080786" y="2261035"/>
                    </a:lnTo>
                    <a:lnTo>
                      <a:pt x="5096666" y="2245165"/>
                    </a:lnTo>
                    <a:lnTo>
                      <a:pt x="5107776" y="2233255"/>
                    </a:lnTo>
                    <a:lnTo>
                      <a:pt x="5120476" y="2217385"/>
                    </a:lnTo>
                    <a:lnTo>
                      <a:pt x="5148256" y="2171345"/>
                    </a:lnTo>
                    <a:lnTo>
                      <a:pt x="5155406" y="2146735"/>
                    </a:lnTo>
                    <a:lnTo>
                      <a:pt x="5159376" y="2133245"/>
                    </a:lnTo>
                    <a:lnTo>
                      <a:pt x="5161756" y="2126095"/>
                    </a:lnTo>
                    <a:lnTo>
                      <a:pt x="5163336" y="2122925"/>
                    </a:lnTo>
                    <a:lnTo>
                      <a:pt x="5167306" y="2119745"/>
                    </a:lnTo>
                    <a:lnTo>
                      <a:pt x="5174456" y="2114195"/>
                    </a:lnTo>
                    <a:lnTo>
                      <a:pt x="5186356" y="2101495"/>
                    </a:lnTo>
                    <a:lnTo>
                      <a:pt x="5221286" y="2055455"/>
                    </a:lnTo>
                    <a:lnTo>
                      <a:pt x="5232396" y="2032435"/>
                    </a:lnTo>
                    <a:lnTo>
                      <a:pt x="5233986" y="2030055"/>
                    </a:lnTo>
                    <a:lnTo>
                      <a:pt x="5239536" y="2026085"/>
                    </a:lnTo>
                    <a:lnTo>
                      <a:pt x="5251446" y="2018145"/>
                    </a:lnTo>
                    <a:lnTo>
                      <a:pt x="5274466" y="2001485"/>
                    </a:lnTo>
                    <a:lnTo>
                      <a:pt x="5330026" y="1909405"/>
                    </a:lnTo>
                    <a:lnTo>
                      <a:pt x="5342726" y="1884005"/>
                    </a:lnTo>
                    <a:lnTo>
                      <a:pt x="5358606" y="1862575"/>
                    </a:lnTo>
                    <a:lnTo>
                      <a:pt x="5375276" y="1849875"/>
                    </a:lnTo>
                    <a:lnTo>
                      <a:pt x="5387976" y="1841145"/>
                    </a:lnTo>
                    <a:lnTo>
                      <a:pt x="5400676" y="1832415"/>
                    </a:lnTo>
                    <a:lnTo>
                      <a:pt x="5402256" y="1830825"/>
                    </a:lnTo>
                    <a:lnTo>
                      <a:pt x="5399086" y="1832415"/>
                    </a:lnTo>
                    <a:lnTo>
                      <a:pt x="5395906" y="1833205"/>
                    </a:lnTo>
                    <a:lnTo>
                      <a:pt x="5398286" y="1828445"/>
                    </a:lnTo>
                    <a:lnTo>
                      <a:pt x="5411786" y="1814155"/>
                    </a:lnTo>
                    <a:lnTo>
                      <a:pt x="5424486" y="1802255"/>
                    </a:lnTo>
                    <a:lnTo>
                      <a:pt x="5441946" y="1785585"/>
                    </a:lnTo>
                    <a:lnTo>
                      <a:pt x="5463376" y="1770505"/>
                    </a:lnTo>
                    <a:lnTo>
                      <a:pt x="5484016" y="1755415"/>
                    </a:lnTo>
                    <a:lnTo>
                      <a:pt x="5524496" y="1706995"/>
                    </a:lnTo>
                    <a:lnTo>
                      <a:pt x="5545136" y="1683185"/>
                    </a:lnTo>
                    <a:lnTo>
                      <a:pt x="5568155" y="1662555"/>
                    </a:lnTo>
                    <a:lnTo>
                      <a:pt x="5611805" y="1633975"/>
                    </a:lnTo>
                    <a:lnTo>
                      <a:pt x="5652285" y="1601435"/>
                    </a:lnTo>
                    <a:lnTo>
                      <a:pt x="5722135" y="1524435"/>
                    </a:lnTo>
                    <a:lnTo>
                      <a:pt x="5744365" y="1502216"/>
                    </a:lnTo>
                    <a:lnTo>
                      <a:pt x="5764205" y="1477606"/>
                    </a:lnTo>
                    <a:lnTo>
                      <a:pt x="5776115" y="1453796"/>
                    </a:lnTo>
                    <a:lnTo>
                      <a:pt x="5791985" y="1431566"/>
                    </a:lnTo>
                    <a:lnTo>
                      <a:pt x="5811835" y="1422046"/>
                    </a:lnTo>
                    <a:lnTo>
                      <a:pt x="5834055" y="1416486"/>
                    </a:lnTo>
                    <a:lnTo>
                      <a:pt x="5861835" y="1393466"/>
                    </a:lnTo>
                    <a:lnTo>
                      <a:pt x="5889625" y="1369656"/>
                    </a:lnTo>
                    <a:lnTo>
                      <a:pt x="5903905" y="1356166"/>
                    </a:lnTo>
                    <a:lnTo>
                      <a:pt x="5914225" y="1344256"/>
                    </a:lnTo>
                    <a:lnTo>
                      <a:pt x="5929305" y="1326796"/>
                    </a:lnTo>
                    <a:lnTo>
                      <a:pt x="5945975" y="1310916"/>
                    </a:lnTo>
                    <a:lnTo>
                      <a:pt x="5957885" y="1302186"/>
                    </a:lnTo>
                    <a:lnTo>
                      <a:pt x="5973755" y="1292666"/>
                    </a:lnTo>
                    <a:lnTo>
                      <a:pt x="5994395" y="1284726"/>
                    </a:lnTo>
                    <a:lnTo>
                      <a:pt x="6015825" y="1277586"/>
                    </a:lnTo>
                    <a:lnTo>
                      <a:pt x="6021385" y="1253766"/>
                    </a:lnTo>
                    <a:lnTo>
                      <a:pt x="6030115" y="1231546"/>
                    </a:lnTo>
                    <a:lnTo>
                      <a:pt x="6049955" y="1214876"/>
                    </a:lnTo>
                    <a:lnTo>
                      <a:pt x="6071385" y="1200586"/>
                    </a:lnTo>
                    <a:lnTo>
                      <a:pt x="6095995" y="1177566"/>
                    </a:lnTo>
                    <a:lnTo>
                      <a:pt x="6108695" y="1164076"/>
                    </a:lnTo>
                    <a:lnTo>
                      <a:pt x="6112665" y="1156936"/>
                    </a:lnTo>
                    <a:lnTo>
                      <a:pt x="6113455" y="1154556"/>
                    </a:lnTo>
                    <a:lnTo>
                      <a:pt x="6115835" y="1152166"/>
                    </a:lnTo>
                    <a:lnTo>
                      <a:pt x="6122985" y="1148996"/>
                    </a:lnTo>
                    <a:lnTo>
                      <a:pt x="6138855" y="1140266"/>
                    </a:lnTo>
                    <a:lnTo>
                      <a:pt x="6169815" y="1123596"/>
                    </a:lnTo>
                    <a:lnTo>
                      <a:pt x="6211885" y="1077556"/>
                    </a:lnTo>
                    <a:lnTo>
                      <a:pt x="6232525" y="1045806"/>
                    </a:lnTo>
                    <a:lnTo>
                      <a:pt x="6253955" y="1015646"/>
                    </a:lnTo>
                    <a:lnTo>
                      <a:pt x="6273795" y="998976"/>
                    </a:lnTo>
                    <a:lnTo>
                      <a:pt x="6295225" y="984686"/>
                    </a:lnTo>
                    <a:lnTo>
                      <a:pt x="6345235" y="955316"/>
                    </a:lnTo>
                    <a:lnTo>
                      <a:pt x="6393655" y="923566"/>
                    </a:lnTo>
                    <a:lnTo>
                      <a:pt x="6415085" y="900551"/>
                    </a:lnTo>
                    <a:lnTo>
                      <a:pt x="6435725" y="877532"/>
                    </a:lnTo>
                    <a:lnTo>
                      <a:pt x="6477785" y="846576"/>
                    </a:lnTo>
                    <a:lnTo>
                      <a:pt x="6499225" y="810857"/>
                    </a:lnTo>
                    <a:lnTo>
                      <a:pt x="6541285" y="755295"/>
                    </a:lnTo>
                    <a:lnTo>
                      <a:pt x="6575425" y="722751"/>
                    </a:lnTo>
                    <a:lnTo>
                      <a:pt x="6630985" y="692589"/>
                    </a:lnTo>
                    <a:lnTo>
                      <a:pt x="6642095" y="667982"/>
                    </a:lnTo>
                    <a:lnTo>
                      <a:pt x="6650035" y="648932"/>
                    </a:lnTo>
                    <a:lnTo>
                      <a:pt x="6655585" y="636232"/>
                    </a:lnTo>
                    <a:lnTo>
                      <a:pt x="6658765" y="627501"/>
                    </a:lnTo>
                    <a:lnTo>
                      <a:pt x="6661145" y="621945"/>
                    </a:lnTo>
                    <a:lnTo>
                      <a:pt x="6659555" y="625913"/>
                    </a:lnTo>
                    <a:lnTo>
                      <a:pt x="6659555" y="633057"/>
                    </a:lnTo>
                    <a:lnTo>
                      <a:pt x="6663525" y="638613"/>
                    </a:lnTo>
                    <a:lnTo>
                      <a:pt x="6676225" y="634645"/>
                    </a:lnTo>
                    <a:lnTo>
                      <a:pt x="6687335" y="627501"/>
                    </a:lnTo>
                    <a:lnTo>
                      <a:pt x="6701625" y="615595"/>
                    </a:lnTo>
                    <a:lnTo>
                      <a:pt x="6715915" y="593370"/>
                    </a:lnTo>
                    <a:lnTo>
                      <a:pt x="6729405" y="568764"/>
                    </a:lnTo>
                    <a:lnTo>
                      <a:pt x="6771475" y="522726"/>
                    </a:lnTo>
                    <a:lnTo>
                      <a:pt x="6793705" y="501295"/>
                    </a:lnTo>
                    <a:lnTo>
                      <a:pt x="6810375" y="486213"/>
                    </a:lnTo>
                    <a:lnTo>
                      <a:pt x="6822275" y="475895"/>
                    </a:lnTo>
                    <a:lnTo>
                      <a:pt x="6829425" y="469545"/>
                    </a:lnTo>
                    <a:lnTo>
                      <a:pt x="6833395" y="467164"/>
                    </a:lnTo>
                    <a:lnTo>
                      <a:pt x="6830215" y="471926"/>
                    </a:lnTo>
                    <a:lnTo>
                      <a:pt x="6826245" y="478276"/>
                    </a:lnTo>
                    <a:lnTo>
                      <a:pt x="6826245" y="480657"/>
                    </a:lnTo>
                    <a:lnTo>
                      <a:pt x="6838945" y="471926"/>
                    </a:lnTo>
                    <a:lnTo>
                      <a:pt x="6851645" y="461607"/>
                    </a:lnTo>
                    <a:lnTo>
                      <a:pt x="6869105" y="445732"/>
                    </a:lnTo>
                    <a:lnTo>
                      <a:pt x="6882605" y="429857"/>
                    </a:lnTo>
                    <a:lnTo>
                      <a:pt x="6896885" y="414776"/>
                    </a:lnTo>
                    <a:lnTo>
                      <a:pt x="6919905" y="402870"/>
                    </a:lnTo>
                    <a:lnTo>
                      <a:pt x="6950864" y="390963"/>
                    </a:lnTo>
                    <a:lnTo>
                      <a:pt x="6981824" y="378263"/>
                    </a:lnTo>
                    <a:lnTo>
                      <a:pt x="7008804" y="368738"/>
                    </a:lnTo>
                    <a:lnTo>
                      <a:pt x="7022304" y="325082"/>
                    </a:lnTo>
                    <a:lnTo>
                      <a:pt x="7033414" y="288570"/>
                    </a:lnTo>
                    <a:lnTo>
                      <a:pt x="7046114" y="253645"/>
                    </a:lnTo>
                    <a:lnTo>
                      <a:pt x="7065164" y="214751"/>
                    </a:lnTo>
                    <a:lnTo>
                      <a:pt x="7120724" y="122677"/>
                    </a:lnTo>
                    <a:lnTo>
                      <a:pt x="7133424" y="97277"/>
                    </a:lnTo>
                    <a:lnTo>
                      <a:pt x="7149304" y="75846"/>
                    </a:lnTo>
                    <a:lnTo>
                      <a:pt x="7165974" y="63146"/>
                    </a:lnTo>
                    <a:lnTo>
                      <a:pt x="7177084" y="55208"/>
                    </a:lnTo>
                    <a:lnTo>
                      <a:pt x="7189784" y="45683"/>
                    </a:lnTo>
                    <a:lnTo>
                      <a:pt x="7202484" y="40127"/>
                    </a:lnTo>
                    <a:lnTo>
                      <a:pt x="7214384" y="36158"/>
                    </a:lnTo>
                    <a:lnTo>
                      <a:pt x="7232644" y="29808"/>
                    </a:lnTo>
                    <a:lnTo>
                      <a:pt x="7259764" y="0"/>
                    </a:lnTo>
                  </a:path>
                </a:pathLst>
              </a:custGeom>
              <a:ln w="126999">
                <a:solidFill>
                  <a:srgbClr val="A1D562"/>
                </a:solidFill>
              </a:ln>
            </p:spPr>
            <p:txBody>
              <a:bodyPr wrap="square" lIns="0" tIns="0" rIns="0" bIns="0" rtlCol="0"/>
              <a:lstStyle/>
              <a:p>
                <a:endParaRPr/>
              </a:p>
            </p:txBody>
          </p:sp>
          <p:sp>
            <p:nvSpPr>
              <p:cNvPr id="15" name="object 4">
                <a:extLst>
                  <a:ext uri="{FF2B5EF4-FFF2-40B4-BE49-F238E27FC236}">
                    <a16:creationId xmlns:a16="http://schemas.microsoft.com/office/drawing/2014/main" id="{605D4916-783D-4E3C-B3E0-C5E28C4DEA82}"/>
                  </a:ext>
                </a:extLst>
              </p:cNvPr>
              <p:cNvSpPr/>
              <p:nvPr/>
            </p:nvSpPr>
            <p:spPr>
              <a:xfrm>
                <a:off x="5720809" y="-298310"/>
                <a:ext cx="2481885" cy="2976256"/>
              </a:xfrm>
              <a:custGeom>
                <a:avLst/>
                <a:gdLst/>
                <a:ahLst/>
                <a:cxnLst/>
                <a:rect l="l" t="t" r="r" b="b"/>
                <a:pathLst>
                  <a:path w="568959" h="587375">
                    <a:moveTo>
                      <a:pt x="529065" y="186435"/>
                    </a:moveTo>
                    <a:lnTo>
                      <a:pt x="399209" y="186435"/>
                    </a:lnTo>
                    <a:lnTo>
                      <a:pt x="329930" y="511365"/>
                    </a:lnTo>
                    <a:lnTo>
                      <a:pt x="329656" y="536581"/>
                    </a:lnTo>
                    <a:lnTo>
                      <a:pt x="338758" y="559160"/>
                    </a:lnTo>
                    <a:lnTo>
                      <a:pt x="355664" y="576679"/>
                    </a:lnTo>
                    <a:lnTo>
                      <a:pt x="378800" y="586714"/>
                    </a:lnTo>
                    <a:lnTo>
                      <a:pt x="404008" y="586983"/>
                    </a:lnTo>
                    <a:lnTo>
                      <a:pt x="426583" y="577881"/>
                    </a:lnTo>
                    <a:lnTo>
                      <a:pt x="444101" y="560979"/>
                    </a:lnTo>
                    <a:lnTo>
                      <a:pt x="454136" y="537844"/>
                    </a:lnTo>
                    <a:lnTo>
                      <a:pt x="529065" y="186435"/>
                    </a:lnTo>
                    <a:close/>
                  </a:path>
                  <a:path w="568959" h="587375">
                    <a:moveTo>
                      <a:pt x="568817" y="0"/>
                    </a:moveTo>
                    <a:lnTo>
                      <a:pt x="44180" y="164922"/>
                    </a:lnTo>
                    <a:lnTo>
                      <a:pt x="22100" y="177094"/>
                    </a:lnTo>
                    <a:lnTo>
                      <a:pt x="6928" y="196129"/>
                    </a:lnTo>
                    <a:lnTo>
                      <a:pt x="0" y="219464"/>
                    </a:lnTo>
                    <a:lnTo>
                      <a:pt x="2651" y="244538"/>
                    </a:lnTo>
                    <a:lnTo>
                      <a:pt x="14823" y="266620"/>
                    </a:lnTo>
                    <a:lnTo>
                      <a:pt x="33858" y="281797"/>
                    </a:lnTo>
                    <a:lnTo>
                      <a:pt x="57194" y="288729"/>
                    </a:lnTo>
                    <a:lnTo>
                      <a:pt x="82267" y="286080"/>
                    </a:lnTo>
                    <a:lnTo>
                      <a:pt x="399209" y="186435"/>
                    </a:lnTo>
                    <a:lnTo>
                      <a:pt x="529065" y="186435"/>
                    </a:lnTo>
                    <a:lnTo>
                      <a:pt x="568817" y="0"/>
                    </a:lnTo>
                    <a:close/>
                  </a:path>
                </a:pathLst>
              </a:custGeom>
              <a:solidFill>
                <a:srgbClr val="A1D562"/>
              </a:solidFill>
            </p:spPr>
            <p:txBody>
              <a:bodyPr wrap="square" lIns="0" tIns="0" rIns="0" bIns="0" rtlCol="0"/>
              <a:lstStyle/>
              <a:p>
                <a:endParaRPr/>
              </a:p>
            </p:txBody>
          </p:sp>
        </p:grpSp>
        <p:sp>
          <p:nvSpPr>
            <p:cNvPr id="16" name="object 6">
              <a:extLst>
                <a:ext uri="{FF2B5EF4-FFF2-40B4-BE49-F238E27FC236}">
                  <a16:creationId xmlns:a16="http://schemas.microsoft.com/office/drawing/2014/main" id="{0EE254BB-D0A9-4E17-80AB-BEB0645C8C96}"/>
                </a:ext>
              </a:extLst>
            </p:cNvPr>
            <p:cNvSpPr txBox="1"/>
            <p:nvPr/>
          </p:nvSpPr>
          <p:spPr>
            <a:xfrm>
              <a:off x="5523906" y="1391160"/>
              <a:ext cx="3387595" cy="615553"/>
            </a:xfrm>
            <a:prstGeom prst="rect">
              <a:avLst/>
            </a:prstGeom>
          </p:spPr>
          <p:txBody>
            <a:bodyPr vert="horz" wrap="square" lIns="0" tIns="0" rIns="0" bIns="0" rtlCol="0">
              <a:spAutoFit/>
            </a:bodyPr>
            <a:lstStyle/>
            <a:p>
              <a:pPr marL="12700">
                <a:lnSpc>
                  <a:spcPct val="100000"/>
                </a:lnSpc>
              </a:pPr>
              <a:r>
                <a:rPr lang="en-GB" sz="4000" spc="50" dirty="0">
                  <a:solidFill>
                    <a:srgbClr val="92D050"/>
                  </a:solidFill>
                  <a:latin typeface="Arial Rounded MT Bold" panose="020F0704030504030204" pitchFamily="34" charset="0"/>
                  <a:cs typeface="Calibri"/>
                </a:rPr>
                <a:t>Opportunity</a:t>
              </a:r>
              <a:endParaRPr sz="4000" dirty="0">
                <a:latin typeface="Arial Rounded MT Bold" panose="020F0704030504030204" pitchFamily="34" charset="0"/>
                <a:cs typeface="Calibri"/>
              </a:endParaRPr>
            </a:p>
          </p:txBody>
        </p:sp>
      </p:grpSp>
      <p:grpSp>
        <p:nvGrpSpPr>
          <p:cNvPr id="6" name="Group 5">
            <a:extLst>
              <a:ext uri="{FF2B5EF4-FFF2-40B4-BE49-F238E27FC236}">
                <a16:creationId xmlns:a16="http://schemas.microsoft.com/office/drawing/2014/main" id="{2E24AB15-904F-4E9D-A6F3-CBB600A5F033}"/>
              </a:ext>
            </a:extLst>
          </p:cNvPr>
          <p:cNvGrpSpPr/>
          <p:nvPr/>
        </p:nvGrpSpPr>
        <p:grpSpPr>
          <a:xfrm>
            <a:off x="4210643" y="3188565"/>
            <a:ext cx="3768949" cy="1359151"/>
            <a:chOff x="4210643" y="3188565"/>
            <a:chExt cx="3768949" cy="1359151"/>
          </a:xfrm>
          <a:effectLst>
            <a:outerShdw blurRad="50800" dist="38100" dir="5400000" algn="t" rotWithShape="0">
              <a:prstClr val="black">
                <a:alpha val="40000"/>
              </a:prstClr>
            </a:outerShdw>
          </a:effectLst>
        </p:grpSpPr>
        <p:sp>
          <p:nvSpPr>
            <p:cNvPr id="19" name="object 4">
              <a:extLst>
                <a:ext uri="{FF2B5EF4-FFF2-40B4-BE49-F238E27FC236}">
                  <a16:creationId xmlns:a16="http://schemas.microsoft.com/office/drawing/2014/main" id="{0CFF0A98-9007-4903-8B6E-7E7458EBAE9B}"/>
                </a:ext>
              </a:extLst>
            </p:cNvPr>
            <p:cNvSpPr/>
            <p:nvPr/>
          </p:nvSpPr>
          <p:spPr>
            <a:xfrm rot="4286507">
              <a:off x="4879942" y="3981117"/>
              <a:ext cx="617614" cy="440559"/>
            </a:xfrm>
            <a:custGeom>
              <a:avLst/>
              <a:gdLst/>
              <a:ahLst/>
              <a:cxnLst/>
              <a:rect l="l" t="t" r="r" b="b"/>
              <a:pathLst>
                <a:path w="568959" h="587375">
                  <a:moveTo>
                    <a:pt x="529065" y="186435"/>
                  </a:moveTo>
                  <a:lnTo>
                    <a:pt x="399209" y="186435"/>
                  </a:lnTo>
                  <a:lnTo>
                    <a:pt x="329930" y="511365"/>
                  </a:lnTo>
                  <a:lnTo>
                    <a:pt x="329656" y="536581"/>
                  </a:lnTo>
                  <a:lnTo>
                    <a:pt x="338758" y="559160"/>
                  </a:lnTo>
                  <a:lnTo>
                    <a:pt x="355664" y="576679"/>
                  </a:lnTo>
                  <a:lnTo>
                    <a:pt x="378800" y="586714"/>
                  </a:lnTo>
                  <a:lnTo>
                    <a:pt x="404008" y="586983"/>
                  </a:lnTo>
                  <a:lnTo>
                    <a:pt x="426583" y="577881"/>
                  </a:lnTo>
                  <a:lnTo>
                    <a:pt x="444101" y="560979"/>
                  </a:lnTo>
                  <a:lnTo>
                    <a:pt x="454136" y="537844"/>
                  </a:lnTo>
                  <a:lnTo>
                    <a:pt x="529065" y="186435"/>
                  </a:lnTo>
                  <a:close/>
                </a:path>
                <a:path w="568959" h="587375">
                  <a:moveTo>
                    <a:pt x="568817" y="0"/>
                  </a:moveTo>
                  <a:lnTo>
                    <a:pt x="44180" y="164922"/>
                  </a:lnTo>
                  <a:lnTo>
                    <a:pt x="22100" y="177094"/>
                  </a:lnTo>
                  <a:lnTo>
                    <a:pt x="6928" y="196129"/>
                  </a:lnTo>
                  <a:lnTo>
                    <a:pt x="0" y="219464"/>
                  </a:lnTo>
                  <a:lnTo>
                    <a:pt x="2651" y="244538"/>
                  </a:lnTo>
                  <a:lnTo>
                    <a:pt x="14823" y="266620"/>
                  </a:lnTo>
                  <a:lnTo>
                    <a:pt x="33858" y="281797"/>
                  </a:lnTo>
                  <a:lnTo>
                    <a:pt x="57194" y="288729"/>
                  </a:lnTo>
                  <a:lnTo>
                    <a:pt x="82267" y="286080"/>
                  </a:lnTo>
                  <a:lnTo>
                    <a:pt x="399209" y="186435"/>
                  </a:lnTo>
                  <a:lnTo>
                    <a:pt x="529065" y="186435"/>
                  </a:lnTo>
                  <a:lnTo>
                    <a:pt x="568817" y="0"/>
                  </a:lnTo>
                  <a:close/>
                </a:path>
              </a:pathLst>
            </a:custGeom>
            <a:solidFill>
              <a:srgbClr val="FF0000"/>
            </a:solidFill>
            <a:ln>
              <a:solidFill>
                <a:srgbClr val="FF0000"/>
              </a:solidFill>
            </a:ln>
          </p:spPr>
          <p:txBody>
            <a:bodyPr wrap="square" lIns="0" tIns="0" rIns="0" bIns="0" rtlCol="0"/>
            <a:lstStyle/>
            <a:p>
              <a:endParaRPr/>
            </a:p>
          </p:txBody>
        </p:sp>
        <p:grpSp>
          <p:nvGrpSpPr>
            <p:cNvPr id="5" name="Group 4">
              <a:extLst>
                <a:ext uri="{FF2B5EF4-FFF2-40B4-BE49-F238E27FC236}">
                  <a16:creationId xmlns:a16="http://schemas.microsoft.com/office/drawing/2014/main" id="{9038AE74-BCE8-426D-9126-FC8B20ECE656}"/>
                </a:ext>
              </a:extLst>
            </p:cNvPr>
            <p:cNvGrpSpPr/>
            <p:nvPr/>
          </p:nvGrpSpPr>
          <p:grpSpPr>
            <a:xfrm>
              <a:off x="4210643" y="3188565"/>
              <a:ext cx="3768949" cy="1359151"/>
              <a:chOff x="4210643" y="3188565"/>
              <a:chExt cx="3768949" cy="1359151"/>
            </a:xfrm>
          </p:grpSpPr>
          <p:sp>
            <p:nvSpPr>
              <p:cNvPr id="18" name="object 3">
                <a:extLst>
                  <a:ext uri="{FF2B5EF4-FFF2-40B4-BE49-F238E27FC236}">
                    <a16:creationId xmlns:a16="http://schemas.microsoft.com/office/drawing/2014/main" id="{CA73A5F9-93EC-4AF9-9AAC-58FC49F85D9B}"/>
                  </a:ext>
                </a:extLst>
              </p:cNvPr>
              <p:cNvSpPr/>
              <p:nvPr/>
            </p:nvSpPr>
            <p:spPr>
              <a:xfrm rot="4286507">
                <a:off x="4021611" y="3377597"/>
                <a:ext cx="1359151" cy="981087"/>
              </a:xfrm>
              <a:custGeom>
                <a:avLst/>
                <a:gdLst/>
                <a:ahLst/>
                <a:cxnLst/>
                <a:rect l="l" t="t" r="r" b="b"/>
                <a:pathLst>
                  <a:path w="7259955" h="6576059">
                    <a:moveTo>
                      <a:pt x="0" y="6575862"/>
                    </a:moveTo>
                    <a:lnTo>
                      <a:pt x="34925" y="6570302"/>
                    </a:lnTo>
                    <a:lnTo>
                      <a:pt x="69849" y="6560782"/>
                    </a:lnTo>
                    <a:lnTo>
                      <a:pt x="91281" y="6546492"/>
                    </a:lnTo>
                    <a:lnTo>
                      <a:pt x="111918" y="6529822"/>
                    </a:lnTo>
                    <a:lnTo>
                      <a:pt x="132555" y="6521092"/>
                    </a:lnTo>
                    <a:lnTo>
                      <a:pt x="153987" y="6514742"/>
                    </a:lnTo>
                    <a:lnTo>
                      <a:pt x="176211" y="6489342"/>
                    </a:lnTo>
                    <a:lnTo>
                      <a:pt x="193674" y="6471082"/>
                    </a:lnTo>
                    <a:lnTo>
                      <a:pt x="238124" y="6437752"/>
                    </a:lnTo>
                    <a:lnTo>
                      <a:pt x="282574" y="6412352"/>
                    </a:lnTo>
                    <a:lnTo>
                      <a:pt x="337343" y="6382982"/>
                    </a:lnTo>
                    <a:lnTo>
                      <a:pt x="391318" y="6348852"/>
                    </a:lnTo>
                    <a:lnTo>
                      <a:pt x="414336" y="6331382"/>
                    </a:lnTo>
                    <a:lnTo>
                      <a:pt x="433386" y="6313922"/>
                    </a:lnTo>
                    <a:lnTo>
                      <a:pt x="455611" y="6289312"/>
                    </a:lnTo>
                    <a:lnTo>
                      <a:pt x="468312" y="6275822"/>
                    </a:lnTo>
                    <a:lnTo>
                      <a:pt x="473074" y="6269472"/>
                    </a:lnTo>
                    <a:lnTo>
                      <a:pt x="475455" y="6267882"/>
                    </a:lnTo>
                    <a:lnTo>
                      <a:pt x="477043" y="6267092"/>
                    </a:lnTo>
                    <a:lnTo>
                      <a:pt x="482599" y="6263912"/>
                    </a:lnTo>
                    <a:lnTo>
                      <a:pt x="494505" y="6255182"/>
                    </a:lnTo>
                    <a:lnTo>
                      <a:pt x="517524" y="6236932"/>
                    </a:lnTo>
                    <a:lnTo>
                      <a:pt x="552449" y="6205972"/>
                    </a:lnTo>
                    <a:lnTo>
                      <a:pt x="587374" y="6175812"/>
                    </a:lnTo>
                    <a:lnTo>
                      <a:pt x="643730" y="6144852"/>
                    </a:lnTo>
                    <a:lnTo>
                      <a:pt x="688180" y="6103582"/>
                    </a:lnTo>
                    <a:lnTo>
                      <a:pt x="721518" y="6071832"/>
                    </a:lnTo>
                    <a:lnTo>
                      <a:pt x="758824" y="6032932"/>
                    </a:lnTo>
                    <a:lnTo>
                      <a:pt x="768349" y="6017852"/>
                    </a:lnTo>
                    <a:lnTo>
                      <a:pt x="762793" y="6017852"/>
                    </a:lnTo>
                    <a:lnTo>
                      <a:pt x="754855" y="6021822"/>
                    </a:lnTo>
                    <a:lnTo>
                      <a:pt x="754062" y="6022612"/>
                    </a:lnTo>
                    <a:lnTo>
                      <a:pt x="756443" y="6020232"/>
                    </a:lnTo>
                    <a:lnTo>
                      <a:pt x="765174" y="6013882"/>
                    </a:lnTo>
                    <a:lnTo>
                      <a:pt x="781049" y="6002772"/>
                    </a:lnTo>
                    <a:lnTo>
                      <a:pt x="804862" y="5985312"/>
                    </a:lnTo>
                    <a:lnTo>
                      <a:pt x="839787" y="5959912"/>
                    </a:lnTo>
                    <a:lnTo>
                      <a:pt x="856455" y="5947212"/>
                    </a:lnTo>
                    <a:lnTo>
                      <a:pt x="869155" y="5938482"/>
                    </a:lnTo>
                    <a:lnTo>
                      <a:pt x="881855" y="5929752"/>
                    </a:lnTo>
                    <a:lnTo>
                      <a:pt x="883443" y="5928162"/>
                    </a:lnTo>
                    <a:lnTo>
                      <a:pt x="880268" y="5929752"/>
                    </a:lnTo>
                    <a:lnTo>
                      <a:pt x="877093" y="5930542"/>
                    </a:lnTo>
                    <a:lnTo>
                      <a:pt x="879474" y="5925782"/>
                    </a:lnTo>
                    <a:lnTo>
                      <a:pt x="892968" y="5911492"/>
                    </a:lnTo>
                    <a:lnTo>
                      <a:pt x="905668" y="5899582"/>
                    </a:lnTo>
                    <a:lnTo>
                      <a:pt x="923130" y="5882912"/>
                    </a:lnTo>
                    <a:lnTo>
                      <a:pt x="982662" y="5840852"/>
                    </a:lnTo>
                    <a:lnTo>
                      <a:pt x="1015999" y="5818622"/>
                    </a:lnTo>
                    <a:lnTo>
                      <a:pt x="1027909" y="5810682"/>
                    </a:lnTo>
                    <a:lnTo>
                      <a:pt x="1035049" y="5805922"/>
                    </a:lnTo>
                    <a:lnTo>
                      <a:pt x="1039809" y="5802752"/>
                    </a:lnTo>
                    <a:lnTo>
                      <a:pt x="1051719" y="5794012"/>
                    </a:lnTo>
                    <a:lnTo>
                      <a:pt x="1069179" y="5780522"/>
                    </a:lnTo>
                    <a:lnTo>
                      <a:pt x="1089819" y="5765442"/>
                    </a:lnTo>
                    <a:lnTo>
                      <a:pt x="1132679" y="5734482"/>
                    </a:lnTo>
                    <a:lnTo>
                      <a:pt x="1149349" y="5721782"/>
                    </a:lnTo>
                    <a:lnTo>
                      <a:pt x="1161259" y="5713852"/>
                    </a:lnTo>
                    <a:lnTo>
                      <a:pt x="1203329" y="5682892"/>
                    </a:lnTo>
                    <a:lnTo>
                      <a:pt x="1213639" y="5665432"/>
                    </a:lnTo>
                    <a:lnTo>
                      <a:pt x="1221579" y="5652733"/>
                    </a:lnTo>
                    <a:lnTo>
                      <a:pt x="1229519" y="5639233"/>
                    </a:lnTo>
                    <a:lnTo>
                      <a:pt x="1231899" y="5636063"/>
                    </a:lnTo>
                    <a:lnTo>
                      <a:pt x="1230309" y="5638443"/>
                    </a:lnTo>
                    <a:lnTo>
                      <a:pt x="1230309" y="5639233"/>
                    </a:lnTo>
                    <a:lnTo>
                      <a:pt x="1235069" y="5632883"/>
                    </a:lnTo>
                    <a:lnTo>
                      <a:pt x="1240629" y="5624953"/>
                    </a:lnTo>
                    <a:lnTo>
                      <a:pt x="1247779" y="5613043"/>
                    </a:lnTo>
                    <a:lnTo>
                      <a:pt x="1258889" y="5597163"/>
                    </a:lnTo>
                    <a:lnTo>
                      <a:pt x="1273169" y="5574943"/>
                    </a:lnTo>
                    <a:lnTo>
                      <a:pt x="1287459" y="5551923"/>
                    </a:lnTo>
                    <a:lnTo>
                      <a:pt x="1297779" y="5534463"/>
                    </a:lnTo>
                    <a:lnTo>
                      <a:pt x="1313659" y="5509063"/>
                    </a:lnTo>
                    <a:lnTo>
                      <a:pt x="1356519" y="5462233"/>
                    </a:lnTo>
                    <a:lnTo>
                      <a:pt x="1385089" y="5436033"/>
                    </a:lnTo>
                    <a:lnTo>
                      <a:pt x="1426368" y="5404283"/>
                    </a:lnTo>
                    <a:lnTo>
                      <a:pt x="1469228" y="5374913"/>
                    </a:lnTo>
                    <a:lnTo>
                      <a:pt x="1511298" y="5343963"/>
                    </a:lnTo>
                    <a:lnTo>
                      <a:pt x="1539078" y="5297923"/>
                    </a:lnTo>
                    <a:lnTo>
                      <a:pt x="1586708" y="5264583"/>
                    </a:lnTo>
                    <a:lnTo>
                      <a:pt x="1612108" y="5251883"/>
                    </a:lnTo>
                    <a:lnTo>
                      <a:pt x="1636708" y="5236013"/>
                    </a:lnTo>
                    <a:lnTo>
                      <a:pt x="1652588" y="5223313"/>
                    </a:lnTo>
                    <a:lnTo>
                      <a:pt x="1670838" y="5207433"/>
                    </a:lnTo>
                    <a:lnTo>
                      <a:pt x="1711328" y="5170133"/>
                    </a:lnTo>
                    <a:lnTo>
                      <a:pt x="1753388" y="5135203"/>
                    </a:lnTo>
                    <a:lnTo>
                      <a:pt x="1773238" y="5121713"/>
                    </a:lnTo>
                    <a:lnTo>
                      <a:pt x="1790698" y="5112983"/>
                    </a:lnTo>
                    <a:lnTo>
                      <a:pt x="1812128" y="5105833"/>
                    </a:lnTo>
                    <a:lnTo>
                      <a:pt x="1832768" y="5097103"/>
                    </a:lnTo>
                    <a:lnTo>
                      <a:pt x="1860548" y="5082023"/>
                    </a:lnTo>
                    <a:lnTo>
                      <a:pt x="1888328" y="5066943"/>
                    </a:lnTo>
                    <a:lnTo>
                      <a:pt x="1916108" y="5058213"/>
                    </a:lnTo>
                    <a:lnTo>
                      <a:pt x="1944688" y="5051063"/>
                    </a:lnTo>
                    <a:lnTo>
                      <a:pt x="1986758" y="5005033"/>
                    </a:lnTo>
                    <a:lnTo>
                      <a:pt x="2008188" y="4989953"/>
                    </a:lnTo>
                    <a:lnTo>
                      <a:pt x="2028818" y="4974073"/>
                    </a:lnTo>
                    <a:lnTo>
                      <a:pt x="2051048" y="4947883"/>
                    </a:lnTo>
                    <a:lnTo>
                      <a:pt x="2059778" y="4934383"/>
                    </a:lnTo>
                    <a:lnTo>
                      <a:pt x="2058988" y="4928833"/>
                    </a:lnTo>
                    <a:lnTo>
                      <a:pt x="2055808" y="4928033"/>
                    </a:lnTo>
                    <a:lnTo>
                      <a:pt x="2052638" y="4926453"/>
                    </a:lnTo>
                    <a:lnTo>
                      <a:pt x="2082008" y="4896283"/>
                    </a:lnTo>
                    <a:lnTo>
                      <a:pt x="2122488" y="4862953"/>
                    </a:lnTo>
                    <a:lnTo>
                      <a:pt x="2173288" y="4826433"/>
                    </a:lnTo>
                    <a:lnTo>
                      <a:pt x="2180428" y="4821673"/>
                    </a:lnTo>
                    <a:lnTo>
                      <a:pt x="2182808" y="4820083"/>
                    </a:lnTo>
                    <a:lnTo>
                      <a:pt x="2193918" y="4801833"/>
                    </a:lnTo>
                    <a:lnTo>
                      <a:pt x="2201858" y="4788333"/>
                    </a:lnTo>
                    <a:lnTo>
                      <a:pt x="2210588" y="4774053"/>
                    </a:lnTo>
                    <a:lnTo>
                      <a:pt x="2211388" y="4771663"/>
                    </a:lnTo>
                    <a:lnTo>
                      <a:pt x="2209798" y="4775633"/>
                    </a:lnTo>
                    <a:lnTo>
                      <a:pt x="2209008" y="4778813"/>
                    </a:lnTo>
                    <a:lnTo>
                      <a:pt x="2213768" y="4776433"/>
                    </a:lnTo>
                    <a:lnTo>
                      <a:pt x="2226468" y="4761353"/>
                    </a:lnTo>
                    <a:lnTo>
                      <a:pt x="2237578" y="4747063"/>
                    </a:lnTo>
                    <a:lnTo>
                      <a:pt x="2252658" y="4728013"/>
                    </a:lnTo>
                    <a:lnTo>
                      <a:pt x="2280438" y="4681973"/>
                    </a:lnTo>
                    <a:lnTo>
                      <a:pt x="2332038" y="4641493"/>
                    </a:lnTo>
                    <a:lnTo>
                      <a:pt x="2355058" y="4626413"/>
                    </a:lnTo>
                    <a:lnTo>
                      <a:pt x="2362198" y="4621643"/>
                    </a:lnTo>
                    <a:lnTo>
                      <a:pt x="2364578" y="4620063"/>
                    </a:lnTo>
                    <a:lnTo>
                      <a:pt x="2376488" y="4601013"/>
                    </a:lnTo>
                    <a:lnTo>
                      <a:pt x="2394738" y="4574023"/>
                    </a:lnTo>
                    <a:lnTo>
                      <a:pt x="2415378" y="4546243"/>
                    </a:lnTo>
                    <a:lnTo>
                      <a:pt x="2434428" y="4527193"/>
                    </a:lnTo>
                    <a:lnTo>
                      <a:pt x="2462208" y="4511313"/>
                    </a:lnTo>
                    <a:lnTo>
                      <a:pt x="2489988" y="4497033"/>
                    </a:lnTo>
                    <a:lnTo>
                      <a:pt x="2512218" y="4481953"/>
                    </a:lnTo>
                    <a:lnTo>
                      <a:pt x="2524118" y="4473213"/>
                    </a:lnTo>
                    <a:lnTo>
                      <a:pt x="2529678" y="4468453"/>
                    </a:lnTo>
                    <a:lnTo>
                      <a:pt x="2532058" y="4466073"/>
                    </a:lnTo>
                    <a:lnTo>
                      <a:pt x="2533648" y="4464483"/>
                    </a:lnTo>
                    <a:lnTo>
                      <a:pt x="2539208" y="4462903"/>
                    </a:lnTo>
                    <a:lnTo>
                      <a:pt x="2551908" y="4458133"/>
                    </a:lnTo>
                    <a:lnTo>
                      <a:pt x="2574128" y="4450203"/>
                    </a:lnTo>
                    <a:lnTo>
                      <a:pt x="2616198" y="4384313"/>
                    </a:lnTo>
                    <a:lnTo>
                      <a:pt x="2671758" y="4327163"/>
                    </a:lnTo>
                    <a:lnTo>
                      <a:pt x="2755898" y="4266054"/>
                    </a:lnTo>
                    <a:lnTo>
                      <a:pt x="2778128" y="4251764"/>
                    </a:lnTo>
                    <a:lnTo>
                      <a:pt x="2797968" y="4235094"/>
                    </a:lnTo>
                    <a:lnTo>
                      <a:pt x="2837657" y="4186674"/>
                    </a:lnTo>
                    <a:lnTo>
                      <a:pt x="2882107" y="4142224"/>
                    </a:lnTo>
                    <a:lnTo>
                      <a:pt x="2925757" y="4113654"/>
                    </a:lnTo>
                    <a:lnTo>
                      <a:pt x="2966237" y="4081104"/>
                    </a:lnTo>
                    <a:lnTo>
                      <a:pt x="2986087" y="4058884"/>
                    </a:lnTo>
                    <a:lnTo>
                      <a:pt x="3000377" y="4043804"/>
                    </a:lnTo>
                    <a:lnTo>
                      <a:pt x="3009107" y="4032684"/>
                    </a:lnTo>
                    <a:lnTo>
                      <a:pt x="3014657" y="4027134"/>
                    </a:lnTo>
                    <a:lnTo>
                      <a:pt x="3015457" y="4025544"/>
                    </a:lnTo>
                    <a:lnTo>
                      <a:pt x="3009897" y="4031894"/>
                    </a:lnTo>
                    <a:lnTo>
                      <a:pt x="3004337" y="4039834"/>
                    </a:lnTo>
                    <a:lnTo>
                      <a:pt x="3004337" y="4042214"/>
                    </a:lnTo>
                    <a:lnTo>
                      <a:pt x="3009107" y="4039834"/>
                    </a:lnTo>
                    <a:lnTo>
                      <a:pt x="3017837" y="4032684"/>
                    </a:lnTo>
                    <a:lnTo>
                      <a:pt x="3030537" y="4020784"/>
                    </a:lnTo>
                    <a:lnTo>
                      <a:pt x="3049587" y="4004114"/>
                    </a:lnTo>
                    <a:lnTo>
                      <a:pt x="3071017" y="3980304"/>
                    </a:lnTo>
                    <a:lnTo>
                      <a:pt x="3091657" y="3958074"/>
                    </a:lnTo>
                    <a:lnTo>
                      <a:pt x="3133727" y="3926324"/>
                    </a:lnTo>
                    <a:lnTo>
                      <a:pt x="3175787" y="3896164"/>
                    </a:lnTo>
                    <a:lnTo>
                      <a:pt x="3259927" y="3834244"/>
                    </a:lnTo>
                    <a:lnTo>
                      <a:pt x="3343277" y="3773134"/>
                    </a:lnTo>
                    <a:lnTo>
                      <a:pt x="3359147" y="3754874"/>
                    </a:lnTo>
                    <a:lnTo>
                      <a:pt x="3370257" y="3742174"/>
                    </a:lnTo>
                    <a:lnTo>
                      <a:pt x="3382167" y="3728684"/>
                    </a:lnTo>
                    <a:lnTo>
                      <a:pt x="3396457" y="3722334"/>
                    </a:lnTo>
                    <a:lnTo>
                      <a:pt x="3408357" y="3717564"/>
                    </a:lnTo>
                    <a:lnTo>
                      <a:pt x="3427407" y="3711214"/>
                    </a:lnTo>
                    <a:lnTo>
                      <a:pt x="3440107" y="3690584"/>
                    </a:lnTo>
                    <a:lnTo>
                      <a:pt x="3448047" y="3676294"/>
                    </a:lnTo>
                    <a:lnTo>
                      <a:pt x="3453607" y="3668354"/>
                    </a:lnTo>
                    <a:lnTo>
                      <a:pt x="3455187" y="3664384"/>
                    </a:lnTo>
                    <a:lnTo>
                      <a:pt x="3455187" y="3666764"/>
                    </a:lnTo>
                    <a:lnTo>
                      <a:pt x="3452017" y="3675494"/>
                    </a:lnTo>
                    <a:lnTo>
                      <a:pt x="3453607" y="3681844"/>
                    </a:lnTo>
                    <a:lnTo>
                      <a:pt x="3457577" y="3681844"/>
                    </a:lnTo>
                    <a:lnTo>
                      <a:pt x="3464717" y="3677884"/>
                    </a:lnTo>
                    <a:lnTo>
                      <a:pt x="3512337" y="3632634"/>
                    </a:lnTo>
                    <a:lnTo>
                      <a:pt x="3539327" y="3603264"/>
                    </a:lnTo>
                    <a:lnTo>
                      <a:pt x="3593307" y="3538184"/>
                    </a:lnTo>
                    <a:lnTo>
                      <a:pt x="3620287" y="3507224"/>
                    </a:lnTo>
                    <a:lnTo>
                      <a:pt x="3651247" y="3480234"/>
                    </a:lnTo>
                    <a:lnTo>
                      <a:pt x="3673477" y="3465954"/>
                    </a:lnTo>
                    <a:lnTo>
                      <a:pt x="3693317" y="3449284"/>
                    </a:lnTo>
                    <a:lnTo>
                      <a:pt x="3735387" y="3388164"/>
                    </a:lnTo>
                    <a:lnTo>
                      <a:pt x="3791737" y="3357204"/>
                    </a:lnTo>
                    <a:lnTo>
                      <a:pt x="3821107" y="3343714"/>
                    </a:lnTo>
                    <a:lnTo>
                      <a:pt x="3847307" y="3326254"/>
                    </a:lnTo>
                    <a:lnTo>
                      <a:pt x="3879057" y="3298464"/>
                    </a:lnTo>
                    <a:lnTo>
                      <a:pt x="3902077" y="3277834"/>
                    </a:lnTo>
                    <a:lnTo>
                      <a:pt x="3917157" y="3263544"/>
                    </a:lnTo>
                    <a:lnTo>
                      <a:pt x="3926677" y="3255604"/>
                    </a:lnTo>
                    <a:lnTo>
                      <a:pt x="3930647" y="3251634"/>
                    </a:lnTo>
                    <a:lnTo>
                      <a:pt x="3923507" y="3257984"/>
                    </a:lnTo>
                    <a:lnTo>
                      <a:pt x="3915567" y="3266714"/>
                    </a:lnTo>
                    <a:lnTo>
                      <a:pt x="3914777" y="3271484"/>
                    </a:lnTo>
                    <a:lnTo>
                      <a:pt x="3919537" y="3269104"/>
                    </a:lnTo>
                    <a:lnTo>
                      <a:pt x="3973507" y="3233384"/>
                    </a:lnTo>
                    <a:lnTo>
                      <a:pt x="4007637" y="3208774"/>
                    </a:lnTo>
                    <a:lnTo>
                      <a:pt x="4056857" y="3169084"/>
                    </a:lnTo>
                    <a:lnTo>
                      <a:pt x="4076697" y="3152414"/>
                    </a:lnTo>
                    <a:lnTo>
                      <a:pt x="4116387" y="3123844"/>
                    </a:lnTo>
                    <a:lnTo>
                      <a:pt x="4139407" y="3109554"/>
                    </a:lnTo>
                    <a:lnTo>
                      <a:pt x="4168777" y="3095264"/>
                    </a:lnTo>
                    <a:lnTo>
                      <a:pt x="4210836" y="3079394"/>
                    </a:lnTo>
                    <a:lnTo>
                      <a:pt x="4225916" y="3054784"/>
                    </a:lnTo>
                    <a:lnTo>
                      <a:pt x="4233856" y="3041294"/>
                    </a:lnTo>
                    <a:lnTo>
                      <a:pt x="4237036" y="3034944"/>
                    </a:lnTo>
                    <a:lnTo>
                      <a:pt x="4238616" y="3033354"/>
                    </a:lnTo>
                    <a:lnTo>
                      <a:pt x="4280686" y="3002394"/>
                    </a:lnTo>
                    <a:lnTo>
                      <a:pt x="4313236" y="2969854"/>
                    </a:lnTo>
                    <a:lnTo>
                      <a:pt x="4321176" y="2957954"/>
                    </a:lnTo>
                    <a:lnTo>
                      <a:pt x="4324346" y="2955564"/>
                    </a:lnTo>
                    <a:lnTo>
                      <a:pt x="4330696" y="2953184"/>
                    </a:lnTo>
                    <a:lnTo>
                      <a:pt x="4342606" y="2949214"/>
                    </a:lnTo>
                    <a:lnTo>
                      <a:pt x="4364826" y="2941284"/>
                    </a:lnTo>
                    <a:lnTo>
                      <a:pt x="4392606" y="2895245"/>
                    </a:lnTo>
                    <a:lnTo>
                      <a:pt x="4426736" y="2861905"/>
                    </a:lnTo>
                    <a:lnTo>
                      <a:pt x="4468016" y="2841265"/>
                    </a:lnTo>
                    <a:lnTo>
                      <a:pt x="4483096" y="2832535"/>
                    </a:lnTo>
                    <a:lnTo>
                      <a:pt x="4504526" y="2818245"/>
                    </a:lnTo>
                    <a:lnTo>
                      <a:pt x="4538656" y="2792055"/>
                    </a:lnTo>
                    <a:lnTo>
                      <a:pt x="4575176" y="2761095"/>
                    </a:lnTo>
                    <a:lnTo>
                      <a:pt x="4604536" y="2735695"/>
                    </a:lnTo>
                    <a:lnTo>
                      <a:pt x="4613276" y="2728555"/>
                    </a:lnTo>
                    <a:lnTo>
                      <a:pt x="4616446" y="2725385"/>
                    </a:lnTo>
                    <a:lnTo>
                      <a:pt x="4628356" y="2705535"/>
                    </a:lnTo>
                    <a:lnTo>
                      <a:pt x="4637086" y="2691245"/>
                    </a:lnTo>
                    <a:lnTo>
                      <a:pt x="4671216" y="2665055"/>
                    </a:lnTo>
                    <a:lnTo>
                      <a:pt x="4699786" y="2625365"/>
                    </a:lnTo>
                    <a:lnTo>
                      <a:pt x="4714876" y="2602345"/>
                    </a:lnTo>
                    <a:lnTo>
                      <a:pt x="4729956" y="2589645"/>
                    </a:lnTo>
                    <a:lnTo>
                      <a:pt x="4742656" y="2581715"/>
                    </a:lnTo>
                    <a:lnTo>
                      <a:pt x="4764086" y="2572985"/>
                    </a:lnTo>
                    <a:lnTo>
                      <a:pt x="4784726" y="2568215"/>
                    </a:lnTo>
                    <a:lnTo>
                      <a:pt x="4812506" y="2556315"/>
                    </a:lnTo>
                    <a:lnTo>
                      <a:pt x="4854576" y="2525355"/>
                    </a:lnTo>
                    <a:lnTo>
                      <a:pt x="4899816" y="2503925"/>
                    </a:lnTo>
                    <a:lnTo>
                      <a:pt x="4900606" y="2506305"/>
                    </a:lnTo>
                    <a:lnTo>
                      <a:pt x="4895056" y="2511865"/>
                    </a:lnTo>
                    <a:lnTo>
                      <a:pt x="4889496" y="2515835"/>
                    </a:lnTo>
                    <a:lnTo>
                      <a:pt x="4891086" y="2515035"/>
                    </a:lnTo>
                    <a:lnTo>
                      <a:pt x="4895846" y="2511065"/>
                    </a:lnTo>
                    <a:lnTo>
                      <a:pt x="4905376" y="2503925"/>
                    </a:lnTo>
                    <a:lnTo>
                      <a:pt x="4918866" y="2493605"/>
                    </a:lnTo>
                    <a:lnTo>
                      <a:pt x="4938706" y="2479315"/>
                    </a:lnTo>
                    <a:lnTo>
                      <a:pt x="4958556" y="2445185"/>
                    </a:lnTo>
                    <a:lnTo>
                      <a:pt x="4971256" y="2421375"/>
                    </a:lnTo>
                    <a:lnTo>
                      <a:pt x="4979986" y="2406295"/>
                    </a:lnTo>
                    <a:lnTo>
                      <a:pt x="4985536" y="2395975"/>
                    </a:lnTo>
                    <a:lnTo>
                      <a:pt x="4991886" y="2388835"/>
                    </a:lnTo>
                    <a:lnTo>
                      <a:pt x="5000626" y="2381685"/>
                    </a:lnTo>
                    <a:lnTo>
                      <a:pt x="5014906" y="2371365"/>
                    </a:lnTo>
                    <a:lnTo>
                      <a:pt x="5036336" y="2355495"/>
                    </a:lnTo>
                    <a:lnTo>
                      <a:pt x="5050626" y="2309455"/>
                    </a:lnTo>
                    <a:lnTo>
                      <a:pt x="5080786" y="2261035"/>
                    </a:lnTo>
                    <a:lnTo>
                      <a:pt x="5096666" y="2245165"/>
                    </a:lnTo>
                    <a:lnTo>
                      <a:pt x="5107776" y="2233255"/>
                    </a:lnTo>
                    <a:lnTo>
                      <a:pt x="5120476" y="2217385"/>
                    </a:lnTo>
                    <a:lnTo>
                      <a:pt x="5148256" y="2171345"/>
                    </a:lnTo>
                    <a:lnTo>
                      <a:pt x="5155406" y="2146735"/>
                    </a:lnTo>
                    <a:lnTo>
                      <a:pt x="5159376" y="2133245"/>
                    </a:lnTo>
                    <a:lnTo>
                      <a:pt x="5161756" y="2126095"/>
                    </a:lnTo>
                    <a:lnTo>
                      <a:pt x="5163336" y="2122925"/>
                    </a:lnTo>
                    <a:lnTo>
                      <a:pt x="5167306" y="2119745"/>
                    </a:lnTo>
                    <a:lnTo>
                      <a:pt x="5174456" y="2114195"/>
                    </a:lnTo>
                    <a:lnTo>
                      <a:pt x="5186356" y="2101495"/>
                    </a:lnTo>
                    <a:lnTo>
                      <a:pt x="5221286" y="2055455"/>
                    </a:lnTo>
                    <a:lnTo>
                      <a:pt x="5232396" y="2032435"/>
                    </a:lnTo>
                    <a:lnTo>
                      <a:pt x="5233986" y="2030055"/>
                    </a:lnTo>
                    <a:lnTo>
                      <a:pt x="5239536" y="2026085"/>
                    </a:lnTo>
                    <a:lnTo>
                      <a:pt x="5251446" y="2018145"/>
                    </a:lnTo>
                    <a:lnTo>
                      <a:pt x="5274466" y="2001485"/>
                    </a:lnTo>
                    <a:lnTo>
                      <a:pt x="5330026" y="1909405"/>
                    </a:lnTo>
                    <a:lnTo>
                      <a:pt x="5342726" y="1884005"/>
                    </a:lnTo>
                    <a:lnTo>
                      <a:pt x="5358606" y="1862575"/>
                    </a:lnTo>
                    <a:lnTo>
                      <a:pt x="5375276" y="1849875"/>
                    </a:lnTo>
                    <a:lnTo>
                      <a:pt x="5387976" y="1841145"/>
                    </a:lnTo>
                    <a:lnTo>
                      <a:pt x="5400676" y="1832415"/>
                    </a:lnTo>
                    <a:lnTo>
                      <a:pt x="5402256" y="1830825"/>
                    </a:lnTo>
                    <a:lnTo>
                      <a:pt x="5399086" y="1832415"/>
                    </a:lnTo>
                    <a:lnTo>
                      <a:pt x="5395906" y="1833205"/>
                    </a:lnTo>
                    <a:lnTo>
                      <a:pt x="5398286" y="1828445"/>
                    </a:lnTo>
                    <a:lnTo>
                      <a:pt x="5411786" y="1814155"/>
                    </a:lnTo>
                    <a:lnTo>
                      <a:pt x="5424486" y="1802255"/>
                    </a:lnTo>
                    <a:lnTo>
                      <a:pt x="5441946" y="1785585"/>
                    </a:lnTo>
                    <a:lnTo>
                      <a:pt x="5463376" y="1770505"/>
                    </a:lnTo>
                    <a:lnTo>
                      <a:pt x="5484016" y="1755415"/>
                    </a:lnTo>
                    <a:lnTo>
                      <a:pt x="5524496" y="1706995"/>
                    </a:lnTo>
                    <a:lnTo>
                      <a:pt x="5545136" y="1683185"/>
                    </a:lnTo>
                    <a:lnTo>
                      <a:pt x="5568155" y="1662555"/>
                    </a:lnTo>
                    <a:lnTo>
                      <a:pt x="5611805" y="1633975"/>
                    </a:lnTo>
                    <a:lnTo>
                      <a:pt x="5652285" y="1601435"/>
                    </a:lnTo>
                    <a:lnTo>
                      <a:pt x="5722135" y="1524435"/>
                    </a:lnTo>
                    <a:lnTo>
                      <a:pt x="5744365" y="1502216"/>
                    </a:lnTo>
                    <a:lnTo>
                      <a:pt x="5764205" y="1477606"/>
                    </a:lnTo>
                    <a:lnTo>
                      <a:pt x="5776115" y="1453796"/>
                    </a:lnTo>
                    <a:lnTo>
                      <a:pt x="5791985" y="1431566"/>
                    </a:lnTo>
                    <a:lnTo>
                      <a:pt x="5811835" y="1422046"/>
                    </a:lnTo>
                    <a:lnTo>
                      <a:pt x="5834055" y="1416486"/>
                    </a:lnTo>
                    <a:lnTo>
                      <a:pt x="5861835" y="1393466"/>
                    </a:lnTo>
                    <a:lnTo>
                      <a:pt x="5889625" y="1369656"/>
                    </a:lnTo>
                    <a:lnTo>
                      <a:pt x="5903905" y="1356166"/>
                    </a:lnTo>
                    <a:lnTo>
                      <a:pt x="5914225" y="1344256"/>
                    </a:lnTo>
                    <a:lnTo>
                      <a:pt x="5929305" y="1326796"/>
                    </a:lnTo>
                    <a:lnTo>
                      <a:pt x="5945975" y="1310916"/>
                    </a:lnTo>
                    <a:lnTo>
                      <a:pt x="5957885" y="1302186"/>
                    </a:lnTo>
                    <a:lnTo>
                      <a:pt x="5973755" y="1292666"/>
                    </a:lnTo>
                    <a:lnTo>
                      <a:pt x="5994395" y="1284726"/>
                    </a:lnTo>
                    <a:lnTo>
                      <a:pt x="6015825" y="1277586"/>
                    </a:lnTo>
                    <a:lnTo>
                      <a:pt x="6021385" y="1253766"/>
                    </a:lnTo>
                    <a:lnTo>
                      <a:pt x="6030115" y="1231546"/>
                    </a:lnTo>
                    <a:lnTo>
                      <a:pt x="6049955" y="1214876"/>
                    </a:lnTo>
                    <a:lnTo>
                      <a:pt x="6071385" y="1200586"/>
                    </a:lnTo>
                    <a:lnTo>
                      <a:pt x="6095995" y="1177566"/>
                    </a:lnTo>
                    <a:lnTo>
                      <a:pt x="6108695" y="1164076"/>
                    </a:lnTo>
                    <a:lnTo>
                      <a:pt x="6112665" y="1156936"/>
                    </a:lnTo>
                    <a:lnTo>
                      <a:pt x="6113455" y="1154556"/>
                    </a:lnTo>
                    <a:lnTo>
                      <a:pt x="6115835" y="1152166"/>
                    </a:lnTo>
                    <a:lnTo>
                      <a:pt x="6122985" y="1148996"/>
                    </a:lnTo>
                    <a:lnTo>
                      <a:pt x="6138855" y="1140266"/>
                    </a:lnTo>
                    <a:lnTo>
                      <a:pt x="6169815" y="1123596"/>
                    </a:lnTo>
                    <a:lnTo>
                      <a:pt x="6211885" y="1077556"/>
                    </a:lnTo>
                    <a:lnTo>
                      <a:pt x="6232525" y="1045806"/>
                    </a:lnTo>
                    <a:lnTo>
                      <a:pt x="6253955" y="1015646"/>
                    </a:lnTo>
                    <a:lnTo>
                      <a:pt x="6273795" y="998976"/>
                    </a:lnTo>
                    <a:lnTo>
                      <a:pt x="6295225" y="984686"/>
                    </a:lnTo>
                    <a:lnTo>
                      <a:pt x="6345235" y="955316"/>
                    </a:lnTo>
                    <a:lnTo>
                      <a:pt x="6393655" y="923566"/>
                    </a:lnTo>
                    <a:lnTo>
                      <a:pt x="6415085" y="900551"/>
                    </a:lnTo>
                    <a:lnTo>
                      <a:pt x="6435725" y="877532"/>
                    </a:lnTo>
                    <a:lnTo>
                      <a:pt x="6477785" y="846576"/>
                    </a:lnTo>
                    <a:lnTo>
                      <a:pt x="6499225" y="810857"/>
                    </a:lnTo>
                    <a:lnTo>
                      <a:pt x="6541285" y="755295"/>
                    </a:lnTo>
                    <a:lnTo>
                      <a:pt x="6575425" y="722751"/>
                    </a:lnTo>
                    <a:lnTo>
                      <a:pt x="6630985" y="692589"/>
                    </a:lnTo>
                    <a:lnTo>
                      <a:pt x="6642095" y="667982"/>
                    </a:lnTo>
                    <a:lnTo>
                      <a:pt x="6650035" y="648932"/>
                    </a:lnTo>
                    <a:lnTo>
                      <a:pt x="6655585" y="636232"/>
                    </a:lnTo>
                    <a:lnTo>
                      <a:pt x="6658765" y="627501"/>
                    </a:lnTo>
                    <a:lnTo>
                      <a:pt x="6661145" y="621945"/>
                    </a:lnTo>
                    <a:lnTo>
                      <a:pt x="6659555" y="625913"/>
                    </a:lnTo>
                    <a:lnTo>
                      <a:pt x="6659555" y="633057"/>
                    </a:lnTo>
                    <a:lnTo>
                      <a:pt x="6663525" y="638613"/>
                    </a:lnTo>
                    <a:lnTo>
                      <a:pt x="6676225" y="634645"/>
                    </a:lnTo>
                    <a:lnTo>
                      <a:pt x="6687335" y="627501"/>
                    </a:lnTo>
                    <a:lnTo>
                      <a:pt x="6701625" y="615595"/>
                    </a:lnTo>
                    <a:lnTo>
                      <a:pt x="6715915" y="593370"/>
                    </a:lnTo>
                    <a:lnTo>
                      <a:pt x="6729405" y="568764"/>
                    </a:lnTo>
                    <a:lnTo>
                      <a:pt x="6771475" y="522726"/>
                    </a:lnTo>
                    <a:lnTo>
                      <a:pt x="6793705" y="501295"/>
                    </a:lnTo>
                    <a:lnTo>
                      <a:pt x="6810375" y="486213"/>
                    </a:lnTo>
                    <a:lnTo>
                      <a:pt x="6822275" y="475895"/>
                    </a:lnTo>
                    <a:lnTo>
                      <a:pt x="6829425" y="469545"/>
                    </a:lnTo>
                    <a:lnTo>
                      <a:pt x="6833395" y="467164"/>
                    </a:lnTo>
                    <a:lnTo>
                      <a:pt x="6830215" y="471926"/>
                    </a:lnTo>
                    <a:lnTo>
                      <a:pt x="6826245" y="478276"/>
                    </a:lnTo>
                    <a:lnTo>
                      <a:pt x="6826245" y="480657"/>
                    </a:lnTo>
                    <a:lnTo>
                      <a:pt x="6838945" y="471926"/>
                    </a:lnTo>
                    <a:lnTo>
                      <a:pt x="6851645" y="461607"/>
                    </a:lnTo>
                    <a:lnTo>
                      <a:pt x="6869105" y="445732"/>
                    </a:lnTo>
                    <a:lnTo>
                      <a:pt x="6882605" y="429857"/>
                    </a:lnTo>
                    <a:lnTo>
                      <a:pt x="6896885" y="414776"/>
                    </a:lnTo>
                    <a:lnTo>
                      <a:pt x="6919905" y="402870"/>
                    </a:lnTo>
                    <a:lnTo>
                      <a:pt x="6950864" y="390963"/>
                    </a:lnTo>
                    <a:lnTo>
                      <a:pt x="6981824" y="378263"/>
                    </a:lnTo>
                    <a:lnTo>
                      <a:pt x="7008804" y="368738"/>
                    </a:lnTo>
                    <a:lnTo>
                      <a:pt x="7022304" y="325082"/>
                    </a:lnTo>
                    <a:lnTo>
                      <a:pt x="7033414" y="288570"/>
                    </a:lnTo>
                    <a:lnTo>
                      <a:pt x="7046114" y="253645"/>
                    </a:lnTo>
                    <a:lnTo>
                      <a:pt x="7065164" y="214751"/>
                    </a:lnTo>
                    <a:lnTo>
                      <a:pt x="7120724" y="122677"/>
                    </a:lnTo>
                    <a:lnTo>
                      <a:pt x="7133424" y="97277"/>
                    </a:lnTo>
                    <a:lnTo>
                      <a:pt x="7149304" y="75846"/>
                    </a:lnTo>
                    <a:lnTo>
                      <a:pt x="7165974" y="63146"/>
                    </a:lnTo>
                    <a:lnTo>
                      <a:pt x="7177084" y="55208"/>
                    </a:lnTo>
                    <a:lnTo>
                      <a:pt x="7189784" y="45683"/>
                    </a:lnTo>
                    <a:lnTo>
                      <a:pt x="7202484" y="40127"/>
                    </a:lnTo>
                    <a:lnTo>
                      <a:pt x="7214384" y="36158"/>
                    </a:lnTo>
                    <a:lnTo>
                      <a:pt x="7232644" y="29808"/>
                    </a:lnTo>
                    <a:lnTo>
                      <a:pt x="7259764" y="0"/>
                    </a:lnTo>
                  </a:path>
                </a:pathLst>
              </a:custGeom>
              <a:ln w="126999">
                <a:solidFill>
                  <a:srgbClr val="FF0000"/>
                </a:solidFill>
              </a:ln>
            </p:spPr>
            <p:txBody>
              <a:bodyPr wrap="square" lIns="0" tIns="0" rIns="0" bIns="0" rtlCol="0"/>
              <a:lstStyle/>
              <a:p>
                <a:endParaRPr/>
              </a:p>
            </p:txBody>
          </p:sp>
          <p:sp>
            <p:nvSpPr>
              <p:cNvPr id="20" name="object 6">
                <a:extLst>
                  <a:ext uri="{FF2B5EF4-FFF2-40B4-BE49-F238E27FC236}">
                    <a16:creationId xmlns:a16="http://schemas.microsoft.com/office/drawing/2014/main" id="{05E4AF16-DED9-402C-B846-BDF75C043015}"/>
                  </a:ext>
                </a:extLst>
              </p:cNvPr>
              <p:cNvSpPr txBox="1"/>
              <p:nvPr/>
            </p:nvSpPr>
            <p:spPr>
              <a:xfrm>
                <a:off x="5563441" y="3685843"/>
                <a:ext cx="2416151" cy="615553"/>
              </a:xfrm>
              <a:prstGeom prst="rect">
                <a:avLst/>
              </a:prstGeom>
            </p:spPr>
            <p:txBody>
              <a:bodyPr vert="horz" wrap="square" lIns="0" tIns="0" rIns="0" bIns="0" rtlCol="0">
                <a:spAutoFit/>
              </a:bodyPr>
              <a:lstStyle/>
              <a:p>
                <a:pPr marL="12700">
                  <a:lnSpc>
                    <a:spcPct val="100000"/>
                  </a:lnSpc>
                </a:pPr>
                <a:r>
                  <a:rPr lang="en-GB" sz="4000" spc="50" dirty="0">
                    <a:solidFill>
                      <a:srgbClr val="FF0000"/>
                    </a:solidFill>
                    <a:latin typeface="Arial Rounded MT Bold" panose="020F0704030504030204" pitchFamily="34" charset="0"/>
                    <a:cs typeface="Calibri"/>
                  </a:rPr>
                  <a:t>Problem</a:t>
                </a:r>
                <a:endParaRPr sz="4000" dirty="0">
                  <a:solidFill>
                    <a:srgbClr val="FF0000"/>
                  </a:solidFill>
                  <a:latin typeface="Arial Rounded MT Bold" panose="020F0704030504030204" pitchFamily="34" charset="0"/>
                  <a:cs typeface="Calibri"/>
                </a:endParaRPr>
              </a:p>
            </p:txBody>
          </p:sp>
        </p:grpSp>
      </p:grpSp>
      <p:grpSp>
        <p:nvGrpSpPr>
          <p:cNvPr id="4" name="Group 3">
            <a:extLst>
              <a:ext uri="{FF2B5EF4-FFF2-40B4-BE49-F238E27FC236}">
                <a16:creationId xmlns:a16="http://schemas.microsoft.com/office/drawing/2014/main" id="{7BB36A62-5814-4242-80D3-C0466FB39B39}"/>
              </a:ext>
            </a:extLst>
          </p:cNvPr>
          <p:cNvGrpSpPr/>
          <p:nvPr/>
        </p:nvGrpSpPr>
        <p:grpSpPr>
          <a:xfrm>
            <a:off x="4007151" y="5142724"/>
            <a:ext cx="4741830" cy="1231106"/>
            <a:chOff x="4007151" y="5142724"/>
            <a:chExt cx="4741830" cy="1231106"/>
          </a:xfrm>
          <a:effectLst>
            <a:outerShdw blurRad="50800" dist="38100" dir="5400000" algn="t" rotWithShape="0">
              <a:prstClr val="black">
                <a:alpha val="40000"/>
              </a:prstClr>
            </a:outerShdw>
          </a:effectLst>
        </p:grpSpPr>
        <p:sp>
          <p:nvSpPr>
            <p:cNvPr id="21" name="object 3">
              <a:extLst>
                <a:ext uri="{FF2B5EF4-FFF2-40B4-BE49-F238E27FC236}">
                  <a16:creationId xmlns:a16="http://schemas.microsoft.com/office/drawing/2014/main" id="{EA12F0D7-1AE7-4AF0-99E9-B09EBE6E46C7}"/>
                </a:ext>
              </a:extLst>
            </p:cNvPr>
            <p:cNvSpPr/>
            <p:nvPr/>
          </p:nvSpPr>
          <p:spPr>
            <a:xfrm rot="21301522">
              <a:off x="4007151" y="5685731"/>
              <a:ext cx="1237049" cy="239445"/>
            </a:xfrm>
            <a:custGeom>
              <a:avLst/>
              <a:gdLst/>
              <a:ahLst/>
              <a:cxnLst/>
              <a:rect l="l" t="t" r="r" b="b"/>
              <a:pathLst>
                <a:path w="8764905" h="345439">
                  <a:moveTo>
                    <a:pt x="0" y="0"/>
                  </a:moveTo>
                  <a:lnTo>
                    <a:pt x="23018" y="0"/>
                  </a:lnTo>
                  <a:lnTo>
                    <a:pt x="50006" y="793"/>
                  </a:lnTo>
                  <a:lnTo>
                    <a:pt x="110330" y="793"/>
                  </a:lnTo>
                  <a:lnTo>
                    <a:pt x="171449" y="793"/>
                  </a:lnTo>
                  <a:lnTo>
                    <a:pt x="223043" y="1587"/>
                  </a:lnTo>
                  <a:lnTo>
                    <a:pt x="242093" y="1587"/>
                  </a:lnTo>
                  <a:lnTo>
                    <a:pt x="256380" y="2381"/>
                  </a:lnTo>
                  <a:lnTo>
                    <a:pt x="265111" y="2381"/>
                  </a:lnTo>
                  <a:lnTo>
                    <a:pt x="269874" y="2381"/>
                  </a:lnTo>
                  <a:lnTo>
                    <a:pt x="271461" y="2381"/>
                  </a:lnTo>
                  <a:lnTo>
                    <a:pt x="267493" y="2381"/>
                  </a:lnTo>
                  <a:lnTo>
                    <a:pt x="266699" y="3175"/>
                  </a:lnTo>
                  <a:lnTo>
                    <a:pt x="275430" y="3175"/>
                  </a:lnTo>
                  <a:lnTo>
                    <a:pt x="285749" y="3175"/>
                  </a:lnTo>
                  <a:lnTo>
                    <a:pt x="300830" y="3175"/>
                  </a:lnTo>
                  <a:lnTo>
                    <a:pt x="322262" y="3968"/>
                  </a:lnTo>
                  <a:lnTo>
                    <a:pt x="350837" y="3968"/>
                  </a:lnTo>
                  <a:lnTo>
                    <a:pt x="509587" y="4762"/>
                  </a:lnTo>
                  <a:lnTo>
                    <a:pt x="573880" y="5556"/>
                  </a:lnTo>
                  <a:lnTo>
                    <a:pt x="621505" y="6349"/>
                  </a:lnTo>
                  <a:lnTo>
                    <a:pt x="748505" y="7143"/>
                  </a:lnTo>
                  <a:lnTo>
                    <a:pt x="812799" y="9524"/>
                  </a:lnTo>
                  <a:lnTo>
                    <a:pt x="892174" y="11112"/>
                  </a:lnTo>
                  <a:lnTo>
                    <a:pt x="938212" y="13493"/>
                  </a:lnTo>
                  <a:lnTo>
                    <a:pt x="961230" y="14287"/>
                  </a:lnTo>
                  <a:lnTo>
                    <a:pt x="987424" y="15081"/>
                  </a:lnTo>
                  <a:lnTo>
                    <a:pt x="1194589" y="15874"/>
                  </a:lnTo>
                  <a:lnTo>
                    <a:pt x="1258889" y="16668"/>
                  </a:lnTo>
                  <a:lnTo>
                    <a:pt x="1327939" y="17462"/>
                  </a:lnTo>
                  <a:lnTo>
                    <a:pt x="1389858" y="18256"/>
                  </a:lnTo>
                  <a:lnTo>
                    <a:pt x="1453358" y="18256"/>
                  </a:lnTo>
                  <a:lnTo>
                    <a:pt x="1489068" y="18256"/>
                  </a:lnTo>
                  <a:lnTo>
                    <a:pt x="1529558" y="18256"/>
                  </a:lnTo>
                  <a:lnTo>
                    <a:pt x="1736728" y="19843"/>
                  </a:lnTo>
                  <a:lnTo>
                    <a:pt x="1782758" y="21431"/>
                  </a:lnTo>
                  <a:lnTo>
                    <a:pt x="1831968" y="23018"/>
                  </a:lnTo>
                  <a:lnTo>
                    <a:pt x="1872458" y="23812"/>
                  </a:lnTo>
                  <a:lnTo>
                    <a:pt x="1899438" y="24606"/>
                  </a:lnTo>
                  <a:lnTo>
                    <a:pt x="1917698" y="24606"/>
                  </a:lnTo>
                  <a:lnTo>
                    <a:pt x="1931188" y="25399"/>
                  </a:lnTo>
                  <a:lnTo>
                    <a:pt x="1944688" y="25399"/>
                  </a:lnTo>
                  <a:lnTo>
                    <a:pt x="1964528" y="25399"/>
                  </a:lnTo>
                  <a:lnTo>
                    <a:pt x="1993898" y="25399"/>
                  </a:lnTo>
                  <a:lnTo>
                    <a:pt x="2014538" y="26193"/>
                  </a:lnTo>
                  <a:lnTo>
                    <a:pt x="2039138" y="26193"/>
                  </a:lnTo>
                  <a:lnTo>
                    <a:pt x="2086768" y="26987"/>
                  </a:lnTo>
                  <a:lnTo>
                    <a:pt x="2124868" y="27781"/>
                  </a:lnTo>
                  <a:lnTo>
                    <a:pt x="2166938" y="29368"/>
                  </a:lnTo>
                  <a:lnTo>
                    <a:pt x="2185988" y="30162"/>
                  </a:lnTo>
                  <a:lnTo>
                    <a:pt x="2201068" y="30162"/>
                  </a:lnTo>
                  <a:lnTo>
                    <a:pt x="2210588" y="30956"/>
                  </a:lnTo>
                  <a:lnTo>
                    <a:pt x="2214558" y="30956"/>
                  </a:lnTo>
                  <a:lnTo>
                    <a:pt x="2232018" y="32543"/>
                  </a:lnTo>
                  <a:lnTo>
                    <a:pt x="2243138" y="33337"/>
                  </a:lnTo>
                  <a:lnTo>
                    <a:pt x="2261388" y="34131"/>
                  </a:lnTo>
                  <a:lnTo>
                    <a:pt x="2274888" y="34924"/>
                  </a:lnTo>
                  <a:lnTo>
                    <a:pt x="2296318" y="34924"/>
                  </a:lnTo>
                  <a:lnTo>
                    <a:pt x="2328068" y="35718"/>
                  </a:lnTo>
                  <a:lnTo>
                    <a:pt x="2374108" y="37306"/>
                  </a:lnTo>
                  <a:lnTo>
                    <a:pt x="2412208" y="38099"/>
                  </a:lnTo>
                  <a:lnTo>
                    <a:pt x="2443158" y="38893"/>
                  </a:lnTo>
                  <a:lnTo>
                    <a:pt x="2467768" y="39687"/>
                  </a:lnTo>
                  <a:lnTo>
                    <a:pt x="2487608" y="40481"/>
                  </a:lnTo>
                  <a:lnTo>
                    <a:pt x="2518568" y="41274"/>
                  </a:lnTo>
                  <a:lnTo>
                    <a:pt x="2659858" y="41274"/>
                  </a:lnTo>
                  <a:lnTo>
                    <a:pt x="2705888" y="40481"/>
                  </a:lnTo>
                  <a:lnTo>
                    <a:pt x="2763037" y="41274"/>
                  </a:lnTo>
                  <a:lnTo>
                    <a:pt x="2832097" y="41274"/>
                  </a:lnTo>
                  <a:lnTo>
                    <a:pt x="2915437" y="41274"/>
                  </a:lnTo>
                  <a:lnTo>
                    <a:pt x="2923377" y="41274"/>
                  </a:lnTo>
                  <a:lnTo>
                    <a:pt x="2937667" y="41274"/>
                  </a:lnTo>
                  <a:lnTo>
                    <a:pt x="2975767" y="42068"/>
                  </a:lnTo>
                  <a:lnTo>
                    <a:pt x="3016247" y="42068"/>
                  </a:lnTo>
                  <a:lnTo>
                    <a:pt x="3032127" y="42862"/>
                  </a:lnTo>
                  <a:lnTo>
                    <a:pt x="3043237" y="42862"/>
                  </a:lnTo>
                  <a:lnTo>
                    <a:pt x="3067047" y="44449"/>
                  </a:lnTo>
                  <a:lnTo>
                    <a:pt x="3090857" y="45243"/>
                  </a:lnTo>
                  <a:lnTo>
                    <a:pt x="3111497" y="46037"/>
                  </a:lnTo>
                  <a:lnTo>
                    <a:pt x="3128167" y="46831"/>
                  </a:lnTo>
                  <a:lnTo>
                    <a:pt x="3155157" y="48418"/>
                  </a:lnTo>
                  <a:lnTo>
                    <a:pt x="3181347" y="48418"/>
                  </a:lnTo>
                  <a:lnTo>
                    <a:pt x="3217857" y="49212"/>
                  </a:lnTo>
                  <a:lnTo>
                    <a:pt x="3248817" y="51593"/>
                  </a:lnTo>
                  <a:lnTo>
                    <a:pt x="3282157" y="53181"/>
                  </a:lnTo>
                  <a:lnTo>
                    <a:pt x="3309937" y="53974"/>
                  </a:lnTo>
                  <a:lnTo>
                    <a:pt x="3343277" y="54768"/>
                  </a:lnTo>
                  <a:lnTo>
                    <a:pt x="3416297" y="57149"/>
                  </a:lnTo>
                  <a:lnTo>
                    <a:pt x="3490907" y="58737"/>
                  </a:lnTo>
                  <a:lnTo>
                    <a:pt x="3524247" y="59531"/>
                  </a:lnTo>
                  <a:lnTo>
                    <a:pt x="3552827" y="60324"/>
                  </a:lnTo>
                  <a:lnTo>
                    <a:pt x="3588537" y="61118"/>
                  </a:lnTo>
                  <a:lnTo>
                    <a:pt x="3615527" y="61912"/>
                  </a:lnTo>
                  <a:lnTo>
                    <a:pt x="3636957" y="62706"/>
                  </a:lnTo>
                  <a:lnTo>
                    <a:pt x="3652037" y="63499"/>
                  </a:lnTo>
                  <a:lnTo>
                    <a:pt x="3662357" y="64293"/>
                  </a:lnTo>
                  <a:lnTo>
                    <a:pt x="3669507" y="64293"/>
                  </a:lnTo>
                  <a:lnTo>
                    <a:pt x="3675057" y="64293"/>
                  </a:lnTo>
                  <a:lnTo>
                    <a:pt x="3675857" y="65087"/>
                  </a:lnTo>
                  <a:lnTo>
                    <a:pt x="3679827" y="65087"/>
                  </a:lnTo>
                  <a:lnTo>
                    <a:pt x="3694907" y="65087"/>
                  </a:lnTo>
                  <a:lnTo>
                    <a:pt x="3709187" y="65881"/>
                  </a:lnTo>
                  <a:lnTo>
                    <a:pt x="3728237" y="65881"/>
                  </a:lnTo>
                  <a:lnTo>
                    <a:pt x="3747287" y="67468"/>
                  </a:lnTo>
                  <a:lnTo>
                    <a:pt x="3759197" y="69056"/>
                  </a:lnTo>
                  <a:lnTo>
                    <a:pt x="3767137" y="69056"/>
                  </a:lnTo>
                  <a:lnTo>
                    <a:pt x="3858417" y="69056"/>
                  </a:lnTo>
                  <a:lnTo>
                    <a:pt x="3886197" y="69849"/>
                  </a:lnTo>
                  <a:lnTo>
                    <a:pt x="3919537" y="69849"/>
                  </a:lnTo>
                  <a:lnTo>
                    <a:pt x="3951287" y="70643"/>
                  </a:lnTo>
                  <a:lnTo>
                    <a:pt x="3983037" y="71437"/>
                  </a:lnTo>
                  <a:lnTo>
                    <a:pt x="4037807" y="73024"/>
                  </a:lnTo>
                  <a:lnTo>
                    <a:pt x="4094157" y="73818"/>
                  </a:lnTo>
                  <a:lnTo>
                    <a:pt x="4142576" y="74612"/>
                  </a:lnTo>
                  <a:lnTo>
                    <a:pt x="4221956" y="76199"/>
                  </a:lnTo>
                  <a:lnTo>
                    <a:pt x="4317206" y="76993"/>
                  </a:lnTo>
                  <a:lnTo>
                    <a:pt x="4355306" y="77787"/>
                  </a:lnTo>
                  <a:lnTo>
                    <a:pt x="4383876" y="77787"/>
                  </a:lnTo>
                  <a:lnTo>
                    <a:pt x="4403726" y="78581"/>
                  </a:lnTo>
                  <a:lnTo>
                    <a:pt x="4416426" y="78581"/>
                  </a:lnTo>
                  <a:lnTo>
                    <a:pt x="4424356" y="78581"/>
                  </a:lnTo>
                  <a:lnTo>
                    <a:pt x="4428326" y="78581"/>
                  </a:lnTo>
                  <a:lnTo>
                    <a:pt x="4430706" y="79374"/>
                  </a:lnTo>
                  <a:lnTo>
                    <a:pt x="4511676" y="79374"/>
                  </a:lnTo>
                  <a:lnTo>
                    <a:pt x="4552156" y="80168"/>
                  </a:lnTo>
                  <a:lnTo>
                    <a:pt x="4604536" y="80168"/>
                  </a:lnTo>
                  <a:lnTo>
                    <a:pt x="4622006" y="80168"/>
                  </a:lnTo>
                  <a:lnTo>
                    <a:pt x="4634706" y="80962"/>
                  </a:lnTo>
                  <a:lnTo>
                    <a:pt x="4648196" y="80962"/>
                  </a:lnTo>
                  <a:lnTo>
                    <a:pt x="4652166" y="80962"/>
                  </a:lnTo>
                  <a:lnTo>
                    <a:pt x="4653756" y="80962"/>
                  </a:lnTo>
                  <a:lnTo>
                    <a:pt x="4663276" y="81756"/>
                  </a:lnTo>
                  <a:lnTo>
                    <a:pt x="4673596" y="81756"/>
                  </a:lnTo>
                  <a:lnTo>
                    <a:pt x="4687086" y="81756"/>
                  </a:lnTo>
                  <a:lnTo>
                    <a:pt x="4706936" y="82549"/>
                  </a:lnTo>
                  <a:lnTo>
                    <a:pt x="4731536" y="83343"/>
                  </a:lnTo>
                  <a:lnTo>
                    <a:pt x="4760116" y="84137"/>
                  </a:lnTo>
                  <a:lnTo>
                    <a:pt x="4774406" y="84137"/>
                  </a:lnTo>
                  <a:lnTo>
                    <a:pt x="4779956" y="84137"/>
                  </a:lnTo>
                  <a:lnTo>
                    <a:pt x="4782336" y="84137"/>
                  </a:lnTo>
                  <a:lnTo>
                    <a:pt x="4786306" y="84137"/>
                  </a:lnTo>
                  <a:lnTo>
                    <a:pt x="4797426" y="84931"/>
                  </a:lnTo>
                  <a:lnTo>
                    <a:pt x="4819646" y="85724"/>
                  </a:lnTo>
                  <a:lnTo>
                    <a:pt x="4837106" y="86518"/>
                  </a:lnTo>
                  <a:lnTo>
                    <a:pt x="4859336" y="87312"/>
                  </a:lnTo>
                  <a:lnTo>
                    <a:pt x="4899026" y="88899"/>
                  </a:lnTo>
                  <a:lnTo>
                    <a:pt x="4929186" y="90487"/>
                  </a:lnTo>
                  <a:lnTo>
                    <a:pt x="4951406" y="91281"/>
                  </a:lnTo>
                  <a:lnTo>
                    <a:pt x="4966486" y="92074"/>
                  </a:lnTo>
                  <a:lnTo>
                    <a:pt x="4975226" y="92074"/>
                  </a:lnTo>
                  <a:lnTo>
                    <a:pt x="4979986" y="92868"/>
                  </a:lnTo>
                  <a:lnTo>
                    <a:pt x="4978396" y="92868"/>
                  </a:lnTo>
                  <a:lnTo>
                    <a:pt x="4972836" y="92868"/>
                  </a:lnTo>
                  <a:lnTo>
                    <a:pt x="4971256" y="92868"/>
                  </a:lnTo>
                  <a:lnTo>
                    <a:pt x="4974426" y="93662"/>
                  </a:lnTo>
                  <a:lnTo>
                    <a:pt x="4983156" y="93662"/>
                  </a:lnTo>
                  <a:lnTo>
                    <a:pt x="4997446" y="95249"/>
                  </a:lnTo>
                  <a:lnTo>
                    <a:pt x="5018086" y="96043"/>
                  </a:lnTo>
                  <a:lnTo>
                    <a:pt x="5082376" y="98424"/>
                  </a:lnTo>
                  <a:lnTo>
                    <a:pt x="5120476" y="100011"/>
                  </a:lnTo>
                  <a:lnTo>
                    <a:pt x="5146676" y="100805"/>
                  </a:lnTo>
                  <a:lnTo>
                    <a:pt x="5164136" y="101599"/>
                  </a:lnTo>
                  <a:lnTo>
                    <a:pt x="5176836" y="101599"/>
                  </a:lnTo>
                  <a:lnTo>
                    <a:pt x="5187156" y="102393"/>
                  </a:lnTo>
                  <a:lnTo>
                    <a:pt x="5199856" y="102393"/>
                  </a:lnTo>
                  <a:lnTo>
                    <a:pt x="5216526" y="103187"/>
                  </a:lnTo>
                  <a:lnTo>
                    <a:pt x="5241126" y="103980"/>
                  </a:lnTo>
                  <a:lnTo>
                    <a:pt x="5305426" y="107155"/>
                  </a:lnTo>
                  <a:lnTo>
                    <a:pt x="5361776" y="110330"/>
                  </a:lnTo>
                  <a:lnTo>
                    <a:pt x="5416546" y="113505"/>
                  </a:lnTo>
                  <a:lnTo>
                    <a:pt x="5447506" y="115887"/>
                  </a:lnTo>
                  <a:lnTo>
                    <a:pt x="5480836" y="117474"/>
                  </a:lnTo>
                  <a:lnTo>
                    <a:pt x="5655465" y="125411"/>
                  </a:lnTo>
                  <a:lnTo>
                    <a:pt x="5703885" y="128587"/>
                  </a:lnTo>
                  <a:lnTo>
                    <a:pt x="5751505" y="133349"/>
                  </a:lnTo>
                  <a:lnTo>
                    <a:pt x="5763415" y="135730"/>
                  </a:lnTo>
                  <a:lnTo>
                    <a:pt x="5770555" y="136524"/>
                  </a:lnTo>
                  <a:lnTo>
                    <a:pt x="5783255" y="137318"/>
                  </a:lnTo>
                  <a:lnTo>
                    <a:pt x="5800725" y="138111"/>
                  </a:lnTo>
                  <a:lnTo>
                    <a:pt x="5822945" y="138905"/>
                  </a:lnTo>
                  <a:lnTo>
                    <a:pt x="5870575" y="139699"/>
                  </a:lnTo>
                  <a:lnTo>
                    <a:pt x="5892005" y="140493"/>
                  </a:lnTo>
                  <a:lnTo>
                    <a:pt x="5910255" y="140493"/>
                  </a:lnTo>
                  <a:lnTo>
                    <a:pt x="5922165" y="140493"/>
                  </a:lnTo>
                  <a:lnTo>
                    <a:pt x="5926925" y="140493"/>
                  </a:lnTo>
                  <a:lnTo>
                    <a:pt x="5950735" y="141287"/>
                  </a:lnTo>
                  <a:lnTo>
                    <a:pt x="5964235" y="142080"/>
                  </a:lnTo>
                  <a:lnTo>
                    <a:pt x="5972175" y="142080"/>
                  </a:lnTo>
                  <a:lnTo>
                    <a:pt x="5978525" y="142080"/>
                  </a:lnTo>
                  <a:lnTo>
                    <a:pt x="5985665" y="142080"/>
                  </a:lnTo>
                  <a:lnTo>
                    <a:pt x="5998365" y="142080"/>
                  </a:lnTo>
                  <a:lnTo>
                    <a:pt x="6019795" y="142080"/>
                  </a:lnTo>
                  <a:lnTo>
                    <a:pt x="6053925" y="142874"/>
                  </a:lnTo>
                  <a:lnTo>
                    <a:pt x="6101555" y="144462"/>
                  </a:lnTo>
                  <a:lnTo>
                    <a:pt x="6124575" y="144462"/>
                  </a:lnTo>
                  <a:lnTo>
                    <a:pt x="6142035" y="145255"/>
                  </a:lnTo>
                  <a:lnTo>
                    <a:pt x="6168225" y="145255"/>
                  </a:lnTo>
                  <a:lnTo>
                    <a:pt x="6164255" y="145255"/>
                  </a:lnTo>
                  <a:lnTo>
                    <a:pt x="6181725" y="145255"/>
                  </a:lnTo>
                  <a:lnTo>
                    <a:pt x="6194425" y="146049"/>
                  </a:lnTo>
                  <a:lnTo>
                    <a:pt x="6213475" y="146049"/>
                  </a:lnTo>
                  <a:lnTo>
                    <a:pt x="6404765" y="157162"/>
                  </a:lnTo>
                  <a:lnTo>
                    <a:pt x="6446035" y="159543"/>
                  </a:lnTo>
                  <a:lnTo>
                    <a:pt x="6484135" y="161924"/>
                  </a:lnTo>
                  <a:lnTo>
                    <a:pt x="6531765" y="165893"/>
                  </a:lnTo>
                  <a:lnTo>
                    <a:pt x="6564305" y="167480"/>
                  </a:lnTo>
                  <a:lnTo>
                    <a:pt x="6596055" y="169068"/>
                  </a:lnTo>
                  <a:lnTo>
                    <a:pt x="6634155" y="172243"/>
                  </a:lnTo>
                  <a:lnTo>
                    <a:pt x="6669085" y="175418"/>
                  </a:lnTo>
                  <a:lnTo>
                    <a:pt x="6707185" y="179387"/>
                  </a:lnTo>
                  <a:lnTo>
                    <a:pt x="6754805" y="181768"/>
                  </a:lnTo>
                  <a:lnTo>
                    <a:pt x="6780205" y="182562"/>
                  </a:lnTo>
                  <a:lnTo>
                    <a:pt x="6795295" y="183355"/>
                  </a:lnTo>
                  <a:lnTo>
                    <a:pt x="6803225" y="183355"/>
                  </a:lnTo>
                  <a:lnTo>
                    <a:pt x="6807985" y="184149"/>
                  </a:lnTo>
                  <a:lnTo>
                    <a:pt x="6812755" y="184149"/>
                  </a:lnTo>
                  <a:lnTo>
                    <a:pt x="6822275" y="184943"/>
                  </a:lnTo>
                  <a:lnTo>
                    <a:pt x="6838945" y="186530"/>
                  </a:lnTo>
                  <a:lnTo>
                    <a:pt x="6866725" y="188118"/>
                  </a:lnTo>
                  <a:lnTo>
                    <a:pt x="6890545" y="189705"/>
                  </a:lnTo>
                  <a:lnTo>
                    <a:pt x="6914354" y="190499"/>
                  </a:lnTo>
                  <a:lnTo>
                    <a:pt x="6942134" y="192880"/>
                  </a:lnTo>
                  <a:lnTo>
                    <a:pt x="6956424" y="193674"/>
                  </a:lnTo>
                  <a:lnTo>
                    <a:pt x="6961974" y="194468"/>
                  </a:lnTo>
                  <a:lnTo>
                    <a:pt x="6965944" y="195262"/>
                  </a:lnTo>
                  <a:lnTo>
                    <a:pt x="6971504" y="195262"/>
                  </a:lnTo>
                  <a:lnTo>
                    <a:pt x="6985794" y="196055"/>
                  </a:lnTo>
                  <a:lnTo>
                    <a:pt x="7012774" y="197643"/>
                  </a:lnTo>
                  <a:lnTo>
                    <a:pt x="7032624" y="198436"/>
                  </a:lnTo>
                  <a:lnTo>
                    <a:pt x="7058024" y="200024"/>
                  </a:lnTo>
                  <a:lnTo>
                    <a:pt x="7089774" y="201611"/>
                  </a:lnTo>
                  <a:lnTo>
                    <a:pt x="7121524" y="203199"/>
                  </a:lnTo>
                  <a:lnTo>
                    <a:pt x="7146124" y="204786"/>
                  </a:lnTo>
                  <a:lnTo>
                    <a:pt x="7169144" y="206374"/>
                  </a:lnTo>
                  <a:lnTo>
                    <a:pt x="7188994" y="207961"/>
                  </a:lnTo>
                  <a:lnTo>
                    <a:pt x="7212804" y="208755"/>
                  </a:lnTo>
                  <a:lnTo>
                    <a:pt x="7265194" y="211136"/>
                  </a:lnTo>
                  <a:lnTo>
                    <a:pt x="7328684" y="211930"/>
                  </a:lnTo>
                  <a:lnTo>
                    <a:pt x="7353294" y="213518"/>
                  </a:lnTo>
                  <a:lnTo>
                    <a:pt x="7376314" y="214311"/>
                  </a:lnTo>
                  <a:lnTo>
                    <a:pt x="7392984" y="215899"/>
                  </a:lnTo>
                  <a:lnTo>
                    <a:pt x="7408064" y="216693"/>
                  </a:lnTo>
                  <a:lnTo>
                    <a:pt x="7431874" y="218280"/>
                  </a:lnTo>
                  <a:lnTo>
                    <a:pt x="7455694" y="219868"/>
                  </a:lnTo>
                  <a:lnTo>
                    <a:pt x="7472354" y="221455"/>
                  </a:lnTo>
                  <a:lnTo>
                    <a:pt x="7488234" y="222249"/>
                  </a:lnTo>
                  <a:lnTo>
                    <a:pt x="7615234" y="230186"/>
                  </a:lnTo>
                  <a:lnTo>
                    <a:pt x="7639844" y="231774"/>
                  </a:lnTo>
                  <a:lnTo>
                    <a:pt x="7662854" y="232568"/>
                  </a:lnTo>
                  <a:lnTo>
                    <a:pt x="7711274" y="236536"/>
                  </a:lnTo>
                  <a:lnTo>
                    <a:pt x="7735094" y="238124"/>
                  </a:lnTo>
                  <a:lnTo>
                    <a:pt x="7758904" y="238918"/>
                  </a:lnTo>
                  <a:lnTo>
                    <a:pt x="7781124" y="240505"/>
                  </a:lnTo>
                  <a:lnTo>
                    <a:pt x="7797794" y="242093"/>
                  </a:lnTo>
                  <a:lnTo>
                    <a:pt x="7817634" y="243680"/>
                  </a:lnTo>
                  <a:lnTo>
                    <a:pt x="7823984" y="244474"/>
                  </a:lnTo>
                  <a:lnTo>
                    <a:pt x="7822404" y="244474"/>
                  </a:lnTo>
                  <a:lnTo>
                    <a:pt x="7825574" y="245268"/>
                  </a:lnTo>
                  <a:lnTo>
                    <a:pt x="7839864" y="246061"/>
                  </a:lnTo>
                  <a:lnTo>
                    <a:pt x="7852564" y="246855"/>
                  </a:lnTo>
                  <a:lnTo>
                    <a:pt x="7870024" y="247649"/>
                  </a:lnTo>
                  <a:lnTo>
                    <a:pt x="7884314" y="250030"/>
                  </a:lnTo>
                  <a:lnTo>
                    <a:pt x="7893834" y="250824"/>
                  </a:lnTo>
                  <a:lnTo>
                    <a:pt x="7900184" y="251618"/>
                  </a:lnTo>
                  <a:lnTo>
                    <a:pt x="7910504" y="252411"/>
                  </a:lnTo>
                  <a:lnTo>
                    <a:pt x="7927174" y="253999"/>
                  </a:lnTo>
                  <a:lnTo>
                    <a:pt x="7950194" y="255586"/>
                  </a:lnTo>
                  <a:lnTo>
                    <a:pt x="7965274" y="257174"/>
                  </a:lnTo>
                  <a:lnTo>
                    <a:pt x="7981944" y="258761"/>
                  </a:lnTo>
                  <a:lnTo>
                    <a:pt x="8003374" y="260349"/>
                  </a:lnTo>
                  <a:lnTo>
                    <a:pt x="8020044" y="261143"/>
                  </a:lnTo>
                  <a:lnTo>
                    <a:pt x="8043064" y="262730"/>
                  </a:lnTo>
                  <a:lnTo>
                    <a:pt x="8063704" y="263524"/>
                  </a:lnTo>
                  <a:lnTo>
                    <a:pt x="8076404" y="264318"/>
                  </a:lnTo>
                  <a:lnTo>
                    <a:pt x="8093074" y="265905"/>
                  </a:lnTo>
                  <a:lnTo>
                    <a:pt x="8157364" y="271461"/>
                  </a:lnTo>
                  <a:lnTo>
                    <a:pt x="8172444" y="273843"/>
                  </a:lnTo>
                  <a:lnTo>
                    <a:pt x="8189114" y="275430"/>
                  </a:lnTo>
                  <a:lnTo>
                    <a:pt x="8220074" y="277811"/>
                  </a:lnTo>
                  <a:lnTo>
                    <a:pt x="8252614" y="279399"/>
                  </a:lnTo>
                  <a:lnTo>
                    <a:pt x="8269284" y="280986"/>
                  </a:lnTo>
                  <a:lnTo>
                    <a:pt x="8284363" y="281780"/>
                  </a:lnTo>
                  <a:lnTo>
                    <a:pt x="8335953" y="285749"/>
                  </a:lnTo>
                  <a:lnTo>
                    <a:pt x="8360563" y="287336"/>
                  </a:lnTo>
                  <a:lnTo>
                    <a:pt x="8380403" y="289718"/>
                  </a:lnTo>
                  <a:lnTo>
                    <a:pt x="8403423" y="292893"/>
                  </a:lnTo>
                  <a:lnTo>
                    <a:pt x="8428033" y="296068"/>
                  </a:lnTo>
                  <a:lnTo>
                    <a:pt x="8443903" y="297655"/>
                  </a:lnTo>
                  <a:lnTo>
                    <a:pt x="8467723" y="299243"/>
                  </a:lnTo>
                  <a:lnTo>
                    <a:pt x="8491533" y="300830"/>
                  </a:lnTo>
                  <a:lnTo>
                    <a:pt x="8507403" y="302418"/>
                  </a:lnTo>
                  <a:lnTo>
                    <a:pt x="8513753" y="304005"/>
                  </a:lnTo>
                  <a:lnTo>
                    <a:pt x="8523283" y="306386"/>
                  </a:lnTo>
                  <a:lnTo>
                    <a:pt x="8538363" y="307180"/>
                  </a:lnTo>
                  <a:lnTo>
                    <a:pt x="8555033" y="307974"/>
                  </a:lnTo>
                  <a:lnTo>
                    <a:pt x="8586783" y="310355"/>
                  </a:lnTo>
                  <a:lnTo>
                    <a:pt x="8597893" y="312736"/>
                  </a:lnTo>
                  <a:lnTo>
                    <a:pt x="8602653" y="313530"/>
                  </a:lnTo>
                  <a:lnTo>
                    <a:pt x="8608213" y="315118"/>
                  </a:lnTo>
                  <a:lnTo>
                    <a:pt x="8619323" y="317499"/>
                  </a:lnTo>
                  <a:lnTo>
                    <a:pt x="8635203" y="319880"/>
                  </a:lnTo>
                  <a:lnTo>
                    <a:pt x="8650283" y="323055"/>
                  </a:lnTo>
                  <a:lnTo>
                    <a:pt x="8666953" y="326230"/>
                  </a:lnTo>
                  <a:lnTo>
                    <a:pt x="8682033" y="327818"/>
                  </a:lnTo>
                  <a:lnTo>
                    <a:pt x="8698703" y="329405"/>
                  </a:lnTo>
                  <a:lnTo>
                    <a:pt x="8716163" y="333374"/>
                  </a:lnTo>
                  <a:lnTo>
                    <a:pt x="8730453" y="336549"/>
                  </a:lnTo>
                  <a:lnTo>
                    <a:pt x="8736803" y="339724"/>
                  </a:lnTo>
                  <a:lnTo>
                    <a:pt x="8746323" y="342899"/>
                  </a:lnTo>
                  <a:lnTo>
                    <a:pt x="8759823" y="344487"/>
                  </a:lnTo>
                  <a:lnTo>
                    <a:pt x="8764893" y="345106"/>
                  </a:lnTo>
                </a:path>
              </a:pathLst>
            </a:custGeom>
            <a:solidFill>
              <a:srgbClr val="FFC000"/>
            </a:solidFill>
            <a:ln w="126999">
              <a:solidFill>
                <a:srgbClr val="FFC000"/>
              </a:solidFill>
            </a:ln>
          </p:spPr>
          <p:txBody>
            <a:bodyPr wrap="square" lIns="0" tIns="0" rIns="0" bIns="0" rtlCol="0"/>
            <a:lstStyle/>
            <a:p>
              <a:endParaRPr/>
            </a:p>
          </p:txBody>
        </p:sp>
        <p:sp>
          <p:nvSpPr>
            <p:cNvPr id="22" name="object 4">
              <a:extLst>
                <a:ext uri="{FF2B5EF4-FFF2-40B4-BE49-F238E27FC236}">
                  <a16:creationId xmlns:a16="http://schemas.microsoft.com/office/drawing/2014/main" id="{ACDFAD16-BF89-4997-9E55-471E2D0C64FD}"/>
                </a:ext>
              </a:extLst>
            </p:cNvPr>
            <p:cNvSpPr/>
            <p:nvPr/>
          </p:nvSpPr>
          <p:spPr>
            <a:xfrm>
              <a:off x="4885790" y="5475083"/>
              <a:ext cx="593725" cy="567690"/>
            </a:xfrm>
            <a:custGeom>
              <a:avLst/>
              <a:gdLst/>
              <a:ahLst/>
              <a:cxnLst/>
              <a:rect l="l" t="t" r="r" b="b"/>
              <a:pathLst>
                <a:path w="593725" h="567689">
                  <a:moveTo>
                    <a:pt x="108724" y="0"/>
                  </a:moveTo>
                  <a:lnTo>
                    <a:pt x="85681" y="7844"/>
                  </a:lnTo>
                  <a:lnTo>
                    <a:pt x="66760" y="24509"/>
                  </a:lnTo>
                  <a:lnTo>
                    <a:pt x="55786" y="47216"/>
                  </a:lnTo>
                  <a:lnTo>
                    <a:pt x="54417" y="71521"/>
                  </a:lnTo>
                  <a:lnTo>
                    <a:pt x="62261" y="94564"/>
                  </a:lnTo>
                  <a:lnTo>
                    <a:pt x="78926" y="113485"/>
                  </a:lnTo>
                  <a:lnTo>
                    <a:pt x="343531" y="314399"/>
                  </a:lnTo>
                  <a:lnTo>
                    <a:pt x="38401" y="445819"/>
                  </a:lnTo>
                  <a:lnTo>
                    <a:pt x="17674" y="460183"/>
                  </a:lnTo>
                  <a:lnTo>
                    <a:pt x="4517" y="480666"/>
                  </a:lnTo>
                  <a:lnTo>
                    <a:pt x="0" y="504585"/>
                  </a:lnTo>
                  <a:lnTo>
                    <a:pt x="5190" y="529258"/>
                  </a:lnTo>
                  <a:lnTo>
                    <a:pt x="19557" y="549990"/>
                  </a:lnTo>
                  <a:lnTo>
                    <a:pt x="40044" y="563146"/>
                  </a:lnTo>
                  <a:lnTo>
                    <a:pt x="63967" y="567661"/>
                  </a:lnTo>
                  <a:lnTo>
                    <a:pt x="88642" y="562468"/>
                  </a:lnTo>
                  <a:lnTo>
                    <a:pt x="593721" y="344917"/>
                  </a:lnTo>
                  <a:lnTo>
                    <a:pt x="155736" y="12342"/>
                  </a:lnTo>
                  <a:lnTo>
                    <a:pt x="133029" y="1369"/>
                  </a:lnTo>
                  <a:lnTo>
                    <a:pt x="108724" y="0"/>
                  </a:lnTo>
                  <a:close/>
                </a:path>
              </a:pathLst>
            </a:custGeom>
            <a:solidFill>
              <a:srgbClr val="FFC000"/>
            </a:solidFill>
            <a:ln>
              <a:solidFill>
                <a:srgbClr val="FFC000"/>
              </a:solidFill>
            </a:ln>
          </p:spPr>
          <p:txBody>
            <a:bodyPr wrap="square" lIns="0" tIns="0" rIns="0" bIns="0" rtlCol="0"/>
            <a:lstStyle/>
            <a:p>
              <a:endParaRPr/>
            </a:p>
          </p:txBody>
        </p:sp>
        <p:sp>
          <p:nvSpPr>
            <p:cNvPr id="23" name="object 6">
              <a:extLst>
                <a:ext uri="{FF2B5EF4-FFF2-40B4-BE49-F238E27FC236}">
                  <a16:creationId xmlns:a16="http://schemas.microsoft.com/office/drawing/2014/main" id="{D5C1E56A-4453-4945-8A01-FD08A18F37D2}"/>
                </a:ext>
              </a:extLst>
            </p:cNvPr>
            <p:cNvSpPr txBox="1"/>
            <p:nvPr/>
          </p:nvSpPr>
          <p:spPr>
            <a:xfrm>
              <a:off x="5590100" y="5142724"/>
              <a:ext cx="3158881" cy="1231106"/>
            </a:xfrm>
            <a:prstGeom prst="rect">
              <a:avLst/>
            </a:prstGeom>
          </p:spPr>
          <p:txBody>
            <a:bodyPr vert="horz" wrap="square" lIns="0" tIns="0" rIns="0" bIns="0" rtlCol="0">
              <a:spAutoFit/>
            </a:bodyPr>
            <a:lstStyle/>
            <a:p>
              <a:pPr marL="12700">
                <a:lnSpc>
                  <a:spcPct val="100000"/>
                </a:lnSpc>
              </a:pPr>
              <a:r>
                <a:rPr lang="en-US" sz="4000" spc="50" dirty="0">
                  <a:solidFill>
                    <a:srgbClr val="FFC000"/>
                  </a:solidFill>
                  <a:latin typeface="Arial Rounded MT Bold" panose="020F0704030504030204" pitchFamily="34" charset="0"/>
                  <a:cs typeface="Calibri"/>
                </a:rPr>
                <a:t>Problem to avoid</a:t>
              </a:r>
              <a:endParaRPr sz="4000" dirty="0">
                <a:solidFill>
                  <a:srgbClr val="FFC000"/>
                </a:solidFill>
                <a:latin typeface="Arial Rounded MT Bold" panose="020F0704030504030204" pitchFamily="34" charset="0"/>
                <a:cs typeface="Calibri"/>
              </a:endParaRPr>
            </a:p>
          </p:txBody>
        </p:sp>
      </p:grpSp>
      <p:grpSp>
        <p:nvGrpSpPr>
          <p:cNvPr id="29" name="Group 28">
            <a:extLst>
              <a:ext uri="{FF2B5EF4-FFF2-40B4-BE49-F238E27FC236}">
                <a16:creationId xmlns:a16="http://schemas.microsoft.com/office/drawing/2014/main" id="{ECD4A336-C590-4F75-9215-6D618A292C85}"/>
              </a:ext>
            </a:extLst>
          </p:cNvPr>
          <p:cNvGrpSpPr/>
          <p:nvPr/>
        </p:nvGrpSpPr>
        <p:grpSpPr>
          <a:xfrm>
            <a:off x="279219" y="1521737"/>
            <a:ext cx="243840" cy="4065331"/>
            <a:chOff x="2480272" y="1854725"/>
            <a:chExt cx="182880" cy="3048999"/>
          </a:xfrm>
        </p:grpSpPr>
        <p:cxnSp>
          <p:nvCxnSpPr>
            <p:cNvPr id="30" name="Straight Arrow Connector 29">
              <a:extLst>
                <a:ext uri="{FF2B5EF4-FFF2-40B4-BE49-F238E27FC236}">
                  <a16:creationId xmlns:a16="http://schemas.microsoft.com/office/drawing/2014/main" id="{B5C353CB-2FF1-44C7-9897-59606B039797}"/>
                </a:ext>
              </a:extLst>
            </p:cNvPr>
            <p:cNvCxnSpPr/>
            <p:nvPr/>
          </p:nvCxnSpPr>
          <p:spPr>
            <a:xfrm>
              <a:off x="2560491" y="1922051"/>
              <a:ext cx="0" cy="2981673"/>
            </a:xfrm>
            <a:prstGeom prst="straightConnector1">
              <a:avLst/>
            </a:prstGeom>
            <a:ln w="73025" cap="rnd">
              <a:gradFill>
                <a:gsLst>
                  <a:gs pos="21000">
                    <a:srgbClr val="FFC000"/>
                  </a:gs>
                  <a:gs pos="0">
                    <a:srgbClr val="FF0000"/>
                  </a:gs>
                  <a:gs pos="39000">
                    <a:srgbClr val="FFFF00"/>
                  </a:gs>
                  <a:gs pos="69000">
                    <a:srgbClr val="92D050"/>
                  </a:gs>
                  <a:gs pos="100000">
                    <a:srgbClr val="00B050"/>
                  </a:gs>
                </a:gsLst>
                <a:lin ang="5400000" scaled="1"/>
              </a:gradFill>
              <a:miter lim="800000"/>
              <a:tailEnd type="stealth"/>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5504A79E-A157-46CC-9A7F-5B7ADD1F263D}"/>
                </a:ext>
              </a:extLst>
            </p:cNvPr>
            <p:cNvSpPr/>
            <p:nvPr/>
          </p:nvSpPr>
          <p:spPr>
            <a:xfrm>
              <a:off x="2480272" y="1854725"/>
              <a:ext cx="182880" cy="182880"/>
            </a:xfrm>
            <a:prstGeom prst="ellipse">
              <a:avLst/>
            </a:prstGeom>
            <a:solidFill>
              <a:srgbClr val="FF1B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grpSp>
      <p:sp>
        <p:nvSpPr>
          <p:cNvPr id="32" name="Text Box 35">
            <a:extLst>
              <a:ext uri="{FF2B5EF4-FFF2-40B4-BE49-F238E27FC236}">
                <a16:creationId xmlns:a16="http://schemas.microsoft.com/office/drawing/2014/main" id="{574DDE87-9E3F-4CE2-B45F-A8E862CA5740}"/>
              </a:ext>
            </a:extLst>
          </p:cNvPr>
          <p:cNvSpPr txBox="1">
            <a:spLocks noChangeArrowheads="1"/>
          </p:cNvSpPr>
          <p:nvPr/>
        </p:nvSpPr>
        <p:spPr bwMode="auto">
          <a:xfrm>
            <a:off x="465673" y="1955521"/>
            <a:ext cx="1251891" cy="381000"/>
          </a:xfrm>
          <a:prstGeom prst="rect">
            <a:avLst/>
          </a:prstGeom>
          <a:noFill/>
          <a:ln w="9525">
            <a:noFill/>
            <a:miter lim="800000"/>
            <a:headEnd/>
            <a:tailEnd/>
          </a:ln>
        </p:spPr>
        <p:txBody>
          <a:bodyPr/>
          <a:lstStyle/>
          <a:p>
            <a:pPr rtl="1">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Payoff Needs</a:t>
            </a:r>
          </a:p>
        </p:txBody>
      </p:sp>
      <p:sp>
        <p:nvSpPr>
          <p:cNvPr id="33" name="Oval 32">
            <a:extLst>
              <a:ext uri="{FF2B5EF4-FFF2-40B4-BE49-F238E27FC236}">
                <a16:creationId xmlns:a16="http://schemas.microsoft.com/office/drawing/2014/main" id="{E889C4FF-AB52-413F-8EFB-106EEDBB58BE}"/>
              </a:ext>
            </a:extLst>
          </p:cNvPr>
          <p:cNvSpPr/>
          <p:nvPr/>
        </p:nvSpPr>
        <p:spPr>
          <a:xfrm>
            <a:off x="309699" y="2008945"/>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5</a:t>
            </a:r>
          </a:p>
        </p:txBody>
      </p:sp>
      <p:sp>
        <p:nvSpPr>
          <p:cNvPr id="35" name="Text Box 35">
            <a:extLst>
              <a:ext uri="{FF2B5EF4-FFF2-40B4-BE49-F238E27FC236}">
                <a16:creationId xmlns:a16="http://schemas.microsoft.com/office/drawing/2014/main" id="{F9E3D3B5-4816-4B28-A037-5B48F3CFB534}"/>
              </a:ext>
            </a:extLst>
          </p:cNvPr>
          <p:cNvSpPr txBox="1">
            <a:spLocks noChangeArrowheads="1"/>
          </p:cNvSpPr>
          <p:nvPr/>
        </p:nvSpPr>
        <p:spPr bwMode="auto">
          <a:xfrm>
            <a:off x="216362" y="5562009"/>
            <a:ext cx="1688638" cy="369084"/>
          </a:xfrm>
          <a:prstGeom prst="roundRect">
            <a:avLst>
              <a:gd name="adj" fmla="val 32883"/>
            </a:avLst>
          </a:prstGeom>
          <a:solidFill>
            <a:schemeClr val="bg1">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rtl="1">
              <a:defRPr/>
            </a:pPr>
            <a:r>
              <a:rPr lang="en-GB" sz="1400" dirty="0">
                <a:latin typeface="Arial Rounded MT Bold" panose="020F0704030504030204" pitchFamily="34" charset="0"/>
                <a:ea typeface="GE SS Text Bold" panose="020A0503020102020204" pitchFamily="18" charset="-78"/>
                <a:cs typeface="GE SS Text Bold" panose="020A0503020102020204" pitchFamily="18" charset="-78"/>
              </a:rPr>
              <a:t>Program</a:t>
            </a:r>
            <a:endParaRPr lang="en-US" sz="1400" dirty="0">
              <a:latin typeface="Arial Rounded MT Bold" panose="020F0704030504030204" pitchFamily="34" charset="0"/>
              <a:ea typeface="GE SS Text Bold" panose="020A0503020102020204" pitchFamily="18" charset="-78"/>
              <a:cs typeface="GE SS Text Bold" panose="020A0503020102020204" pitchFamily="18" charset="-78"/>
            </a:endParaRPr>
          </a:p>
        </p:txBody>
      </p:sp>
    </p:spTree>
    <p:extLst>
      <p:ext uri="{BB962C8B-B14F-4D97-AF65-F5344CB8AC3E}">
        <p14:creationId xmlns:p14="http://schemas.microsoft.com/office/powerpoint/2010/main" val="82311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Image result for the world bank">
            <a:extLst>
              <a:ext uri="{FF2B5EF4-FFF2-40B4-BE49-F238E27FC236}">
                <a16:creationId xmlns:a16="http://schemas.microsoft.com/office/drawing/2014/main" id="{146FB497-D3D3-4730-919F-CE1E933931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853"/>
          <a:stretch/>
        </p:blipFill>
        <p:spPr bwMode="auto">
          <a:xfrm>
            <a:off x="-42874" y="-472051"/>
            <a:ext cx="12317262" cy="731710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The World Bank Working for a World Free of Poverty">
            <a:extLst>
              <a:ext uri="{FF2B5EF4-FFF2-40B4-BE49-F238E27FC236}">
                <a16:creationId xmlns:a16="http://schemas.microsoft.com/office/drawing/2014/main" id="{922CA0F6-7AC8-4D5E-8D09-6715E88F0859}"/>
              </a:ext>
            </a:extLst>
          </p:cNvPr>
          <p:cNvSpPr>
            <a:spLocks noChangeAspect="1" noChangeArrowheads="1"/>
          </p:cNvSpPr>
          <p:nvPr/>
        </p:nvSpPr>
        <p:spPr bwMode="auto">
          <a:xfrm>
            <a:off x="9588044" y="298644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8" name="Group 7">
            <a:extLst>
              <a:ext uri="{FF2B5EF4-FFF2-40B4-BE49-F238E27FC236}">
                <a16:creationId xmlns:a16="http://schemas.microsoft.com/office/drawing/2014/main" id="{732ED4DF-8349-4B72-A498-BF308D0570BA}"/>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459CA4BC-1B34-4A86-AEFE-34474E816007}"/>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FFFF7E-5D71-4155-ADEF-81043F7722A1}"/>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F508C3-15A0-4C2F-879C-B219ED3C1973}"/>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Rounded Corners 15">
            <a:extLst>
              <a:ext uri="{FF2B5EF4-FFF2-40B4-BE49-F238E27FC236}">
                <a16:creationId xmlns:a16="http://schemas.microsoft.com/office/drawing/2014/main" id="{A9B6175E-9B48-4669-AA36-AEC5DC2D71E2}"/>
              </a:ext>
            </a:extLst>
          </p:cNvPr>
          <p:cNvSpPr/>
          <p:nvPr/>
        </p:nvSpPr>
        <p:spPr>
          <a:xfrm>
            <a:off x="8471146" y="1036039"/>
            <a:ext cx="3391835" cy="4481122"/>
          </a:xfrm>
          <a:prstGeom prst="roundRect">
            <a:avLst>
              <a:gd name="adj" fmla="val 1820"/>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A7461C1-4B92-46A7-8F5E-E8FC0129A1E6}"/>
              </a:ext>
            </a:extLst>
          </p:cNvPr>
          <p:cNvSpPr/>
          <p:nvPr/>
        </p:nvSpPr>
        <p:spPr>
          <a:xfrm>
            <a:off x="8828395" y="1825340"/>
            <a:ext cx="2677336" cy="2862322"/>
          </a:xfrm>
          <a:prstGeom prst="rect">
            <a:avLst/>
          </a:prstGeom>
        </p:spPr>
        <p:txBody>
          <a:bodyPr wrap="none">
            <a:spAutoFit/>
          </a:bodyPr>
          <a:lstStyle/>
          <a:p>
            <a:r>
              <a:rPr lang="en-GB" sz="6000" b="1" dirty="0">
                <a:effectLst>
                  <a:outerShdw blurRad="38100" dist="38100" dir="2700000" algn="tl">
                    <a:srgbClr val="000000">
                      <a:alpha val="43137"/>
                    </a:srgbClr>
                  </a:outerShdw>
                </a:effectLst>
                <a:latin typeface="-apple-system"/>
              </a:rPr>
              <a:t>Human </a:t>
            </a:r>
          </a:p>
          <a:p>
            <a:r>
              <a:rPr lang="en-GB" sz="6000" b="1" dirty="0">
                <a:effectLst>
                  <a:outerShdw blurRad="38100" dist="38100" dir="2700000" algn="tl">
                    <a:srgbClr val="000000">
                      <a:alpha val="43137"/>
                    </a:srgbClr>
                  </a:outerShdw>
                </a:effectLst>
                <a:latin typeface="-apple-system"/>
              </a:rPr>
              <a:t>Capital</a:t>
            </a:r>
          </a:p>
          <a:p>
            <a:r>
              <a:rPr lang="en-GB" sz="6000" b="1" dirty="0">
                <a:effectLst>
                  <a:outerShdw blurRad="38100" dist="38100" dir="2700000" algn="tl">
                    <a:srgbClr val="000000">
                      <a:alpha val="43137"/>
                    </a:srgbClr>
                  </a:outerShdw>
                </a:effectLst>
                <a:latin typeface="-apple-system"/>
              </a:rPr>
              <a:t> Index </a:t>
            </a:r>
            <a:endParaRPr lang="fr-FR" sz="6000" b="1" dirty="0">
              <a:effectLst>
                <a:outerShdw blurRad="38100" dist="38100" dir="2700000" algn="tl">
                  <a:srgbClr val="000000">
                    <a:alpha val="43137"/>
                  </a:srgbClr>
                </a:outerShdw>
              </a:effectLst>
            </a:endParaRPr>
          </a:p>
        </p:txBody>
      </p:sp>
      <p:sp>
        <p:nvSpPr>
          <p:cNvPr id="6" name="Rectangle 5">
            <a:extLst>
              <a:ext uri="{FF2B5EF4-FFF2-40B4-BE49-F238E27FC236}">
                <a16:creationId xmlns:a16="http://schemas.microsoft.com/office/drawing/2014/main" id="{EA226C01-FC2E-485C-9F21-BE20ED5F1B18}"/>
              </a:ext>
            </a:extLst>
          </p:cNvPr>
          <p:cNvSpPr/>
          <p:nvPr/>
        </p:nvSpPr>
        <p:spPr>
          <a:xfrm>
            <a:off x="9291663" y="1220705"/>
            <a:ext cx="1750800" cy="369332"/>
          </a:xfrm>
          <a:prstGeom prst="rect">
            <a:avLst/>
          </a:prstGeom>
        </p:spPr>
        <p:txBody>
          <a:bodyPr wrap="none">
            <a:spAutoFit/>
          </a:bodyPr>
          <a:lstStyle/>
          <a:p>
            <a:r>
              <a:rPr lang="en-GB" dirty="0">
                <a:latin typeface="Arial Rounded MT Bold" panose="020F0704030504030204" pitchFamily="34" charset="0"/>
              </a:rPr>
              <a:t>11th Oct 2018</a:t>
            </a:r>
            <a:endParaRPr lang="fr-FR" dirty="0">
              <a:latin typeface="Arial Rounded MT Bold" panose="020F0704030504030204" pitchFamily="34" charset="0"/>
            </a:endParaRPr>
          </a:p>
        </p:txBody>
      </p:sp>
      <p:pic>
        <p:nvPicPr>
          <p:cNvPr id="19" name="Picture 18">
            <a:extLst>
              <a:ext uri="{FF2B5EF4-FFF2-40B4-BE49-F238E27FC236}">
                <a16:creationId xmlns:a16="http://schemas.microsoft.com/office/drawing/2014/main" id="{67F75F77-B1A2-4F8A-9EC3-80A4FD007BC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p:spPr>
      </p:pic>
      <p:pic>
        <p:nvPicPr>
          <p:cNvPr id="20" name="Picture 4" descr="Image result for atd saudi arabia conference">
            <a:extLst>
              <a:ext uri="{FF2B5EF4-FFF2-40B4-BE49-F238E27FC236}">
                <a16:creationId xmlns:a16="http://schemas.microsoft.com/office/drawing/2014/main" id="{46F443E4-381B-4590-ACD2-4F5AF6C9A4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294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6B217269-D8BA-4FF8-89F5-206432CD38A0}"/>
              </a:ext>
            </a:extLst>
          </p:cNvPr>
          <p:cNvGrpSpPr/>
          <p:nvPr/>
        </p:nvGrpSpPr>
        <p:grpSpPr>
          <a:xfrm>
            <a:off x="-18351" y="0"/>
            <a:ext cx="12192000" cy="6845056"/>
            <a:chOff x="-18351" y="0"/>
            <a:chExt cx="12192000" cy="8128000"/>
          </a:xfrm>
        </p:grpSpPr>
        <p:pic>
          <p:nvPicPr>
            <p:cNvPr id="89" name="Picture 4" descr="Image result">
              <a:extLst>
                <a:ext uri="{FF2B5EF4-FFF2-40B4-BE49-F238E27FC236}">
                  <a16:creationId xmlns:a16="http://schemas.microsoft.com/office/drawing/2014/main" id="{D21D6199-9C03-4820-8AF9-6E89231DBC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8351" y="0"/>
              <a:ext cx="12192000" cy="8128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Image result">
              <a:extLst>
                <a:ext uri="{FF2B5EF4-FFF2-40B4-BE49-F238E27FC236}">
                  <a16:creationId xmlns:a16="http://schemas.microsoft.com/office/drawing/2014/main" id="{2B983F35-5678-40CF-8D47-386FD4A1463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57633" t="68912" r="23957" b="16979"/>
            <a:stretch/>
          </p:blipFill>
          <p:spPr bwMode="auto">
            <a:xfrm>
              <a:off x="6897512" y="5077557"/>
              <a:ext cx="2223910" cy="940777"/>
            </a:xfrm>
            <a:prstGeom prst="rect">
              <a:avLst/>
            </a:prstGeom>
            <a:noFill/>
            <a:extLst>
              <a:ext uri="{909E8E84-426E-40DD-AFC4-6F175D3DCCD1}">
                <a14:hiddenFill xmlns:a14="http://schemas.microsoft.com/office/drawing/2010/main">
                  <a:solidFill>
                    <a:srgbClr val="FFFFFF"/>
                  </a:solidFill>
                </a14:hiddenFill>
              </a:ext>
            </a:extLst>
          </p:spPr>
        </p:pic>
      </p:grpSp>
      <p:sp>
        <p:nvSpPr>
          <p:cNvPr id="87" name="Rectangle 86">
            <a:extLst>
              <a:ext uri="{FF2B5EF4-FFF2-40B4-BE49-F238E27FC236}">
                <a16:creationId xmlns:a16="http://schemas.microsoft.com/office/drawing/2014/main" id="{5371C719-3D75-4A63-BDB0-492604EFACE1}"/>
              </a:ext>
            </a:extLst>
          </p:cNvPr>
          <p:cNvSpPr/>
          <p:nvPr/>
        </p:nvSpPr>
        <p:spPr>
          <a:xfrm>
            <a:off x="-1299132" y="-319773"/>
            <a:ext cx="14396483" cy="7424290"/>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6" name="Group 35">
            <a:extLst>
              <a:ext uri="{FF2B5EF4-FFF2-40B4-BE49-F238E27FC236}">
                <a16:creationId xmlns:a16="http://schemas.microsoft.com/office/drawing/2014/main" id="{4CAD2378-0EF4-4A14-B68F-E214BF2E3E63}"/>
              </a:ext>
            </a:extLst>
          </p:cNvPr>
          <p:cNvGrpSpPr/>
          <p:nvPr/>
        </p:nvGrpSpPr>
        <p:grpSpPr>
          <a:xfrm>
            <a:off x="-6117" y="6784939"/>
            <a:ext cx="12286622" cy="87549"/>
            <a:chOff x="1568202" y="6770425"/>
            <a:chExt cx="10629089" cy="87549"/>
          </a:xfrm>
        </p:grpSpPr>
        <p:sp>
          <p:nvSpPr>
            <p:cNvPr id="37" name="Rectangle 36">
              <a:extLst>
                <a:ext uri="{FF2B5EF4-FFF2-40B4-BE49-F238E27FC236}">
                  <a16:creationId xmlns:a16="http://schemas.microsoft.com/office/drawing/2014/main" id="{80ACD945-B095-4FCF-8725-0E9D6FD332D1}"/>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41D9053-9CAB-44DC-A61F-06AF65C60E51}"/>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E2B4207-CA0D-47A7-A3BD-96ED04D6DBF3}"/>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2" descr="Image result for atd saudi arabia conference">
            <a:extLst>
              <a:ext uri="{FF2B5EF4-FFF2-40B4-BE49-F238E27FC236}">
                <a16:creationId xmlns:a16="http://schemas.microsoft.com/office/drawing/2014/main" id="{BCAEB7AC-81B3-441B-8F1B-50842E1EC2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2C2D17A1-2BDC-4F16-86B6-B5E845D26134}"/>
              </a:ext>
            </a:extLst>
          </p:cNvPr>
          <p:cNvPicPr>
            <a:picLocks noChangeAspect="1"/>
          </p:cNvPicPr>
          <p:nvPr/>
        </p:nvPicPr>
        <p:blipFill rotWithShape="1">
          <a:blip r:embed="rId8"/>
          <a:srcRect b="29537"/>
          <a:stretch/>
        </p:blipFill>
        <p:spPr>
          <a:xfrm>
            <a:off x="8218537" y="6211774"/>
            <a:ext cx="2719783" cy="616939"/>
          </a:xfrm>
          <a:prstGeom prst="rect">
            <a:avLst/>
          </a:prstGeom>
        </p:spPr>
      </p:pic>
      <p:grpSp>
        <p:nvGrpSpPr>
          <p:cNvPr id="22" name="Group 21">
            <a:extLst>
              <a:ext uri="{FF2B5EF4-FFF2-40B4-BE49-F238E27FC236}">
                <a16:creationId xmlns:a16="http://schemas.microsoft.com/office/drawing/2014/main" id="{221A84C7-65D8-45E3-B44B-F855A030DE2F}"/>
              </a:ext>
            </a:extLst>
          </p:cNvPr>
          <p:cNvGrpSpPr/>
          <p:nvPr/>
        </p:nvGrpSpPr>
        <p:grpSpPr>
          <a:xfrm>
            <a:off x="3831674" y="1276708"/>
            <a:ext cx="3462559" cy="1613756"/>
            <a:chOff x="2501326" y="1174151"/>
            <a:chExt cx="3462559" cy="1613756"/>
          </a:xfrm>
        </p:grpSpPr>
        <p:pic>
          <p:nvPicPr>
            <p:cNvPr id="23" name="Picture 8" descr="http://uratex.com.ph/blog/wp-content/uploads/2012/06/Memory-foam-pillow.jpg">
              <a:extLst>
                <a:ext uri="{FF2B5EF4-FFF2-40B4-BE49-F238E27FC236}">
                  <a16:creationId xmlns:a16="http://schemas.microsoft.com/office/drawing/2014/main" id="{E3EDB069-0252-46E1-B2B0-9FE18CC319A4}"/>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6302" y="1174151"/>
              <a:ext cx="2147583" cy="161375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8">
              <a:extLst>
                <a:ext uri="{FF2B5EF4-FFF2-40B4-BE49-F238E27FC236}">
                  <a16:creationId xmlns:a16="http://schemas.microsoft.com/office/drawing/2014/main" id="{37FA324F-7CEF-485D-ACF9-28A0BDB3E78F}"/>
                </a:ext>
              </a:extLst>
            </p:cNvPr>
            <p:cNvSpPr txBox="1">
              <a:spLocks noChangeArrowheads="1"/>
            </p:cNvSpPr>
            <p:nvPr/>
          </p:nvSpPr>
          <p:spPr bwMode="auto">
            <a:xfrm>
              <a:off x="2501326" y="1508402"/>
              <a:ext cx="2137107"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000" b="1">
                  <a:solidFill>
                    <a:schemeClr val="tx1"/>
                  </a:solidFill>
                  <a:latin typeface="Times New Roman" pitchFamily="18" charset="0"/>
                  <a:ea typeface="MS PGothic" pitchFamily="34" charset="-128"/>
                </a:defRPr>
              </a:lvl1pPr>
              <a:lvl2pPr marL="742950" indent="-285750">
                <a:defRPr sz="4000" b="1">
                  <a:solidFill>
                    <a:schemeClr val="tx1"/>
                  </a:solidFill>
                  <a:latin typeface="Times New Roman" pitchFamily="18" charset="0"/>
                  <a:ea typeface="MS PGothic" pitchFamily="34" charset="-128"/>
                </a:defRPr>
              </a:lvl2pPr>
              <a:lvl3pPr marL="1143000" indent="-228600">
                <a:defRPr sz="4000" b="1">
                  <a:solidFill>
                    <a:schemeClr val="tx1"/>
                  </a:solidFill>
                  <a:latin typeface="Times New Roman" pitchFamily="18" charset="0"/>
                  <a:ea typeface="MS PGothic" pitchFamily="34" charset="-128"/>
                </a:defRPr>
              </a:lvl3pPr>
              <a:lvl4pPr marL="1600200" indent="-228600">
                <a:defRPr sz="4000" b="1">
                  <a:solidFill>
                    <a:schemeClr val="tx1"/>
                  </a:solidFill>
                  <a:latin typeface="Times New Roman" pitchFamily="18" charset="0"/>
                  <a:ea typeface="MS PGothic" pitchFamily="34" charset="-128"/>
                </a:defRPr>
              </a:lvl4pPr>
              <a:lvl5pPr marL="2057400" indent="-228600">
                <a:defRPr sz="40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9pPr>
            </a:lstStyle>
            <a:p>
              <a:pPr>
                <a:spcAft>
                  <a:spcPts val="1000"/>
                </a:spcAft>
                <a:defRPr/>
              </a:pPr>
              <a:r>
                <a:rPr lang="en-US" sz="3200" b="0" dirty="0">
                  <a:latin typeface="Arial Rounded MT Bold" panose="020F0704030504030204" pitchFamily="34" charset="0"/>
                  <a:ea typeface="+mn-ea"/>
                </a:rPr>
                <a:t>Hard Data</a:t>
              </a:r>
            </a:p>
          </p:txBody>
        </p:sp>
      </p:grpSp>
      <p:grpSp>
        <p:nvGrpSpPr>
          <p:cNvPr id="25" name="Group 24">
            <a:extLst>
              <a:ext uri="{FF2B5EF4-FFF2-40B4-BE49-F238E27FC236}">
                <a16:creationId xmlns:a16="http://schemas.microsoft.com/office/drawing/2014/main" id="{CA7981F5-C014-47C3-A04E-A305DC2C1E87}"/>
              </a:ext>
            </a:extLst>
          </p:cNvPr>
          <p:cNvGrpSpPr/>
          <p:nvPr/>
        </p:nvGrpSpPr>
        <p:grpSpPr>
          <a:xfrm>
            <a:off x="8412366" y="1389468"/>
            <a:ext cx="3642804" cy="1470380"/>
            <a:chOff x="7082018" y="1286911"/>
            <a:chExt cx="3642804" cy="1470380"/>
          </a:xfrm>
        </p:grpSpPr>
        <p:pic>
          <p:nvPicPr>
            <p:cNvPr id="26" name="Picture 2" descr="http://s7d9.scene7.com/is/image/BedBathandBeyond/20853340248318p?$478$">
              <a:extLst>
                <a:ext uri="{FF2B5EF4-FFF2-40B4-BE49-F238E27FC236}">
                  <a16:creationId xmlns:a16="http://schemas.microsoft.com/office/drawing/2014/main" id="{B7AE8B56-A5CD-4B3D-B87D-7B062189F96A}"/>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33814" b="20439"/>
            <a:stretch/>
          </p:blipFill>
          <p:spPr bwMode="auto">
            <a:xfrm flipH="1">
              <a:off x="8176313" y="1286911"/>
              <a:ext cx="2548509" cy="1470380"/>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8">
              <a:extLst>
                <a:ext uri="{FF2B5EF4-FFF2-40B4-BE49-F238E27FC236}">
                  <a16:creationId xmlns:a16="http://schemas.microsoft.com/office/drawing/2014/main" id="{451CB7D2-0F66-4384-892B-F5CECB459272}"/>
                </a:ext>
              </a:extLst>
            </p:cNvPr>
            <p:cNvSpPr txBox="1">
              <a:spLocks noChangeArrowheads="1"/>
            </p:cNvSpPr>
            <p:nvPr/>
          </p:nvSpPr>
          <p:spPr bwMode="auto">
            <a:xfrm>
              <a:off x="7082018" y="1415143"/>
              <a:ext cx="1508901"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000" b="1">
                  <a:solidFill>
                    <a:schemeClr val="tx1"/>
                  </a:solidFill>
                  <a:latin typeface="Times New Roman" pitchFamily="18" charset="0"/>
                  <a:ea typeface="MS PGothic" pitchFamily="34" charset="-128"/>
                </a:defRPr>
              </a:lvl1pPr>
              <a:lvl2pPr marL="742950" indent="-285750">
                <a:defRPr sz="4000" b="1">
                  <a:solidFill>
                    <a:schemeClr val="tx1"/>
                  </a:solidFill>
                  <a:latin typeface="Times New Roman" pitchFamily="18" charset="0"/>
                  <a:ea typeface="MS PGothic" pitchFamily="34" charset="-128"/>
                </a:defRPr>
              </a:lvl2pPr>
              <a:lvl3pPr marL="1143000" indent="-228600">
                <a:defRPr sz="4000" b="1">
                  <a:solidFill>
                    <a:schemeClr val="tx1"/>
                  </a:solidFill>
                  <a:latin typeface="Times New Roman" pitchFamily="18" charset="0"/>
                  <a:ea typeface="MS PGothic" pitchFamily="34" charset="-128"/>
                </a:defRPr>
              </a:lvl3pPr>
              <a:lvl4pPr marL="1600200" indent="-228600">
                <a:defRPr sz="4000" b="1">
                  <a:solidFill>
                    <a:schemeClr val="tx1"/>
                  </a:solidFill>
                  <a:latin typeface="Times New Roman" pitchFamily="18" charset="0"/>
                  <a:ea typeface="MS PGothic" pitchFamily="34" charset="-128"/>
                </a:defRPr>
              </a:lvl4pPr>
              <a:lvl5pPr marL="2057400" indent="-228600">
                <a:defRPr sz="40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9pPr>
            </a:lstStyle>
            <a:p>
              <a:pPr>
                <a:spcAft>
                  <a:spcPts val="1000"/>
                </a:spcAft>
                <a:defRPr/>
              </a:pPr>
              <a:r>
                <a:rPr lang="en-US" sz="3200" b="0" dirty="0">
                  <a:latin typeface="Arial Rounded MT Bold" panose="020F0704030504030204" pitchFamily="34" charset="0"/>
                  <a:ea typeface="+mn-ea"/>
                </a:rPr>
                <a:t>Soft Data</a:t>
              </a:r>
            </a:p>
          </p:txBody>
        </p:sp>
      </p:grpSp>
      <p:sp>
        <p:nvSpPr>
          <p:cNvPr id="28" name="TextBox 27">
            <a:extLst>
              <a:ext uri="{FF2B5EF4-FFF2-40B4-BE49-F238E27FC236}">
                <a16:creationId xmlns:a16="http://schemas.microsoft.com/office/drawing/2014/main" id="{63E1CDEF-0C78-47D7-BBAB-F84A6169427F}"/>
              </a:ext>
            </a:extLst>
          </p:cNvPr>
          <p:cNvSpPr txBox="1"/>
          <p:nvPr/>
        </p:nvSpPr>
        <p:spPr>
          <a:xfrm>
            <a:off x="4805753" y="2985610"/>
            <a:ext cx="1368708" cy="523220"/>
          </a:xfrm>
          <a:prstGeom prst="rect">
            <a:avLst/>
          </a:prstGeom>
          <a:noFill/>
        </p:spPr>
        <p:txBody>
          <a:bodyPr wrap="square" rtlCol="0">
            <a:spAutoFit/>
          </a:bodyPr>
          <a:lstStyle/>
          <a:p>
            <a:r>
              <a:rPr lang="en-US" sz="1400" dirty="0">
                <a:latin typeface="Arial Rounded MT Bold" panose="020F0704030504030204" pitchFamily="34" charset="0"/>
              </a:rPr>
              <a:t>Output increases</a:t>
            </a:r>
          </a:p>
        </p:txBody>
      </p:sp>
      <p:sp>
        <p:nvSpPr>
          <p:cNvPr id="29" name="TextBox 28">
            <a:extLst>
              <a:ext uri="{FF2B5EF4-FFF2-40B4-BE49-F238E27FC236}">
                <a16:creationId xmlns:a16="http://schemas.microsoft.com/office/drawing/2014/main" id="{1843D333-323A-43AB-A4A8-28D7F1C74B6A}"/>
              </a:ext>
            </a:extLst>
          </p:cNvPr>
          <p:cNvSpPr txBox="1"/>
          <p:nvPr/>
        </p:nvSpPr>
        <p:spPr>
          <a:xfrm>
            <a:off x="4845720" y="5227211"/>
            <a:ext cx="892274" cy="738664"/>
          </a:xfrm>
          <a:prstGeom prst="rect">
            <a:avLst/>
          </a:prstGeom>
          <a:noFill/>
        </p:spPr>
        <p:txBody>
          <a:bodyPr wrap="square" rtlCol="0">
            <a:spAutoFit/>
          </a:bodyPr>
          <a:lstStyle/>
          <a:p>
            <a:r>
              <a:rPr lang="en-US" sz="1400" dirty="0">
                <a:latin typeface="Arial Rounded MT Bold" panose="020F0704030504030204" pitchFamily="34" charset="0"/>
              </a:rPr>
              <a:t>Time Savings</a:t>
            </a:r>
          </a:p>
          <a:p>
            <a:endParaRPr lang="en-US" sz="1400" dirty="0">
              <a:latin typeface="Arial Rounded MT Bold" panose="020F0704030504030204" pitchFamily="34" charset="0"/>
            </a:endParaRPr>
          </a:p>
        </p:txBody>
      </p:sp>
      <p:sp>
        <p:nvSpPr>
          <p:cNvPr id="30" name="TextBox 29">
            <a:extLst>
              <a:ext uri="{FF2B5EF4-FFF2-40B4-BE49-F238E27FC236}">
                <a16:creationId xmlns:a16="http://schemas.microsoft.com/office/drawing/2014/main" id="{4C333DD0-E6DF-46E8-9BAC-0DF58A8DB81B}"/>
              </a:ext>
            </a:extLst>
          </p:cNvPr>
          <p:cNvSpPr txBox="1"/>
          <p:nvPr/>
        </p:nvSpPr>
        <p:spPr>
          <a:xfrm>
            <a:off x="4845719" y="3746200"/>
            <a:ext cx="1462965" cy="523220"/>
          </a:xfrm>
          <a:prstGeom prst="rect">
            <a:avLst/>
          </a:prstGeom>
          <a:noFill/>
        </p:spPr>
        <p:txBody>
          <a:bodyPr wrap="square" rtlCol="0">
            <a:spAutoFit/>
          </a:bodyPr>
          <a:lstStyle/>
          <a:p>
            <a:r>
              <a:rPr lang="en-US" sz="1400" dirty="0">
                <a:latin typeface="Arial Rounded MT Bold" panose="020F0704030504030204" pitchFamily="34" charset="0"/>
              </a:rPr>
              <a:t>Quality improvements</a:t>
            </a:r>
          </a:p>
        </p:txBody>
      </p:sp>
      <p:sp>
        <p:nvSpPr>
          <p:cNvPr id="31" name="TextBox 30">
            <a:extLst>
              <a:ext uri="{FF2B5EF4-FFF2-40B4-BE49-F238E27FC236}">
                <a16:creationId xmlns:a16="http://schemas.microsoft.com/office/drawing/2014/main" id="{DA385C5A-EBED-48D1-90DF-F8D349922F7B}"/>
              </a:ext>
            </a:extLst>
          </p:cNvPr>
          <p:cNvSpPr txBox="1"/>
          <p:nvPr/>
        </p:nvSpPr>
        <p:spPr>
          <a:xfrm>
            <a:off x="4845720" y="4502648"/>
            <a:ext cx="921392" cy="523220"/>
          </a:xfrm>
          <a:prstGeom prst="rect">
            <a:avLst/>
          </a:prstGeom>
          <a:noFill/>
        </p:spPr>
        <p:txBody>
          <a:bodyPr wrap="square" rtlCol="0">
            <a:spAutoFit/>
          </a:bodyPr>
          <a:lstStyle/>
          <a:p>
            <a:r>
              <a:rPr lang="en-US" sz="1400" dirty="0">
                <a:latin typeface="Arial Rounded MT Bold" panose="020F0704030504030204" pitchFamily="34" charset="0"/>
              </a:rPr>
              <a:t>Cost savings </a:t>
            </a:r>
          </a:p>
        </p:txBody>
      </p:sp>
      <p:grpSp>
        <p:nvGrpSpPr>
          <p:cNvPr id="32" name="Group 31">
            <a:extLst>
              <a:ext uri="{FF2B5EF4-FFF2-40B4-BE49-F238E27FC236}">
                <a16:creationId xmlns:a16="http://schemas.microsoft.com/office/drawing/2014/main" id="{B0D2045D-7D03-429C-94BC-63B6CF121195}"/>
              </a:ext>
            </a:extLst>
          </p:cNvPr>
          <p:cNvGrpSpPr/>
          <p:nvPr/>
        </p:nvGrpSpPr>
        <p:grpSpPr>
          <a:xfrm>
            <a:off x="4180002" y="5213187"/>
            <a:ext cx="548640" cy="548640"/>
            <a:chOff x="2849654" y="5110630"/>
            <a:chExt cx="548640" cy="548640"/>
          </a:xfrm>
        </p:grpSpPr>
        <p:sp>
          <p:nvSpPr>
            <p:cNvPr id="33" name="Oval 32">
              <a:extLst>
                <a:ext uri="{FF2B5EF4-FFF2-40B4-BE49-F238E27FC236}">
                  <a16:creationId xmlns:a16="http://schemas.microsoft.com/office/drawing/2014/main" id="{13162697-0D05-4020-9CC7-6925EB497B44}"/>
                </a:ext>
              </a:extLst>
            </p:cNvPr>
            <p:cNvSpPr/>
            <p:nvPr/>
          </p:nvSpPr>
          <p:spPr>
            <a:xfrm>
              <a:off x="2849654" y="5110630"/>
              <a:ext cx="548640" cy="548640"/>
            </a:xfrm>
            <a:prstGeom prst="ellipse">
              <a:avLst/>
            </a:prstGeom>
            <a:solidFill>
              <a:srgbClr val="6CC7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Image result for productivity icon">
              <a:extLst>
                <a:ext uri="{FF2B5EF4-FFF2-40B4-BE49-F238E27FC236}">
                  <a16:creationId xmlns:a16="http://schemas.microsoft.com/office/drawing/2014/main" id="{6C281BB2-7713-4ABC-B126-5C71481C13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4446" y="5151439"/>
              <a:ext cx="429879" cy="4298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D782C4DE-1D8B-47B5-853C-A903324AF62B}"/>
              </a:ext>
            </a:extLst>
          </p:cNvPr>
          <p:cNvGrpSpPr/>
          <p:nvPr/>
        </p:nvGrpSpPr>
        <p:grpSpPr>
          <a:xfrm>
            <a:off x="4195414" y="2947733"/>
            <a:ext cx="548640" cy="616042"/>
            <a:chOff x="2865066" y="2845176"/>
            <a:chExt cx="548640" cy="616042"/>
          </a:xfrm>
        </p:grpSpPr>
        <p:sp>
          <p:nvSpPr>
            <p:cNvPr id="40" name="Oval 39">
              <a:extLst>
                <a:ext uri="{FF2B5EF4-FFF2-40B4-BE49-F238E27FC236}">
                  <a16:creationId xmlns:a16="http://schemas.microsoft.com/office/drawing/2014/main" id="{8BA4170D-E712-48BB-BBD7-B6FEF337D367}"/>
                </a:ext>
              </a:extLst>
            </p:cNvPr>
            <p:cNvSpPr/>
            <p:nvPr/>
          </p:nvSpPr>
          <p:spPr>
            <a:xfrm>
              <a:off x="2865066" y="2912578"/>
              <a:ext cx="548640" cy="548640"/>
            </a:xfrm>
            <a:prstGeom prst="ellipse">
              <a:avLst/>
            </a:prstGeom>
            <a:solidFill>
              <a:srgbClr val="6CC7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 descr="Image result for productivity icon">
              <a:extLst>
                <a:ext uri="{FF2B5EF4-FFF2-40B4-BE49-F238E27FC236}">
                  <a16:creationId xmlns:a16="http://schemas.microsoft.com/office/drawing/2014/main" id="{59495024-1512-48AC-99F0-713328CAFE4E}"/>
                </a:ext>
              </a:extLst>
            </p:cNvPr>
            <p:cNvPicPr>
              <a:picLocks noChangeAspect="1" noChangeArrowheads="1"/>
            </p:cNvPicPr>
            <p:nvPr/>
          </p:nvPicPr>
          <p:blipFill>
            <a:blip r:embed="rId12">
              <a:biLevel thresh="75000"/>
              <a:extLst>
                <a:ext uri="{28A0092B-C50C-407E-A947-70E740481C1C}">
                  <a14:useLocalDpi xmlns:a14="http://schemas.microsoft.com/office/drawing/2010/main" val="0"/>
                </a:ext>
              </a:extLst>
            </a:blip>
            <a:srcRect/>
            <a:stretch>
              <a:fillRect/>
            </a:stretch>
          </p:blipFill>
          <p:spPr bwMode="auto">
            <a:xfrm>
              <a:off x="2873760" y="2845176"/>
              <a:ext cx="524534" cy="5245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1904C15E-FE8A-482D-96C1-5A223FD379AB}"/>
              </a:ext>
            </a:extLst>
          </p:cNvPr>
          <p:cNvGrpSpPr/>
          <p:nvPr/>
        </p:nvGrpSpPr>
        <p:grpSpPr>
          <a:xfrm>
            <a:off x="4187708" y="4494106"/>
            <a:ext cx="548640" cy="548640"/>
            <a:chOff x="2857360" y="4391549"/>
            <a:chExt cx="548640" cy="548640"/>
          </a:xfrm>
        </p:grpSpPr>
        <p:sp>
          <p:nvSpPr>
            <p:cNvPr id="47" name="Oval 46">
              <a:extLst>
                <a:ext uri="{FF2B5EF4-FFF2-40B4-BE49-F238E27FC236}">
                  <a16:creationId xmlns:a16="http://schemas.microsoft.com/office/drawing/2014/main" id="{E93C2EF9-B07B-4E58-935E-9A92336B03B2}"/>
                </a:ext>
              </a:extLst>
            </p:cNvPr>
            <p:cNvSpPr/>
            <p:nvPr/>
          </p:nvSpPr>
          <p:spPr>
            <a:xfrm>
              <a:off x="2857360" y="4391549"/>
              <a:ext cx="548640" cy="548640"/>
            </a:xfrm>
            <a:prstGeom prst="ellipse">
              <a:avLst/>
            </a:prstGeom>
            <a:solidFill>
              <a:srgbClr val="6CC7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8" descr="Image result for cost icon">
              <a:extLst>
                <a:ext uri="{FF2B5EF4-FFF2-40B4-BE49-F238E27FC236}">
                  <a16:creationId xmlns:a16="http://schemas.microsoft.com/office/drawing/2014/main" id="{791D9728-0A2A-4266-8FE9-2316DE92AD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4446" y="4433566"/>
              <a:ext cx="446906" cy="4469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6AA22C2C-C55D-40DC-93A2-2EF21A71F7CE}"/>
              </a:ext>
            </a:extLst>
          </p:cNvPr>
          <p:cNvGrpSpPr/>
          <p:nvPr/>
        </p:nvGrpSpPr>
        <p:grpSpPr>
          <a:xfrm>
            <a:off x="4187708" y="3734216"/>
            <a:ext cx="548640" cy="548640"/>
            <a:chOff x="2857360" y="3631659"/>
            <a:chExt cx="548640" cy="548640"/>
          </a:xfrm>
        </p:grpSpPr>
        <p:sp>
          <p:nvSpPr>
            <p:cNvPr id="50" name="Oval 49">
              <a:extLst>
                <a:ext uri="{FF2B5EF4-FFF2-40B4-BE49-F238E27FC236}">
                  <a16:creationId xmlns:a16="http://schemas.microsoft.com/office/drawing/2014/main" id="{136A46AA-07FB-408E-B9D6-63F0AC2FE68A}"/>
                </a:ext>
              </a:extLst>
            </p:cNvPr>
            <p:cNvSpPr/>
            <p:nvPr/>
          </p:nvSpPr>
          <p:spPr>
            <a:xfrm>
              <a:off x="2857360" y="3631659"/>
              <a:ext cx="548640" cy="548640"/>
            </a:xfrm>
            <a:prstGeom prst="ellipse">
              <a:avLst/>
            </a:prstGeom>
            <a:solidFill>
              <a:srgbClr val="6CC7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10" descr="Related image">
              <a:extLst>
                <a:ext uri="{FF2B5EF4-FFF2-40B4-BE49-F238E27FC236}">
                  <a16:creationId xmlns:a16="http://schemas.microsoft.com/office/drawing/2014/main" id="{285C961D-1EF5-4C8B-AEE7-1A2C1B5A37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19678" y="3693251"/>
              <a:ext cx="424003" cy="424003"/>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Rectangle 51">
            <a:extLst>
              <a:ext uri="{FF2B5EF4-FFF2-40B4-BE49-F238E27FC236}">
                <a16:creationId xmlns:a16="http://schemas.microsoft.com/office/drawing/2014/main" id="{D531F13D-F1EE-474B-BA9D-C4E7E8E8987A}"/>
              </a:ext>
            </a:extLst>
          </p:cNvPr>
          <p:cNvSpPr/>
          <p:nvPr/>
        </p:nvSpPr>
        <p:spPr>
          <a:xfrm>
            <a:off x="7555658" y="1695647"/>
            <a:ext cx="45719" cy="4066180"/>
          </a:xfrm>
          <a:prstGeom prst="rect">
            <a:avLst/>
          </a:prstGeom>
          <a:solidFill>
            <a:srgbClr val="A2A1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6B7B5E95-5147-430B-A24E-4BE8B09BEFF2}"/>
              </a:ext>
            </a:extLst>
          </p:cNvPr>
          <p:cNvSpPr/>
          <p:nvPr/>
        </p:nvSpPr>
        <p:spPr>
          <a:xfrm>
            <a:off x="8446490" y="2495129"/>
            <a:ext cx="1440651" cy="307777"/>
          </a:xfrm>
          <a:prstGeom prst="rect">
            <a:avLst/>
          </a:prstGeom>
        </p:spPr>
        <p:txBody>
          <a:bodyPr wrap="none">
            <a:spAutoFit/>
          </a:bodyPr>
          <a:lstStyle/>
          <a:p>
            <a:r>
              <a:rPr lang="en-US" sz="1400" dirty="0"/>
              <a:t>Typical Measures</a:t>
            </a:r>
          </a:p>
        </p:txBody>
      </p:sp>
      <p:sp>
        <p:nvSpPr>
          <p:cNvPr id="54" name="Rectangle 53">
            <a:extLst>
              <a:ext uri="{FF2B5EF4-FFF2-40B4-BE49-F238E27FC236}">
                <a16:creationId xmlns:a16="http://schemas.microsoft.com/office/drawing/2014/main" id="{849D2C55-1B35-417E-BB9A-93441762171C}"/>
              </a:ext>
            </a:extLst>
          </p:cNvPr>
          <p:cNvSpPr/>
          <p:nvPr/>
        </p:nvSpPr>
        <p:spPr>
          <a:xfrm>
            <a:off x="3865765" y="2561219"/>
            <a:ext cx="1440651" cy="307777"/>
          </a:xfrm>
          <a:prstGeom prst="rect">
            <a:avLst/>
          </a:prstGeom>
        </p:spPr>
        <p:txBody>
          <a:bodyPr wrap="none">
            <a:spAutoFit/>
          </a:bodyPr>
          <a:lstStyle/>
          <a:p>
            <a:r>
              <a:rPr lang="en-US" sz="1400" dirty="0"/>
              <a:t>Typical Measures</a:t>
            </a:r>
          </a:p>
        </p:txBody>
      </p:sp>
      <p:sp>
        <p:nvSpPr>
          <p:cNvPr id="55" name="TextBox 54">
            <a:extLst>
              <a:ext uri="{FF2B5EF4-FFF2-40B4-BE49-F238E27FC236}">
                <a16:creationId xmlns:a16="http://schemas.microsoft.com/office/drawing/2014/main" id="{060DCE20-588D-4F52-965E-46709876D355}"/>
              </a:ext>
            </a:extLst>
          </p:cNvPr>
          <p:cNvSpPr txBox="1"/>
          <p:nvPr/>
        </p:nvSpPr>
        <p:spPr>
          <a:xfrm>
            <a:off x="9196761" y="2921506"/>
            <a:ext cx="1368708" cy="523220"/>
          </a:xfrm>
          <a:prstGeom prst="rect">
            <a:avLst/>
          </a:prstGeom>
          <a:noFill/>
        </p:spPr>
        <p:txBody>
          <a:bodyPr wrap="square" rtlCol="0">
            <a:spAutoFit/>
          </a:bodyPr>
          <a:lstStyle/>
          <a:p>
            <a:r>
              <a:rPr lang="en-US" sz="1400" dirty="0">
                <a:latin typeface="Arial Rounded MT Bold" panose="020F0704030504030204" pitchFamily="34" charset="0"/>
              </a:rPr>
              <a:t>Customer Satisfaction</a:t>
            </a:r>
          </a:p>
        </p:txBody>
      </p:sp>
      <p:sp>
        <p:nvSpPr>
          <p:cNvPr id="56" name="TextBox 55">
            <a:extLst>
              <a:ext uri="{FF2B5EF4-FFF2-40B4-BE49-F238E27FC236}">
                <a16:creationId xmlns:a16="http://schemas.microsoft.com/office/drawing/2014/main" id="{B206F9A5-077C-4DCF-B0AF-614AED6BF500}"/>
              </a:ext>
            </a:extLst>
          </p:cNvPr>
          <p:cNvSpPr txBox="1"/>
          <p:nvPr/>
        </p:nvSpPr>
        <p:spPr>
          <a:xfrm>
            <a:off x="9236728" y="5148310"/>
            <a:ext cx="892274" cy="523220"/>
          </a:xfrm>
          <a:prstGeom prst="rect">
            <a:avLst/>
          </a:prstGeom>
          <a:noFill/>
        </p:spPr>
        <p:txBody>
          <a:bodyPr wrap="square" rtlCol="0">
            <a:spAutoFit/>
          </a:bodyPr>
          <a:lstStyle/>
          <a:p>
            <a:r>
              <a:rPr lang="en-US" sz="1400" dirty="0">
                <a:latin typeface="Arial Rounded MT Bold" panose="020F0704030504030204" pitchFamily="34" charset="0"/>
              </a:rPr>
              <a:t>Work Habits</a:t>
            </a:r>
          </a:p>
        </p:txBody>
      </p:sp>
      <p:sp>
        <p:nvSpPr>
          <p:cNvPr id="57" name="TextBox 56">
            <a:extLst>
              <a:ext uri="{FF2B5EF4-FFF2-40B4-BE49-F238E27FC236}">
                <a16:creationId xmlns:a16="http://schemas.microsoft.com/office/drawing/2014/main" id="{CD828F33-792E-433D-9AA5-F38A484B87D4}"/>
              </a:ext>
            </a:extLst>
          </p:cNvPr>
          <p:cNvSpPr txBox="1"/>
          <p:nvPr/>
        </p:nvSpPr>
        <p:spPr>
          <a:xfrm>
            <a:off x="9236727" y="3682096"/>
            <a:ext cx="1462965" cy="523220"/>
          </a:xfrm>
          <a:prstGeom prst="rect">
            <a:avLst/>
          </a:prstGeom>
          <a:noFill/>
        </p:spPr>
        <p:txBody>
          <a:bodyPr wrap="square" rtlCol="0">
            <a:spAutoFit/>
          </a:bodyPr>
          <a:lstStyle/>
          <a:p>
            <a:r>
              <a:rPr lang="en-US" sz="1400" dirty="0">
                <a:latin typeface="Arial Rounded MT Bold" panose="020F0704030504030204" pitchFamily="34" charset="0"/>
              </a:rPr>
              <a:t>Employees Engagement</a:t>
            </a:r>
          </a:p>
        </p:txBody>
      </p:sp>
      <p:sp>
        <p:nvSpPr>
          <p:cNvPr id="58" name="TextBox 57">
            <a:extLst>
              <a:ext uri="{FF2B5EF4-FFF2-40B4-BE49-F238E27FC236}">
                <a16:creationId xmlns:a16="http://schemas.microsoft.com/office/drawing/2014/main" id="{5D3780EF-73F3-4E94-9A95-447E41E0018A}"/>
              </a:ext>
            </a:extLst>
          </p:cNvPr>
          <p:cNvSpPr txBox="1"/>
          <p:nvPr/>
        </p:nvSpPr>
        <p:spPr>
          <a:xfrm>
            <a:off x="9236728" y="4438544"/>
            <a:ext cx="1291528" cy="523220"/>
          </a:xfrm>
          <a:prstGeom prst="rect">
            <a:avLst/>
          </a:prstGeom>
          <a:noFill/>
        </p:spPr>
        <p:txBody>
          <a:bodyPr wrap="square" rtlCol="0">
            <a:spAutoFit/>
          </a:bodyPr>
          <a:lstStyle/>
          <a:p>
            <a:r>
              <a:rPr lang="en-US" sz="1400" dirty="0">
                <a:latin typeface="Arial Rounded MT Bold" panose="020F0704030504030204" pitchFamily="34" charset="0"/>
              </a:rPr>
              <a:t>Creativity &amp; Innovation</a:t>
            </a:r>
          </a:p>
        </p:txBody>
      </p:sp>
      <p:grpSp>
        <p:nvGrpSpPr>
          <p:cNvPr id="59" name="Group 58">
            <a:extLst>
              <a:ext uri="{FF2B5EF4-FFF2-40B4-BE49-F238E27FC236}">
                <a16:creationId xmlns:a16="http://schemas.microsoft.com/office/drawing/2014/main" id="{957B2485-57BD-4073-BB34-1F51FF46D4C1}"/>
              </a:ext>
            </a:extLst>
          </p:cNvPr>
          <p:cNvGrpSpPr/>
          <p:nvPr/>
        </p:nvGrpSpPr>
        <p:grpSpPr>
          <a:xfrm>
            <a:off x="8586422" y="2951031"/>
            <a:ext cx="548640" cy="548640"/>
            <a:chOff x="7256074" y="2848474"/>
            <a:chExt cx="548640" cy="548640"/>
          </a:xfrm>
        </p:grpSpPr>
        <p:sp>
          <p:nvSpPr>
            <p:cNvPr id="60" name="Oval 59">
              <a:extLst>
                <a:ext uri="{FF2B5EF4-FFF2-40B4-BE49-F238E27FC236}">
                  <a16:creationId xmlns:a16="http://schemas.microsoft.com/office/drawing/2014/main" id="{7FEA3101-540E-4B4B-AADA-4066A8C49361}"/>
                </a:ext>
              </a:extLst>
            </p:cNvPr>
            <p:cNvSpPr/>
            <p:nvPr/>
          </p:nvSpPr>
          <p:spPr>
            <a:xfrm>
              <a:off x="7256074" y="2848474"/>
              <a:ext cx="548640" cy="548640"/>
            </a:xfrm>
            <a:prstGeom prst="ellipse">
              <a:avLst/>
            </a:prstGeom>
            <a:solidFill>
              <a:srgbClr val="E35F9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8" descr="Image result for service ICON PNG">
              <a:extLst>
                <a:ext uri="{FF2B5EF4-FFF2-40B4-BE49-F238E27FC236}">
                  <a16:creationId xmlns:a16="http://schemas.microsoft.com/office/drawing/2014/main" id="{33163E09-5637-4963-A8B2-23B737528E8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32026" y="2905658"/>
              <a:ext cx="402663" cy="4026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85443268-1A46-457F-9936-4DC7F993388B}"/>
              </a:ext>
            </a:extLst>
          </p:cNvPr>
          <p:cNvGrpSpPr/>
          <p:nvPr/>
        </p:nvGrpSpPr>
        <p:grpSpPr>
          <a:xfrm>
            <a:off x="8578716" y="3670112"/>
            <a:ext cx="548640" cy="548640"/>
            <a:chOff x="7248368" y="3567555"/>
            <a:chExt cx="548640" cy="548640"/>
          </a:xfrm>
        </p:grpSpPr>
        <p:sp>
          <p:nvSpPr>
            <p:cNvPr id="63" name="Oval 62">
              <a:extLst>
                <a:ext uri="{FF2B5EF4-FFF2-40B4-BE49-F238E27FC236}">
                  <a16:creationId xmlns:a16="http://schemas.microsoft.com/office/drawing/2014/main" id="{766CBF9A-6C53-4DF3-B532-26CFF9CD0144}"/>
                </a:ext>
              </a:extLst>
            </p:cNvPr>
            <p:cNvSpPr/>
            <p:nvPr/>
          </p:nvSpPr>
          <p:spPr>
            <a:xfrm>
              <a:off x="7248368" y="3567555"/>
              <a:ext cx="548640" cy="548640"/>
            </a:xfrm>
            <a:prstGeom prst="ellipse">
              <a:avLst/>
            </a:prstGeom>
            <a:solidFill>
              <a:srgbClr val="E35F9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12" descr="Image result for satisfaction icon">
              <a:extLst>
                <a:ext uri="{FF2B5EF4-FFF2-40B4-BE49-F238E27FC236}">
                  <a16:creationId xmlns:a16="http://schemas.microsoft.com/office/drawing/2014/main" id="{474CAFDC-DF9A-462C-9CF2-D22A98F5FBC1}"/>
                </a:ext>
              </a:extLst>
            </p:cNvPr>
            <p:cNvPicPr>
              <a:picLocks noChangeAspect="1" noChangeArrowheads="1"/>
            </p:cNvPicPr>
            <p:nvPr/>
          </p:nvPicPr>
          <p:blipFill>
            <a:blip r:embed="rId16">
              <a:biLevel thresh="75000"/>
              <a:extLst>
                <a:ext uri="{28A0092B-C50C-407E-A947-70E740481C1C}">
                  <a14:useLocalDpi xmlns:a14="http://schemas.microsoft.com/office/drawing/2010/main" val="0"/>
                </a:ext>
              </a:extLst>
            </a:blip>
            <a:srcRect/>
            <a:stretch>
              <a:fillRect/>
            </a:stretch>
          </p:blipFill>
          <p:spPr bwMode="auto">
            <a:xfrm>
              <a:off x="7323390" y="3631736"/>
              <a:ext cx="411299" cy="4112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F9431D40-4602-4742-98C5-87D408886754}"/>
              </a:ext>
            </a:extLst>
          </p:cNvPr>
          <p:cNvGrpSpPr/>
          <p:nvPr/>
        </p:nvGrpSpPr>
        <p:grpSpPr>
          <a:xfrm>
            <a:off x="8578716" y="4430002"/>
            <a:ext cx="548640" cy="548640"/>
            <a:chOff x="7248368" y="4327445"/>
            <a:chExt cx="548640" cy="548640"/>
          </a:xfrm>
        </p:grpSpPr>
        <p:sp>
          <p:nvSpPr>
            <p:cNvPr id="66" name="Oval 65">
              <a:extLst>
                <a:ext uri="{FF2B5EF4-FFF2-40B4-BE49-F238E27FC236}">
                  <a16:creationId xmlns:a16="http://schemas.microsoft.com/office/drawing/2014/main" id="{859D8B69-89D2-4EF9-A229-6B2D1394ED0D}"/>
                </a:ext>
              </a:extLst>
            </p:cNvPr>
            <p:cNvSpPr/>
            <p:nvPr/>
          </p:nvSpPr>
          <p:spPr>
            <a:xfrm>
              <a:off x="7248368" y="4327445"/>
              <a:ext cx="548640" cy="548640"/>
            </a:xfrm>
            <a:prstGeom prst="ellipse">
              <a:avLst/>
            </a:prstGeom>
            <a:solidFill>
              <a:srgbClr val="E35F9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14" descr="Image result for creativity icon">
              <a:extLst>
                <a:ext uri="{FF2B5EF4-FFF2-40B4-BE49-F238E27FC236}">
                  <a16:creationId xmlns:a16="http://schemas.microsoft.com/office/drawing/2014/main" id="{EF26FF21-75D3-43A8-8DF9-2BE388FB2EA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23390" y="4366287"/>
              <a:ext cx="393157" cy="4608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67">
            <a:extLst>
              <a:ext uri="{FF2B5EF4-FFF2-40B4-BE49-F238E27FC236}">
                <a16:creationId xmlns:a16="http://schemas.microsoft.com/office/drawing/2014/main" id="{00F235FE-5D0E-4DA6-B19C-3EE95EB4E74C}"/>
              </a:ext>
            </a:extLst>
          </p:cNvPr>
          <p:cNvGrpSpPr/>
          <p:nvPr/>
        </p:nvGrpSpPr>
        <p:grpSpPr>
          <a:xfrm>
            <a:off x="8571010" y="5149083"/>
            <a:ext cx="548640" cy="548640"/>
            <a:chOff x="7240662" y="5046526"/>
            <a:chExt cx="548640" cy="548640"/>
          </a:xfrm>
        </p:grpSpPr>
        <p:sp>
          <p:nvSpPr>
            <p:cNvPr id="69" name="Oval 68">
              <a:extLst>
                <a:ext uri="{FF2B5EF4-FFF2-40B4-BE49-F238E27FC236}">
                  <a16:creationId xmlns:a16="http://schemas.microsoft.com/office/drawing/2014/main" id="{16397024-AC43-41ED-A82B-F74475F347C9}"/>
                </a:ext>
              </a:extLst>
            </p:cNvPr>
            <p:cNvSpPr/>
            <p:nvPr/>
          </p:nvSpPr>
          <p:spPr>
            <a:xfrm>
              <a:off x="7240662" y="5046526"/>
              <a:ext cx="548640" cy="548640"/>
            </a:xfrm>
            <a:prstGeom prst="ellipse">
              <a:avLst/>
            </a:prstGeom>
            <a:solidFill>
              <a:srgbClr val="E35F9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16" descr="Image result for work icon">
              <a:extLst>
                <a:ext uri="{FF2B5EF4-FFF2-40B4-BE49-F238E27FC236}">
                  <a16:creationId xmlns:a16="http://schemas.microsoft.com/office/drawing/2014/main" id="{F368E010-B6C7-4140-912E-C1A7C0D9391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31177" y="5121291"/>
              <a:ext cx="365447" cy="365447"/>
            </a:xfrm>
            <a:prstGeom prst="rect">
              <a:avLst/>
            </a:prstGeom>
            <a:noFill/>
            <a:extLst>
              <a:ext uri="{909E8E84-426E-40DD-AFC4-6F175D3DCCD1}">
                <a14:hiddenFill xmlns:a14="http://schemas.microsoft.com/office/drawing/2010/main">
                  <a:solidFill>
                    <a:srgbClr val="FFFFFF"/>
                  </a:solidFill>
                </a14:hiddenFill>
              </a:ext>
            </a:extLst>
          </p:spPr>
        </p:pic>
      </p:grpSp>
      <p:sp>
        <p:nvSpPr>
          <p:cNvPr id="79" name="Title 3">
            <a:extLst>
              <a:ext uri="{FF2B5EF4-FFF2-40B4-BE49-F238E27FC236}">
                <a16:creationId xmlns:a16="http://schemas.microsoft.com/office/drawing/2014/main" id="{9275019A-2558-4352-9E37-B2486A8A58C1}"/>
              </a:ext>
            </a:extLst>
          </p:cNvPr>
          <p:cNvSpPr txBox="1">
            <a:spLocks/>
          </p:cNvSpPr>
          <p:nvPr/>
        </p:nvSpPr>
        <p:spPr>
          <a:xfrm>
            <a:off x="211607" y="591639"/>
            <a:ext cx="4067806"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2">
                    <a:lumMod val="50000"/>
                  </a:schemeClr>
                </a:solidFill>
                <a:latin typeface="Arial "/>
                <a:ea typeface="+mn-ea"/>
                <a:cs typeface="+mn-cs"/>
              </a:rPr>
              <a:t>Align programs with the business</a:t>
            </a:r>
          </a:p>
        </p:txBody>
      </p:sp>
      <p:sp>
        <p:nvSpPr>
          <p:cNvPr id="71" name="Title 3">
            <a:extLst>
              <a:ext uri="{FF2B5EF4-FFF2-40B4-BE49-F238E27FC236}">
                <a16:creationId xmlns:a16="http://schemas.microsoft.com/office/drawing/2014/main" id="{F2295AEF-EAB1-4068-A9CC-F1C634A32062}"/>
              </a:ext>
            </a:extLst>
          </p:cNvPr>
          <p:cNvSpPr txBox="1">
            <a:spLocks/>
          </p:cNvSpPr>
          <p:nvPr/>
        </p:nvSpPr>
        <p:spPr>
          <a:xfrm>
            <a:off x="163661" y="115448"/>
            <a:ext cx="6795809"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Develop Objectives</a:t>
            </a:r>
          </a:p>
        </p:txBody>
      </p:sp>
      <p:grpSp>
        <p:nvGrpSpPr>
          <p:cNvPr id="73" name="Group 72">
            <a:extLst>
              <a:ext uri="{FF2B5EF4-FFF2-40B4-BE49-F238E27FC236}">
                <a16:creationId xmlns:a16="http://schemas.microsoft.com/office/drawing/2014/main" id="{B3727181-DBD0-4939-8F47-B55D24A548DA}"/>
              </a:ext>
            </a:extLst>
          </p:cNvPr>
          <p:cNvGrpSpPr/>
          <p:nvPr/>
        </p:nvGrpSpPr>
        <p:grpSpPr>
          <a:xfrm>
            <a:off x="279219" y="1521737"/>
            <a:ext cx="243840" cy="4065331"/>
            <a:chOff x="2480272" y="1854725"/>
            <a:chExt cx="182880" cy="3048999"/>
          </a:xfrm>
        </p:grpSpPr>
        <p:cxnSp>
          <p:nvCxnSpPr>
            <p:cNvPr id="74" name="Straight Arrow Connector 73">
              <a:extLst>
                <a:ext uri="{FF2B5EF4-FFF2-40B4-BE49-F238E27FC236}">
                  <a16:creationId xmlns:a16="http://schemas.microsoft.com/office/drawing/2014/main" id="{21A1F564-2CE1-47EA-A404-2F497E9EFC6B}"/>
                </a:ext>
              </a:extLst>
            </p:cNvPr>
            <p:cNvCxnSpPr/>
            <p:nvPr/>
          </p:nvCxnSpPr>
          <p:spPr>
            <a:xfrm>
              <a:off x="2560491" y="1922051"/>
              <a:ext cx="0" cy="2981673"/>
            </a:xfrm>
            <a:prstGeom prst="straightConnector1">
              <a:avLst/>
            </a:prstGeom>
            <a:ln w="73025" cap="rnd">
              <a:gradFill>
                <a:gsLst>
                  <a:gs pos="21000">
                    <a:srgbClr val="FFC000"/>
                  </a:gs>
                  <a:gs pos="0">
                    <a:srgbClr val="FF0000"/>
                  </a:gs>
                  <a:gs pos="39000">
                    <a:srgbClr val="FFFF00"/>
                  </a:gs>
                  <a:gs pos="69000">
                    <a:srgbClr val="92D050"/>
                  </a:gs>
                  <a:gs pos="100000">
                    <a:srgbClr val="00B050"/>
                  </a:gs>
                </a:gsLst>
                <a:lin ang="5400000" scaled="1"/>
              </a:gradFill>
              <a:miter lim="800000"/>
              <a:tailEnd type="stealth"/>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496558CB-2E76-43C2-8A22-D6CB7FBC721B}"/>
                </a:ext>
              </a:extLst>
            </p:cNvPr>
            <p:cNvSpPr/>
            <p:nvPr/>
          </p:nvSpPr>
          <p:spPr>
            <a:xfrm>
              <a:off x="2480272" y="1854725"/>
              <a:ext cx="182880" cy="182880"/>
            </a:xfrm>
            <a:prstGeom prst="ellipse">
              <a:avLst/>
            </a:prstGeom>
            <a:solidFill>
              <a:srgbClr val="FF1B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grpSp>
      <p:sp>
        <p:nvSpPr>
          <p:cNvPr id="82" name="Text Box 35">
            <a:extLst>
              <a:ext uri="{FF2B5EF4-FFF2-40B4-BE49-F238E27FC236}">
                <a16:creationId xmlns:a16="http://schemas.microsoft.com/office/drawing/2014/main" id="{777837DC-8CF2-4D82-A010-998D04AE2554}"/>
              </a:ext>
            </a:extLst>
          </p:cNvPr>
          <p:cNvSpPr txBox="1">
            <a:spLocks noChangeArrowheads="1"/>
          </p:cNvSpPr>
          <p:nvPr/>
        </p:nvSpPr>
        <p:spPr bwMode="auto">
          <a:xfrm>
            <a:off x="216362" y="5562009"/>
            <a:ext cx="1688638" cy="369084"/>
          </a:xfrm>
          <a:prstGeom prst="roundRect">
            <a:avLst>
              <a:gd name="adj" fmla="val 32883"/>
            </a:avLst>
          </a:prstGeom>
          <a:solidFill>
            <a:schemeClr val="bg1">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rtl="1">
              <a:defRPr/>
            </a:pPr>
            <a:r>
              <a:rPr lang="en-GB" sz="1400" dirty="0">
                <a:latin typeface="Arial Rounded MT Bold" panose="020F0704030504030204" pitchFamily="34" charset="0"/>
                <a:ea typeface="GE SS Text Bold" panose="020A0503020102020204" pitchFamily="18" charset="-78"/>
                <a:cs typeface="GE SS Text Bold" panose="020A0503020102020204" pitchFamily="18" charset="-78"/>
              </a:rPr>
              <a:t>Program</a:t>
            </a:r>
            <a:endParaRPr lang="en-US" sz="1400" dirty="0">
              <a:latin typeface="Arial Rounded MT Bold" panose="020F0704030504030204" pitchFamily="34" charset="0"/>
              <a:ea typeface="GE SS Text Bold" panose="020A0503020102020204" pitchFamily="18" charset="-78"/>
              <a:cs typeface="GE SS Text Bold" panose="020A0503020102020204" pitchFamily="18" charset="-78"/>
            </a:endParaRPr>
          </a:p>
        </p:txBody>
      </p:sp>
      <p:sp>
        <p:nvSpPr>
          <p:cNvPr id="83" name="Text Box 35">
            <a:extLst>
              <a:ext uri="{FF2B5EF4-FFF2-40B4-BE49-F238E27FC236}">
                <a16:creationId xmlns:a16="http://schemas.microsoft.com/office/drawing/2014/main" id="{F703BF4F-1B9C-4266-BE56-FA98B9A4B6C0}"/>
              </a:ext>
            </a:extLst>
          </p:cNvPr>
          <p:cNvSpPr txBox="1">
            <a:spLocks noChangeArrowheads="1"/>
          </p:cNvSpPr>
          <p:nvPr/>
        </p:nvSpPr>
        <p:spPr bwMode="auto">
          <a:xfrm>
            <a:off x="465673" y="1955521"/>
            <a:ext cx="1251891" cy="381000"/>
          </a:xfrm>
          <a:prstGeom prst="rect">
            <a:avLst/>
          </a:prstGeom>
          <a:noFill/>
          <a:ln w="9525">
            <a:noFill/>
            <a:miter lim="800000"/>
            <a:headEnd/>
            <a:tailEnd/>
          </a:ln>
        </p:spPr>
        <p:txBody>
          <a:bodyPr/>
          <a:lstStyle/>
          <a:p>
            <a:pPr rtl="1">
              <a:defRPr/>
            </a:pPr>
            <a:r>
              <a:rPr lang="en-US" sz="1400" dirty="0">
                <a:solidFill>
                  <a:schemeClr val="bg1">
                    <a:lumMod val="50000"/>
                  </a:schemeClr>
                </a:solidFill>
                <a:latin typeface="Arial Rounded MT Bold" panose="020F0704030504030204" pitchFamily="34" charset="0"/>
                <a:ea typeface="GE SS Text Bold" panose="020A0503020102020204" pitchFamily="18" charset="-78"/>
                <a:cs typeface="GE SS Text Bold" panose="020A0503020102020204" pitchFamily="18" charset="-78"/>
              </a:rPr>
              <a:t>Payoff Needs</a:t>
            </a:r>
          </a:p>
        </p:txBody>
      </p:sp>
      <p:sp>
        <p:nvSpPr>
          <p:cNvPr id="84" name="Oval 83">
            <a:extLst>
              <a:ext uri="{FF2B5EF4-FFF2-40B4-BE49-F238E27FC236}">
                <a16:creationId xmlns:a16="http://schemas.microsoft.com/office/drawing/2014/main" id="{EBCE9A9D-0902-492A-B6FF-EDF3A90C6916}"/>
              </a:ext>
            </a:extLst>
          </p:cNvPr>
          <p:cNvSpPr/>
          <p:nvPr/>
        </p:nvSpPr>
        <p:spPr>
          <a:xfrm>
            <a:off x="309699" y="2008945"/>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Rounded MT Bold" panose="020F0704030504030204" pitchFamily="34" charset="0"/>
              </a:rPr>
              <a:t>5</a:t>
            </a:r>
          </a:p>
        </p:txBody>
      </p:sp>
      <p:sp>
        <p:nvSpPr>
          <p:cNvPr id="85" name="Text Box 35">
            <a:extLst>
              <a:ext uri="{FF2B5EF4-FFF2-40B4-BE49-F238E27FC236}">
                <a16:creationId xmlns:a16="http://schemas.microsoft.com/office/drawing/2014/main" id="{1DAF0C60-DEDA-4CF2-82A9-E9FF02495E8E}"/>
              </a:ext>
            </a:extLst>
          </p:cNvPr>
          <p:cNvSpPr txBox="1">
            <a:spLocks noChangeArrowheads="1"/>
          </p:cNvSpPr>
          <p:nvPr/>
        </p:nvSpPr>
        <p:spPr bwMode="auto">
          <a:xfrm>
            <a:off x="465673" y="2545790"/>
            <a:ext cx="1251891" cy="381000"/>
          </a:xfrm>
          <a:prstGeom prst="rect">
            <a:avLst/>
          </a:prstGeom>
          <a:noFill/>
          <a:ln w="9525">
            <a:noFill/>
            <a:miter lim="800000"/>
            <a:headEnd/>
            <a:tailEnd/>
          </a:ln>
        </p:spPr>
        <p:txBody>
          <a:bodyPr/>
          <a:lstStyle/>
          <a:p>
            <a:pPr rtl="1">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Business Needs</a:t>
            </a:r>
          </a:p>
        </p:txBody>
      </p:sp>
      <p:sp>
        <p:nvSpPr>
          <p:cNvPr id="86" name="Oval 85">
            <a:extLst>
              <a:ext uri="{FF2B5EF4-FFF2-40B4-BE49-F238E27FC236}">
                <a16:creationId xmlns:a16="http://schemas.microsoft.com/office/drawing/2014/main" id="{FF918F58-D0AE-4538-AFE4-D3B9B0DD7025}"/>
              </a:ext>
            </a:extLst>
          </p:cNvPr>
          <p:cNvSpPr/>
          <p:nvPr/>
        </p:nvSpPr>
        <p:spPr>
          <a:xfrm>
            <a:off x="309699" y="2599214"/>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4</a:t>
            </a:r>
          </a:p>
        </p:txBody>
      </p:sp>
    </p:spTree>
    <p:extLst>
      <p:ext uri="{BB962C8B-B14F-4D97-AF65-F5344CB8AC3E}">
        <p14:creationId xmlns:p14="http://schemas.microsoft.com/office/powerpoint/2010/main" val="409844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up)">
                                      <p:cBhvr>
                                        <p:cTn id="18" dur="5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childTnLst>
                          </p:cTn>
                        </p:par>
                        <p:par>
                          <p:cTn id="24" fill="hold">
                            <p:stCondLst>
                              <p:cond delay="500"/>
                            </p:stCondLst>
                            <p:childTnLst>
                              <p:par>
                                <p:cTn id="25" presetID="53" presetClass="entr" presetSubtype="16"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childTnLst>
                          </p:cTn>
                        </p:par>
                        <p:par>
                          <p:cTn id="44" fill="hold">
                            <p:stCondLst>
                              <p:cond delay="2500"/>
                            </p:stCondLst>
                            <p:childTnLst>
                              <p:par>
                                <p:cTn id="45" presetID="53" presetClass="entr" presetSubtype="16" fill="hold" nodeType="after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p:cTn id="47" dur="500" fill="hold"/>
                                        <p:tgtEl>
                                          <p:spTgt spid="46"/>
                                        </p:tgtEl>
                                        <p:attrNameLst>
                                          <p:attrName>ppt_w</p:attrName>
                                        </p:attrNameLst>
                                      </p:cBhvr>
                                      <p:tavLst>
                                        <p:tav tm="0">
                                          <p:val>
                                            <p:fltVal val="0"/>
                                          </p:val>
                                        </p:tav>
                                        <p:tav tm="100000">
                                          <p:val>
                                            <p:strVal val="#ppt_w"/>
                                          </p:val>
                                        </p:tav>
                                      </p:tavLst>
                                    </p:anim>
                                    <p:anim calcmode="lin" valueType="num">
                                      <p:cBhvr>
                                        <p:cTn id="48" dur="500" fill="hold"/>
                                        <p:tgtEl>
                                          <p:spTgt spid="46"/>
                                        </p:tgtEl>
                                        <p:attrNameLst>
                                          <p:attrName>ppt_h</p:attrName>
                                        </p:attrNameLst>
                                      </p:cBhvr>
                                      <p:tavLst>
                                        <p:tav tm="0">
                                          <p:val>
                                            <p:fltVal val="0"/>
                                          </p:val>
                                        </p:tav>
                                        <p:tav tm="100000">
                                          <p:val>
                                            <p:strVal val="#ppt_h"/>
                                          </p:val>
                                        </p:tav>
                                      </p:tavLst>
                                    </p:anim>
                                    <p:animEffect transition="in" filter="fade">
                                      <p:cBhvr>
                                        <p:cTn id="49" dur="500"/>
                                        <p:tgtEl>
                                          <p:spTgt spid="46"/>
                                        </p:tgtEl>
                                      </p:cBhvr>
                                    </p:animEffect>
                                  </p:childTnLst>
                                </p:cTn>
                              </p:par>
                            </p:childTnLst>
                          </p:cTn>
                        </p:par>
                        <p:par>
                          <p:cTn id="50" fill="hold">
                            <p:stCondLst>
                              <p:cond delay="3000"/>
                            </p:stCondLst>
                            <p:childTnLst>
                              <p:par>
                                <p:cTn id="51" presetID="22" presetClass="entr" presetSubtype="8"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childTnLst>
                          </p:cTn>
                        </p:par>
                        <p:par>
                          <p:cTn id="54" fill="hold">
                            <p:stCondLst>
                              <p:cond delay="3500"/>
                            </p:stCondLst>
                            <p:childTnLst>
                              <p:par>
                                <p:cTn id="55" presetID="53" presetClass="entr" presetSubtype="16"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childTnLst>
                          </p:cTn>
                        </p:par>
                        <p:par>
                          <p:cTn id="60" fill="hold">
                            <p:stCondLst>
                              <p:cond delay="4000"/>
                            </p:stCondLst>
                            <p:childTnLst>
                              <p:par>
                                <p:cTn id="61" presetID="22" presetClass="entr" presetSubtype="8"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wipe(left)">
                                      <p:cBhvr>
                                        <p:cTn id="68" dur="500"/>
                                        <p:tgtEl>
                                          <p:spTgt spid="53"/>
                                        </p:tgtEl>
                                      </p:cBhvr>
                                    </p:animEffect>
                                  </p:childTnLst>
                                </p:cTn>
                              </p:par>
                            </p:childTnLst>
                          </p:cTn>
                        </p:par>
                        <p:par>
                          <p:cTn id="69" fill="hold">
                            <p:stCondLst>
                              <p:cond delay="500"/>
                            </p:stCondLst>
                            <p:childTnLst>
                              <p:par>
                                <p:cTn id="70" presetID="53" presetClass="entr" presetSubtype="16" fill="hold" nodeType="afterEffect">
                                  <p:stCondLst>
                                    <p:cond delay="0"/>
                                  </p:stCondLst>
                                  <p:childTnLst>
                                    <p:set>
                                      <p:cBhvr>
                                        <p:cTn id="71" dur="1" fill="hold">
                                          <p:stCondLst>
                                            <p:cond delay="0"/>
                                          </p:stCondLst>
                                        </p:cTn>
                                        <p:tgtEl>
                                          <p:spTgt spid="59"/>
                                        </p:tgtEl>
                                        <p:attrNameLst>
                                          <p:attrName>style.visibility</p:attrName>
                                        </p:attrNameLst>
                                      </p:cBhvr>
                                      <p:to>
                                        <p:strVal val="visible"/>
                                      </p:to>
                                    </p:set>
                                    <p:anim calcmode="lin" valueType="num">
                                      <p:cBhvr>
                                        <p:cTn id="72" dur="500" fill="hold"/>
                                        <p:tgtEl>
                                          <p:spTgt spid="59"/>
                                        </p:tgtEl>
                                        <p:attrNameLst>
                                          <p:attrName>ppt_w</p:attrName>
                                        </p:attrNameLst>
                                      </p:cBhvr>
                                      <p:tavLst>
                                        <p:tav tm="0">
                                          <p:val>
                                            <p:fltVal val="0"/>
                                          </p:val>
                                        </p:tav>
                                        <p:tav tm="100000">
                                          <p:val>
                                            <p:strVal val="#ppt_w"/>
                                          </p:val>
                                        </p:tav>
                                      </p:tavLst>
                                    </p:anim>
                                    <p:anim calcmode="lin" valueType="num">
                                      <p:cBhvr>
                                        <p:cTn id="73" dur="500" fill="hold"/>
                                        <p:tgtEl>
                                          <p:spTgt spid="59"/>
                                        </p:tgtEl>
                                        <p:attrNameLst>
                                          <p:attrName>ppt_h</p:attrName>
                                        </p:attrNameLst>
                                      </p:cBhvr>
                                      <p:tavLst>
                                        <p:tav tm="0">
                                          <p:val>
                                            <p:fltVal val="0"/>
                                          </p:val>
                                        </p:tav>
                                        <p:tav tm="100000">
                                          <p:val>
                                            <p:strVal val="#ppt_h"/>
                                          </p:val>
                                        </p:tav>
                                      </p:tavLst>
                                    </p:anim>
                                    <p:animEffect transition="in" filter="fade">
                                      <p:cBhvr>
                                        <p:cTn id="74" dur="500"/>
                                        <p:tgtEl>
                                          <p:spTgt spid="59"/>
                                        </p:tgtEl>
                                      </p:cBhvr>
                                    </p:animEffec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wipe(left)">
                                      <p:cBhvr>
                                        <p:cTn id="78" dur="500"/>
                                        <p:tgtEl>
                                          <p:spTgt spid="55"/>
                                        </p:tgtEl>
                                      </p:cBhvr>
                                    </p:animEffect>
                                  </p:childTnLst>
                                </p:cTn>
                              </p:par>
                            </p:childTnLst>
                          </p:cTn>
                        </p:par>
                        <p:par>
                          <p:cTn id="79" fill="hold">
                            <p:stCondLst>
                              <p:cond delay="1500"/>
                            </p:stCondLst>
                            <p:childTnLst>
                              <p:par>
                                <p:cTn id="80" presetID="53" presetClass="entr" presetSubtype="16" fill="hold" nodeType="afterEffect">
                                  <p:stCondLst>
                                    <p:cond delay="0"/>
                                  </p:stCondLst>
                                  <p:childTnLst>
                                    <p:set>
                                      <p:cBhvr>
                                        <p:cTn id="81" dur="1" fill="hold">
                                          <p:stCondLst>
                                            <p:cond delay="0"/>
                                          </p:stCondLst>
                                        </p:cTn>
                                        <p:tgtEl>
                                          <p:spTgt spid="62"/>
                                        </p:tgtEl>
                                        <p:attrNameLst>
                                          <p:attrName>style.visibility</p:attrName>
                                        </p:attrNameLst>
                                      </p:cBhvr>
                                      <p:to>
                                        <p:strVal val="visible"/>
                                      </p:to>
                                    </p:set>
                                    <p:anim calcmode="lin" valueType="num">
                                      <p:cBhvr>
                                        <p:cTn id="82" dur="500" fill="hold"/>
                                        <p:tgtEl>
                                          <p:spTgt spid="62"/>
                                        </p:tgtEl>
                                        <p:attrNameLst>
                                          <p:attrName>ppt_w</p:attrName>
                                        </p:attrNameLst>
                                      </p:cBhvr>
                                      <p:tavLst>
                                        <p:tav tm="0">
                                          <p:val>
                                            <p:fltVal val="0"/>
                                          </p:val>
                                        </p:tav>
                                        <p:tav tm="100000">
                                          <p:val>
                                            <p:strVal val="#ppt_w"/>
                                          </p:val>
                                        </p:tav>
                                      </p:tavLst>
                                    </p:anim>
                                    <p:anim calcmode="lin" valueType="num">
                                      <p:cBhvr>
                                        <p:cTn id="83" dur="500" fill="hold"/>
                                        <p:tgtEl>
                                          <p:spTgt spid="62"/>
                                        </p:tgtEl>
                                        <p:attrNameLst>
                                          <p:attrName>ppt_h</p:attrName>
                                        </p:attrNameLst>
                                      </p:cBhvr>
                                      <p:tavLst>
                                        <p:tav tm="0">
                                          <p:val>
                                            <p:fltVal val="0"/>
                                          </p:val>
                                        </p:tav>
                                        <p:tav tm="100000">
                                          <p:val>
                                            <p:strVal val="#ppt_h"/>
                                          </p:val>
                                        </p:tav>
                                      </p:tavLst>
                                    </p:anim>
                                    <p:animEffect transition="in" filter="fade">
                                      <p:cBhvr>
                                        <p:cTn id="84" dur="500"/>
                                        <p:tgtEl>
                                          <p:spTgt spid="62"/>
                                        </p:tgtEl>
                                      </p:cBhvr>
                                    </p:animEffect>
                                  </p:childTnLst>
                                </p:cTn>
                              </p:par>
                            </p:childTnLst>
                          </p:cTn>
                        </p:par>
                        <p:par>
                          <p:cTn id="85" fill="hold">
                            <p:stCondLst>
                              <p:cond delay="2000"/>
                            </p:stCondLst>
                            <p:childTnLst>
                              <p:par>
                                <p:cTn id="86" presetID="22" presetClass="entr" presetSubtype="8" fill="hold" grpId="0" nodeType="after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wipe(left)">
                                      <p:cBhvr>
                                        <p:cTn id="88" dur="500"/>
                                        <p:tgtEl>
                                          <p:spTgt spid="57"/>
                                        </p:tgtEl>
                                      </p:cBhvr>
                                    </p:animEffect>
                                  </p:childTnLst>
                                </p:cTn>
                              </p:par>
                            </p:childTnLst>
                          </p:cTn>
                        </p:par>
                        <p:par>
                          <p:cTn id="89" fill="hold">
                            <p:stCondLst>
                              <p:cond delay="2500"/>
                            </p:stCondLst>
                            <p:childTnLst>
                              <p:par>
                                <p:cTn id="90" presetID="53" presetClass="entr" presetSubtype="16" fill="hold" nodeType="afterEffect">
                                  <p:stCondLst>
                                    <p:cond delay="0"/>
                                  </p:stCondLst>
                                  <p:childTnLst>
                                    <p:set>
                                      <p:cBhvr>
                                        <p:cTn id="91" dur="1" fill="hold">
                                          <p:stCondLst>
                                            <p:cond delay="0"/>
                                          </p:stCondLst>
                                        </p:cTn>
                                        <p:tgtEl>
                                          <p:spTgt spid="65"/>
                                        </p:tgtEl>
                                        <p:attrNameLst>
                                          <p:attrName>style.visibility</p:attrName>
                                        </p:attrNameLst>
                                      </p:cBhvr>
                                      <p:to>
                                        <p:strVal val="visible"/>
                                      </p:to>
                                    </p:set>
                                    <p:anim calcmode="lin" valueType="num">
                                      <p:cBhvr>
                                        <p:cTn id="92" dur="500" fill="hold"/>
                                        <p:tgtEl>
                                          <p:spTgt spid="65"/>
                                        </p:tgtEl>
                                        <p:attrNameLst>
                                          <p:attrName>ppt_w</p:attrName>
                                        </p:attrNameLst>
                                      </p:cBhvr>
                                      <p:tavLst>
                                        <p:tav tm="0">
                                          <p:val>
                                            <p:fltVal val="0"/>
                                          </p:val>
                                        </p:tav>
                                        <p:tav tm="100000">
                                          <p:val>
                                            <p:strVal val="#ppt_w"/>
                                          </p:val>
                                        </p:tav>
                                      </p:tavLst>
                                    </p:anim>
                                    <p:anim calcmode="lin" valueType="num">
                                      <p:cBhvr>
                                        <p:cTn id="93" dur="500" fill="hold"/>
                                        <p:tgtEl>
                                          <p:spTgt spid="65"/>
                                        </p:tgtEl>
                                        <p:attrNameLst>
                                          <p:attrName>ppt_h</p:attrName>
                                        </p:attrNameLst>
                                      </p:cBhvr>
                                      <p:tavLst>
                                        <p:tav tm="0">
                                          <p:val>
                                            <p:fltVal val="0"/>
                                          </p:val>
                                        </p:tav>
                                        <p:tav tm="100000">
                                          <p:val>
                                            <p:strVal val="#ppt_h"/>
                                          </p:val>
                                        </p:tav>
                                      </p:tavLst>
                                    </p:anim>
                                    <p:animEffect transition="in" filter="fade">
                                      <p:cBhvr>
                                        <p:cTn id="94" dur="500"/>
                                        <p:tgtEl>
                                          <p:spTgt spid="65"/>
                                        </p:tgtEl>
                                      </p:cBhvr>
                                    </p:animEffect>
                                  </p:childTnLst>
                                </p:cTn>
                              </p:par>
                            </p:childTnLst>
                          </p:cTn>
                        </p:par>
                        <p:par>
                          <p:cTn id="95" fill="hold">
                            <p:stCondLst>
                              <p:cond delay="3000"/>
                            </p:stCondLst>
                            <p:childTnLst>
                              <p:par>
                                <p:cTn id="96" presetID="22" presetClass="entr" presetSubtype="8" fill="hold" grpId="0" nodeType="afterEffect">
                                  <p:stCondLst>
                                    <p:cond delay="0"/>
                                  </p:stCondLst>
                                  <p:childTnLst>
                                    <p:set>
                                      <p:cBhvr>
                                        <p:cTn id="97" dur="1" fill="hold">
                                          <p:stCondLst>
                                            <p:cond delay="0"/>
                                          </p:stCondLst>
                                        </p:cTn>
                                        <p:tgtEl>
                                          <p:spTgt spid="58"/>
                                        </p:tgtEl>
                                        <p:attrNameLst>
                                          <p:attrName>style.visibility</p:attrName>
                                        </p:attrNameLst>
                                      </p:cBhvr>
                                      <p:to>
                                        <p:strVal val="visible"/>
                                      </p:to>
                                    </p:set>
                                    <p:animEffect transition="in" filter="wipe(left)">
                                      <p:cBhvr>
                                        <p:cTn id="98" dur="500"/>
                                        <p:tgtEl>
                                          <p:spTgt spid="58"/>
                                        </p:tgtEl>
                                      </p:cBhvr>
                                    </p:animEffect>
                                  </p:childTnLst>
                                </p:cTn>
                              </p:par>
                            </p:childTnLst>
                          </p:cTn>
                        </p:par>
                        <p:par>
                          <p:cTn id="99" fill="hold">
                            <p:stCondLst>
                              <p:cond delay="3500"/>
                            </p:stCondLst>
                            <p:childTnLst>
                              <p:par>
                                <p:cTn id="100" presetID="53" presetClass="entr" presetSubtype="16" fill="hold" nodeType="afterEffect">
                                  <p:stCondLst>
                                    <p:cond delay="0"/>
                                  </p:stCondLst>
                                  <p:childTnLst>
                                    <p:set>
                                      <p:cBhvr>
                                        <p:cTn id="101" dur="1" fill="hold">
                                          <p:stCondLst>
                                            <p:cond delay="0"/>
                                          </p:stCondLst>
                                        </p:cTn>
                                        <p:tgtEl>
                                          <p:spTgt spid="68"/>
                                        </p:tgtEl>
                                        <p:attrNameLst>
                                          <p:attrName>style.visibility</p:attrName>
                                        </p:attrNameLst>
                                      </p:cBhvr>
                                      <p:to>
                                        <p:strVal val="visible"/>
                                      </p:to>
                                    </p:set>
                                    <p:anim calcmode="lin" valueType="num">
                                      <p:cBhvr>
                                        <p:cTn id="102" dur="500" fill="hold"/>
                                        <p:tgtEl>
                                          <p:spTgt spid="68"/>
                                        </p:tgtEl>
                                        <p:attrNameLst>
                                          <p:attrName>ppt_w</p:attrName>
                                        </p:attrNameLst>
                                      </p:cBhvr>
                                      <p:tavLst>
                                        <p:tav tm="0">
                                          <p:val>
                                            <p:fltVal val="0"/>
                                          </p:val>
                                        </p:tav>
                                        <p:tav tm="100000">
                                          <p:val>
                                            <p:strVal val="#ppt_w"/>
                                          </p:val>
                                        </p:tav>
                                      </p:tavLst>
                                    </p:anim>
                                    <p:anim calcmode="lin" valueType="num">
                                      <p:cBhvr>
                                        <p:cTn id="103" dur="500" fill="hold"/>
                                        <p:tgtEl>
                                          <p:spTgt spid="68"/>
                                        </p:tgtEl>
                                        <p:attrNameLst>
                                          <p:attrName>ppt_h</p:attrName>
                                        </p:attrNameLst>
                                      </p:cBhvr>
                                      <p:tavLst>
                                        <p:tav tm="0">
                                          <p:val>
                                            <p:fltVal val="0"/>
                                          </p:val>
                                        </p:tav>
                                        <p:tav tm="100000">
                                          <p:val>
                                            <p:strVal val="#ppt_h"/>
                                          </p:val>
                                        </p:tav>
                                      </p:tavLst>
                                    </p:anim>
                                    <p:animEffect transition="in" filter="fade">
                                      <p:cBhvr>
                                        <p:cTn id="104" dur="500"/>
                                        <p:tgtEl>
                                          <p:spTgt spid="68"/>
                                        </p:tgtEl>
                                      </p:cBhvr>
                                    </p:animEffect>
                                  </p:childTnLst>
                                </p:cTn>
                              </p:par>
                            </p:childTnLst>
                          </p:cTn>
                        </p:par>
                        <p:par>
                          <p:cTn id="105" fill="hold">
                            <p:stCondLst>
                              <p:cond delay="4000"/>
                            </p:stCondLst>
                            <p:childTnLst>
                              <p:par>
                                <p:cTn id="106" presetID="22" presetClass="entr" presetSubtype="8" fill="hold" grpId="0" nodeType="afterEffect">
                                  <p:stCondLst>
                                    <p:cond delay="0"/>
                                  </p:stCondLst>
                                  <p:childTnLst>
                                    <p:set>
                                      <p:cBhvr>
                                        <p:cTn id="107" dur="1" fill="hold">
                                          <p:stCondLst>
                                            <p:cond delay="0"/>
                                          </p:stCondLst>
                                        </p:cTn>
                                        <p:tgtEl>
                                          <p:spTgt spid="56"/>
                                        </p:tgtEl>
                                        <p:attrNameLst>
                                          <p:attrName>style.visibility</p:attrName>
                                        </p:attrNameLst>
                                      </p:cBhvr>
                                      <p:to>
                                        <p:strVal val="visible"/>
                                      </p:to>
                                    </p:set>
                                    <p:animEffect transition="in" filter="wipe(left)">
                                      <p:cBhvr>
                                        <p:cTn id="10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52" grpId="0" animBg="1"/>
      <p:bldP spid="53" grpId="0"/>
      <p:bldP spid="54" grpId="0"/>
      <p:bldP spid="55" grpId="0"/>
      <p:bldP spid="56" grpId="0"/>
      <p:bldP spid="57" grpId="0"/>
      <p:bldP spid="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5CF9AFC3-D8AB-4A97-9275-08D3200D74D5}"/>
              </a:ext>
            </a:extLst>
          </p:cNvPr>
          <p:cNvGrpSpPr/>
          <p:nvPr/>
        </p:nvGrpSpPr>
        <p:grpSpPr>
          <a:xfrm>
            <a:off x="-18351" y="0"/>
            <a:ext cx="12192000" cy="6845056"/>
            <a:chOff x="-18351" y="0"/>
            <a:chExt cx="12192000" cy="8128000"/>
          </a:xfrm>
        </p:grpSpPr>
        <p:pic>
          <p:nvPicPr>
            <p:cNvPr id="65" name="Picture 4" descr="Image result">
              <a:extLst>
                <a:ext uri="{FF2B5EF4-FFF2-40B4-BE49-F238E27FC236}">
                  <a16:creationId xmlns:a16="http://schemas.microsoft.com/office/drawing/2014/main" id="{94F47F97-15D0-41E9-B673-AAFB730A1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8351" y="0"/>
              <a:ext cx="12192000" cy="8128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mage result">
              <a:extLst>
                <a:ext uri="{FF2B5EF4-FFF2-40B4-BE49-F238E27FC236}">
                  <a16:creationId xmlns:a16="http://schemas.microsoft.com/office/drawing/2014/main" id="{6B8480A9-0B08-4D47-A95D-A5FF0EAC0A8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57633" t="68912" r="23957" b="16979"/>
            <a:stretch/>
          </p:blipFill>
          <p:spPr bwMode="auto">
            <a:xfrm>
              <a:off x="6897512" y="5077557"/>
              <a:ext cx="2223910" cy="940777"/>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Rectangle 62">
            <a:extLst>
              <a:ext uri="{FF2B5EF4-FFF2-40B4-BE49-F238E27FC236}">
                <a16:creationId xmlns:a16="http://schemas.microsoft.com/office/drawing/2014/main" id="{BECC3A84-2D96-49DF-8B11-6C6DA02CB5C2}"/>
              </a:ext>
            </a:extLst>
          </p:cNvPr>
          <p:cNvSpPr/>
          <p:nvPr/>
        </p:nvSpPr>
        <p:spPr>
          <a:xfrm>
            <a:off x="-1299132" y="-319773"/>
            <a:ext cx="14396483" cy="7424290"/>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0" name="Group 89">
            <a:extLst>
              <a:ext uri="{FF2B5EF4-FFF2-40B4-BE49-F238E27FC236}">
                <a16:creationId xmlns:a16="http://schemas.microsoft.com/office/drawing/2014/main" id="{78D2CE0C-F357-4876-BF4E-81C2B1F04C27}"/>
              </a:ext>
            </a:extLst>
          </p:cNvPr>
          <p:cNvGrpSpPr/>
          <p:nvPr/>
        </p:nvGrpSpPr>
        <p:grpSpPr>
          <a:xfrm>
            <a:off x="-6117" y="6784939"/>
            <a:ext cx="12286622" cy="87549"/>
            <a:chOff x="1568202" y="6770425"/>
            <a:chExt cx="10629089" cy="87549"/>
          </a:xfrm>
        </p:grpSpPr>
        <p:sp>
          <p:nvSpPr>
            <p:cNvPr id="93" name="Rectangle 92">
              <a:extLst>
                <a:ext uri="{FF2B5EF4-FFF2-40B4-BE49-F238E27FC236}">
                  <a16:creationId xmlns:a16="http://schemas.microsoft.com/office/drawing/2014/main" id="{AB85319B-A111-4869-B887-42BAE6FF074D}"/>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7446FB73-5DEB-463B-A16A-E55F7FE88DE8}"/>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D35D060A-9C1B-473A-B54A-022167ABF31B}"/>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6" name="Picture 2" descr="Image result for atd saudi arabia conference">
            <a:extLst>
              <a:ext uri="{FF2B5EF4-FFF2-40B4-BE49-F238E27FC236}">
                <a16:creationId xmlns:a16="http://schemas.microsoft.com/office/drawing/2014/main" id="{9D52ECD9-FBAB-4AF9-94A0-AE1A237281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C9E262E8-1303-478A-A23C-9B476A5043A4}"/>
              </a:ext>
            </a:extLst>
          </p:cNvPr>
          <p:cNvPicPr>
            <a:picLocks noChangeAspect="1"/>
          </p:cNvPicPr>
          <p:nvPr/>
        </p:nvPicPr>
        <p:blipFill rotWithShape="1">
          <a:blip r:embed="rId8"/>
          <a:srcRect b="29537"/>
          <a:stretch/>
        </p:blipFill>
        <p:spPr>
          <a:xfrm>
            <a:off x="8218537" y="6211774"/>
            <a:ext cx="2719783" cy="616939"/>
          </a:xfrm>
          <a:prstGeom prst="rect">
            <a:avLst/>
          </a:prstGeom>
        </p:spPr>
      </p:pic>
      <p:sp>
        <p:nvSpPr>
          <p:cNvPr id="69" name="Trapezoid 68">
            <a:extLst>
              <a:ext uri="{FF2B5EF4-FFF2-40B4-BE49-F238E27FC236}">
                <a16:creationId xmlns:a16="http://schemas.microsoft.com/office/drawing/2014/main" id="{8AFF013C-30CA-49D5-BD1E-1B82E48E7172}"/>
              </a:ext>
            </a:extLst>
          </p:cNvPr>
          <p:cNvSpPr/>
          <p:nvPr/>
        </p:nvSpPr>
        <p:spPr>
          <a:xfrm rot="10800000">
            <a:off x="3696086" y="1936146"/>
            <a:ext cx="5582625" cy="3409295"/>
          </a:xfrm>
          <a:prstGeom prst="trapezoid">
            <a:avLst>
              <a:gd name="adj" fmla="val 51895"/>
            </a:avLst>
          </a:prstGeom>
          <a:gradFill>
            <a:gsLst>
              <a:gs pos="41000">
                <a:schemeClr val="bg1"/>
              </a:gs>
              <a:gs pos="64000">
                <a:schemeClr val="bg1">
                  <a:lumMod val="95000"/>
                </a:schemeClr>
              </a:gs>
              <a:gs pos="1000">
                <a:schemeClr val="bg1">
                  <a:lumMod val="85000"/>
                </a:schemeClr>
              </a:gs>
              <a:gs pos="10000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en-US" sz="1351" dirty="0" err="1"/>
          </a:p>
        </p:txBody>
      </p:sp>
      <p:grpSp>
        <p:nvGrpSpPr>
          <p:cNvPr id="75" name="Group 74">
            <a:extLst>
              <a:ext uri="{FF2B5EF4-FFF2-40B4-BE49-F238E27FC236}">
                <a16:creationId xmlns:a16="http://schemas.microsoft.com/office/drawing/2014/main" id="{FB0A2C63-48A8-4C4D-99E9-440759026FC8}"/>
              </a:ext>
            </a:extLst>
          </p:cNvPr>
          <p:cNvGrpSpPr/>
          <p:nvPr/>
        </p:nvGrpSpPr>
        <p:grpSpPr>
          <a:xfrm>
            <a:off x="7499537" y="1895782"/>
            <a:ext cx="1840653" cy="3449665"/>
            <a:chOff x="7438058" y="2252116"/>
            <a:chExt cx="1840653" cy="3449665"/>
          </a:xfrm>
        </p:grpSpPr>
        <p:cxnSp>
          <p:nvCxnSpPr>
            <p:cNvPr id="76" name="Straight Arrow Connector 75">
              <a:extLst>
                <a:ext uri="{FF2B5EF4-FFF2-40B4-BE49-F238E27FC236}">
                  <a16:creationId xmlns:a16="http://schemas.microsoft.com/office/drawing/2014/main" id="{FBB4FAE9-EAA7-4379-A88A-DEB36736D3EB}"/>
                </a:ext>
              </a:extLst>
            </p:cNvPr>
            <p:cNvCxnSpPr/>
            <p:nvPr/>
          </p:nvCxnSpPr>
          <p:spPr>
            <a:xfrm flipV="1">
              <a:off x="7438058" y="2271033"/>
              <a:ext cx="1731221" cy="3430748"/>
            </a:xfrm>
            <a:prstGeom prst="straightConnector1">
              <a:avLst/>
            </a:prstGeom>
            <a:ln w="73025" cap="rnd">
              <a:gradFill>
                <a:gsLst>
                  <a:gs pos="21000">
                    <a:srgbClr val="FFC000"/>
                  </a:gs>
                  <a:gs pos="0">
                    <a:srgbClr val="FF0000"/>
                  </a:gs>
                  <a:gs pos="39000">
                    <a:srgbClr val="FFFF00"/>
                  </a:gs>
                  <a:gs pos="69000">
                    <a:srgbClr val="92D050"/>
                  </a:gs>
                  <a:gs pos="100000">
                    <a:srgbClr val="00B050"/>
                  </a:gs>
                </a:gsLst>
                <a:lin ang="5400000" scaled="1"/>
              </a:gradFill>
              <a:miter lim="800000"/>
              <a:tailEnd type="stealth"/>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AAEE6FAF-A678-48AB-8526-61DA39C0BD39}"/>
                </a:ext>
              </a:extLst>
            </p:cNvPr>
            <p:cNvSpPr/>
            <p:nvPr/>
          </p:nvSpPr>
          <p:spPr>
            <a:xfrm>
              <a:off x="9034871" y="2252116"/>
              <a:ext cx="243840" cy="243840"/>
            </a:xfrm>
            <a:prstGeom prst="ellipse">
              <a:avLst/>
            </a:prstGeom>
            <a:solidFill>
              <a:srgbClr val="6D6F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grpSp>
      <p:sp>
        <p:nvSpPr>
          <p:cNvPr id="78" name="Text Box 36">
            <a:extLst>
              <a:ext uri="{FF2B5EF4-FFF2-40B4-BE49-F238E27FC236}">
                <a16:creationId xmlns:a16="http://schemas.microsoft.com/office/drawing/2014/main" id="{CFE35E52-5BF2-469D-B62F-EBCA49DCCE6D}"/>
              </a:ext>
            </a:extLst>
          </p:cNvPr>
          <p:cNvSpPr txBox="1">
            <a:spLocks noChangeArrowheads="1"/>
          </p:cNvSpPr>
          <p:nvPr/>
        </p:nvSpPr>
        <p:spPr bwMode="auto">
          <a:xfrm>
            <a:off x="8754231" y="3082385"/>
            <a:ext cx="1929824" cy="457200"/>
          </a:xfrm>
          <a:prstGeom prst="rect">
            <a:avLst/>
          </a:prstGeom>
          <a:noFill/>
          <a:ln w="9525">
            <a:noFill/>
            <a:miter lim="800000"/>
            <a:headEnd/>
            <a:tailEnd/>
          </a:ln>
        </p:spPr>
        <p:txBody>
          <a:bodyPr/>
          <a:lstStyle/>
          <a:p>
            <a:pPr>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Impact</a:t>
            </a:r>
          </a:p>
        </p:txBody>
      </p:sp>
      <p:sp>
        <p:nvSpPr>
          <p:cNvPr id="79" name="Text Box 36">
            <a:extLst>
              <a:ext uri="{FF2B5EF4-FFF2-40B4-BE49-F238E27FC236}">
                <a16:creationId xmlns:a16="http://schemas.microsoft.com/office/drawing/2014/main" id="{5E2792BD-0CD5-47D5-B13C-C87C7F1849B4}"/>
              </a:ext>
            </a:extLst>
          </p:cNvPr>
          <p:cNvSpPr txBox="1">
            <a:spLocks noChangeArrowheads="1"/>
          </p:cNvSpPr>
          <p:nvPr/>
        </p:nvSpPr>
        <p:spPr bwMode="auto">
          <a:xfrm>
            <a:off x="8539487" y="3530432"/>
            <a:ext cx="1929824" cy="457200"/>
          </a:xfrm>
          <a:prstGeom prst="rect">
            <a:avLst/>
          </a:prstGeom>
          <a:noFill/>
          <a:ln w="9525">
            <a:noFill/>
            <a:miter lim="800000"/>
            <a:headEnd/>
            <a:tailEnd/>
          </a:ln>
        </p:spPr>
        <p:txBody>
          <a:bodyPr/>
          <a:lstStyle/>
          <a:p>
            <a:pPr>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Application</a:t>
            </a:r>
          </a:p>
        </p:txBody>
      </p:sp>
      <p:sp>
        <p:nvSpPr>
          <p:cNvPr id="80" name="Text Box 36">
            <a:extLst>
              <a:ext uri="{FF2B5EF4-FFF2-40B4-BE49-F238E27FC236}">
                <a16:creationId xmlns:a16="http://schemas.microsoft.com/office/drawing/2014/main" id="{1E3B6BE2-5A27-4DBC-8FB9-BAAAA5FBAF44}"/>
              </a:ext>
            </a:extLst>
          </p:cNvPr>
          <p:cNvSpPr txBox="1">
            <a:spLocks noChangeArrowheads="1"/>
          </p:cNvSpPr>
          <p:nvPr/>
        </p:nvSpPr>
        <p:spPr bwMode="auto">
          <a:xfrm>
            <a:off x="9010364" y="2605685"/>
            <a:ext cx="2421423" cy="406987"/>
          </a:xfrm>
          <a:prstGeom prst="rect">
            <a:avLst/>
          </a:prstGeom>
          <a:noFill/>
          <a:ln w="9525">
            <a:noFill/>
            <a:miter lim="800000"/>
            <a:headEnd/>
            <a:tailEnd/>
          </a:ln>
        </p:spPr>
        <p:txBody>
          <a:bodyPr/>
          <a:lstStyle/>
          <a:p>
            <a:pPr>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Return on Investment</a:t>
            </a:r>
          </a:p>
        </p:txBody>
      </p:sp>
      <p:sp>
        <p:nvSpPr>
          <p:cNvPr id="81" name="Text Box 36">
            <a:extLst>
              <a:ext uri="{FF2B5EF4-FFF2-40B4-BE49-F238E27FC236}">
                <a16:creationId xmlns:a16="http://schemas.microsoft.com/office/drawing/2014/main" id="{4876215E-C4BD-4CFE-8CA5-0E53BFC859BC}"/>
              </a:ext>
            </a:extLst>
          </p:cNvPr>
          <p:cNvSpPr txBox="1">
            <a:spLocks noChangeArrowheads="1"/>
          </p:cNvSpPr>
          <p:nvPr/>
        </p:nvSpPr>
        <p:spPr bwMode="auto">
          <a:xfrm>
            <a:off x="8203486" y="4007624"/>
            <a:ext cx="1929824" cy="457200"/>
          </a:xfrm>
          <a:prstGeom prst="rect">
            <a:avLst/>
          </a:prstGeom>
          <a:noFill/>
          <a:ln w="9525">
            <a:noFill/>
            <a:miter lim="800000"/>
            <a:headEnd/>
            <a:tailEnd/>
          </a:ln>
        </p:spPr>
        <p:txBody>
          <a:bodyPr/>
          <a:lstStyle/>
          <a:p>
            <a:pPr>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Learning </a:t>
            </a:r>
          </a:p>
        </p:txBody>
      </p:sp>
      <p:sp>
        <p:nvSpPr>
          <p:cNvPr id="82" name="Text Box 36">
            <a:extLst>
              <a:ext uri="{FF2B5EF4-FFF2-40B4-BE49-F238E27FC236}">
                <a16:creationId xmlns:a16="http://schemas.microsoft.com/office/drawing/2014/main" id="{BA6E1028-222F-40E9-A060-70CFDCFD45AE}"/>
              </a:ext>
            </a:extLst>
          </p:cNvPr>
          <p:cNvSpPr txBox="1">
            <a:spLocks noChangeArrowheads="1"/>
          </p:cNvSpPr>
          <p:nvPr/>
        </p:nvSpPr>
        <p:spPr bwMode="auto">
          <a:xfrm>
            <a:off x="7973766" y="4460182"/>
            <a:ext cx="1929824" cy="457200"/>
          </a:xfrm>
          <a:prstGeom prst="rect">
            <a:avLst/>
          </a:prstGeom>
          <a:noFill/>
          <a:ln w="9525">
            <a:noFill/>
            <a:miter lim="800000"/>
            <a:headEnd/>
            <a:tailEnd/>
          </a:ln>
        </p:spPr>
        <p:txBody>
          <a:bodyPr/>
          <a:lstStyle/>
          <a:p>
            <a:pPr>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Reaction</a:t>
            </a:r>
          </a:p>
        </p:txBody>
      </p:sp>
      <p:sp>
        <p:nvSpPr>
          <p:cNvPr id="83" name="Oval 82">
            <a:extLst>
              <a:ext uri="{FF2B5EF4-FFF2-40B4-BE49-F238E27FC236}">
                <a16:creationId xmlns:a16="http://schemas.microsoft.com/office/drawing/2014/main" id="{AA61F18E-17FD-41A2-89EA-9422FFBE63F2}"/>
              </a:ext>
            </a:extLst>
          </p:cNvPr>
          <p:cNvSpPr/>
          <p:nvPr/>
        </p:nvSpPr>
        <p:spPr>
          <a:xfrm>
            <a:off x="8545658" y="3101580"/>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4</a:t>
            </a:r>
          </a:p>
        </p:txBody>
      </p:sp>
      <p:sp>
        <p:nvSpPr>
          <p:cNvPr id="84" name="Oval 83">
            <a:extLst>
              <a:ext uri="{FF2B5EF4-FFF2-40B4-BE49-F238E27FC236}">
                <a16:creationId xmlns:a16="http://schemas.microsoft.com/office/drawing/2014/main" id="{3FEA655B-CC38-4B55-BDDC-26ED5CC9EA2E}"/>
              </a:ext>
            </a:extLst>
          </p:cNvPr>
          <p:cNvSpPr/>
          <p:nvPr/>
        </p:nvSpPr>
        <p:spPr>
          <a:xfrm>
            <a:off x="8284635" y="3598154"/>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3</a:t>
            </a:r>
          </a:p>
        </p:txBody>
      </p:sp>
      <p:sp>
        <p:nvSpPr>
          <p:cNvPr id="85" name="Oval 84">
            <a:extLst>
              <a:ext uri="{FF2B5EF4-FFF2-40B4-BE49-F238E27FC236}">
                <a16:creationId xmlns:a16="http://schemas.microsoft.com/office/drawing/2014/main" id="{2E3DBF25-51C1-4117-8B8E-65F4647874C1}"/>
              </a:ext>
            </a:extLst>
          </p:cNvPr>
          <p:cNvSpPr/>
          <p:nvPr/>
        </p:nvSpPr>
        <p:spPr>
          <a:xfrm>
            <a:off x="7817430" y="4511798"/>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1</a:t>
            </a:r>
          </a:p>
        </p:txBody>
      </p:sp>
      <p:sp>
        <p:nvSpPr>
          <p:cNvPr id="86" name="Oval 85">
            <a:extLst>
              <a:ext uri="{FF2B5EF4-FFF2-40B4-BE49-F238E27FC236}">
                <a16:creationId xmlns:a16="http://schemas.microsoft.com/office/drawing/2014/main" id="{6FA7D43E-DC43-473C-9F44-D327280D7804}"/>
              </a:ext>
            </a:extLst>
          </p:cNvPr>
          <p:cNvSpPr/>
          <p:nvPr/>
        </p:nvSpPr>
        <p:spPr>
          <a:xfrm>
            <a:off x="8776687" y="2683022"/>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5</a:t>
            </a:r>
          </a:p>
        </p:txBody>
      </p:sp>
      <p:cxnSp>
        <p:nvCxnSpPr>
          <p:cNvPr id="87" name="Straight Arrow Connector 86">
            <a:extLst>
              <a:ext uri="{FF2B5EF4-FFF2-40B4-BE49-F238E27FC236}">
                <a16:creationId xmlns:a16="http://schemas.microsoft.com/office/drawing/2014/main" id="{A50B67BD-ACE3-4DEF-9D2B-678903E9B5A2}"/>
              </a:ext>
            </a:extLst>
          </p:cNvPr>
          <p:cNvCxnSpPr/>
          <p:nvPr/>
        </p:nvCxnSpPr>
        <p:spPr>
          <a:xfrm>
            <a:off x="7463285" y="2783324"/>
            <a:ext cx="1341120" cy="0"/>
          </a:xfrm>
          <a:prstGeom prst="straightConnector1">
            <a:avLst/>
          </a:prstGeom>
          <a:ln w="12700">
            <a:solidFill>
              <a:schemeClr val="bg2">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88" name="Text Box 7">
            <a:extLst>
              <a:ext uri="{FF2B5EF4-FFF2-40B4-BE49-F238E27FC236}">
                <a16:creationId xmlns:a16="http://schemas.microsoft.com/office/drawing/2014/main" id="{8BA18B9D-D6E3-4274-AC3B-5BB5BDB5175E}"/>
              </a:ext>
            </a:extLst>
          </p:cNvPr>
          <p:cNvSpPr txBox="1">
            <a:spLocks noChangeArrowheads="1"/>
          </p:cNvSpPr>
          <p:nvPr/>
        </p:nvSpPr>
        <p:spPr bwMode="auto">
          <a:xfrm>
            <a:off x="5662854" y="2606986"/>
            <a:ext cx="1594472" cy="288225"/>
          </a:xfrm>
          <a:prstGeom prst="rect">
            <a:avLst/>
          </a:prstGeom>
          <a:noFill/>
          <a:ln w="9525">
            <a:noFill/>
            <a:miter lim="800000"/>
            <a:headEnd/>
            <a:tailEnd/>
          </a:ln>
        </p:spPr>
        <p:txBody>
          <a:bodyPr/>
          <a:lstStyle/>
          <a:p>
            <a:pPr algn="ctr">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ROI Objectives</a:t>
            </a:r>
          </a:p>
        </p:txBody>
      </p:sp>
      <p:cxnSp>
        <p:nvCxnSpPr>
          <p:cNvPr id="89" name="Straight Arrow Connector 88">
            <a:extLst>
              <a:ext uri="{FF2B5EF4-FFF2-40B4-BE49-F238E27FC236}">
                <a16:creationId xmlns:a16="http://schemas.microsoft.com/office/drawing/2014/main" id="{F4A04770-7572-4BAA-ADF4-7579EA29EA52}"/>
              </a:ext>
            </a:extLst>
          </p:cNvPr>
          <p:cNvCxnSpPr/>
          <p:nvPr/>
        </p:nvCxnSpPr>
        <p:spPr>
          <a:xfrm>
            <a:off x="4119729" y="2783324"/>
            <a:ext cx="1341120" cy="0"/>
          </a:xfrm>
          <a:prstGeom prst="straightConnector1">
            <a:avLst/>
          </a:prstGeom>
          <a:ln w="12700">
            <a:solidFill>
              <a:schemeClr val="bg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5D4EDC19-5912-46C0-983E-E725B8072FAE}"/>
              </a:ext>
            </a:extLst>
          </p:cNvPr>
          <p:cNvCxnSpPr/>
          <p:nvPr/>
        </p:nvCxnSpPr>
        <p:spPr>
          <a:xfrm>
            <a:off x="7463285" y="3198800"/>
            <a:ext cx="1097280" cy="0"/>
          </a:xfrm>
          <a:prstGeom prst="straightConnector1">
            <a:avLst/>
          </a:prstGeom>
          <a:ln w="12700">
            <a:solidFill>
              <a:schemeClr val="bg2">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92" name="Text Box 7">
            <a:extLst>
              <a:ext uri="{FF2B5EF4-FFF2-40B4-BE49-F238E27FC236}">
                <a16:creationId xmlns:a16="http://schemas.microsoft.com/office/drawing/2014/main" id="{4E1F5A17-8A51-4CA6-8086-F522EB6DBF3F}"/>
              </a:ext>
            </a:extLst>
          </p:cNvPr>
          <p:cNvSpPr txBox="1">
            <a:spLocks noChangeArrowheads="1"/>
          </p:cNvSpPr>
          <p:nvPr/>
        </p:nvSpPr>
        <p:spPr bwMode="auto">
          <a:xfrm>
            <a:off x="5429273" y="3000373"/>
            <a:ext cx="1956436" cy="499689"/>
          </a:xfrm>
          <a:prstGeom prst="rect">
            <a:avLst/>
          </a:prstGeom>
          <a:noFill/>
          <a:ln w="9525">
            <a:noFill/>
            <a:miter lim="800000"/>
            <a:headEnd/>
            <a:tailEnd/>
          </a:ln>
        </p:spPr>
        <p:txBody>
          <a:bodyPr/>
          <a:lstStyle/>
          <a:p>
            <a:pPr algn="ctr" rtl="1">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Impact Objectives</a:t>
            </a:r>
          </a:p>
        </p:txBody>
      </p:sp>
      <p:cxnSp>
        <p:nvCxnSpPr>
          <p:cNvPr id="98" name="Straight Arrow Connector 97">
            <a:extLst>
              <a:ext uri="{FF2B5EF4-FFF2-40B4-BE49-F238E27FC236}">
                <a16:creationId xmlns:a16="http://schemas.microsoft.com/office/drawing/2014/main" id="{6375C6DB-E624-4176-8484-F074E4AB9EE7}"/>
              </a:ext>
            </a:extLst>
          </p:cNvPr>
          <p:cNvCxnSpPr/>
          <p:nvPr/>
        </p:nvCxnSpPr>
        <p:spPr>
          <a:xfrm>
            <a:off x="4369600" y="3191473"/>
            <a:ext cx="1097280" cy="0"/>
          </a:xfrm>
          <a:prstGeom prst="straightConnector1">
            <a:avLst/>
          </a:prstGeom>
          <a:ln w="12700">
            <a:solidFill>
              <a:schemeClr val="bg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15A1A832-FE1C-4D3C-9C6F-2D69AFBE1C2A}"/>
              </a:ext>
            </a:extLst>
          </p:cNvPr>
          <p:cNvCxnSpPr/>
          <p:nvPr/>
        </p:nvCxnSpPr>
        <p:spPr>
          <a:xfrm flipV="1">
            <a:off x="7458473" y="3699259"/>
            <a:ext cx="853440" cy="0"/>
          </a:xfrm>
          <a:prstGeom prst="straightConnector1">
            <a:avLst/>
          </a:prstGeom>
          <a:ln w="12700">
            <a:solidFill>
              <a:schemeClr val="bg2">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100" name="Text Box 7">
            <a:extLst>
              <a:ext uri="{FF2B5EF4-FFF2-40B4-BE49-F238E27FC236}">
                <a16:creationId xmlns:a16="http://schemas.microsoft.com/office/drawing/2014/main" id="{DDCD9654-CA00-43F0-93E8-19B1E64EC70C}"/>
              </a:ext>
            </a:extLst>
          </p:cNvPr>
          <p:cNvSpPr txBox="1">
            <a:spLocks noChangeArrowheads="1"/>
          </p:cNvSpPr>
          <p:nvPr/>
        </p:nvSpPr>
        <p:spPr bwMode="auto">
          <a:xfrm>
            <a:off x="5340845" y="3482298"/>
            <a:ext cx="2238490" cy="481180"/>
          </a:xfrm>
          <a:prstGeom prst="rect">
            <a:avLst/>
          </a:prstGeom>
          <a:noFill/>
          <a:ln w="9525">
            <a:noFill/>
            <a:miter lim="800000"/>
            <a:headEnd/>
            <a:tailEnd/>
          </a:ln>
        </p:spPr>
        <p:txBody>
          <a:bodyPr/>
          <a:lstStyle/>
          <a:p>
            <a:pPr algn="ctr" rtl="1">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Application Objectives</a:t>
            </a:r>
          </a:p>
        </p:txBody>
      </p:sp>
      <p:cxnSp>
        <p:nvCxnSpPr>
          <p:cNvPr id="101" name="Straight Arrow Connector 100">
            <a:extLst>
              <a:ext uri="{FF2B5EF4-FFF2-40B4-BE49-F238E27FC236}">
                <a16:creationId xmlns:a16="http://schemas.microsoft.com/office/drawing/2014/main" id="{DD41DD2C-71E7-4D4D-BF7C-380AE0938C6B}"/>
              </a:ext>
            </a:extLst>
          </p:cNvPr>
          <p:cNvCxnSpPr/>
          <p:nvPr/>
        </p:nvCxnSpPr>
        <p:spPr>
          <a:xfrm flipV="1">
            <a:off x="4596800" y="3714631"/>
            <a:ext cx="853440" cy="0"/>
          </a:xfrm>
          <a:prstGeom prst="straightConnector1">
            <a:avLst/>
          </a:prstGeom>
          <a:ln w="12700">
            <a:solidFill>
              <a:schemeClr val="bg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51AC5EC-1310-4B9D-BF41-90FE284E959E}"/>
              </a:ext>
            </a:extLst>
          </p:cNvPr>
          <p:cNvCxnSpPr/>
          <p:nvPr/>
        </p:nvCxnSpPr>
        <p:spPr>
          <a:xfrm>
            <a:off x="7447376" y="4184737"/>
            <a:ext cx="609600" cy="0"/>
          </a:xfrm>
          <a:prstGeom prst="straightConnector1">
            <a:avLst/>
          </a:prstGeom>
          <a:ln w="12700">
            <a:solidFill>
              <a:schemeClr val="bg2">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103" name="Text Box 7">
            <a:extLst>
              <a:ext uri="{FF2B5EF4-FFF2-40B4-BE49-F238E27FC236}">
                <a16:creationId xmlns:a16="http://schemas.microsoft.com/office/drawing/2014/main" id="{8ADBB9F7-7D5F-4716-855F-A15904617433}"/>
              </a:ext>
            </a:extLst>
          </p:cNvPr>
          <p:cNvSpPr txBox="1">
            <a:spLocks noChangeArrowheads="1"/>
          </p:cNvSpPr>
          <p:nvPr/>
        </p:nvSpPr>
        <p:spPr bwMode="auto">
          <a:xfrm>
            <a:off x="5442741" y="3986197"/>
            <a:ext cx="2020544" cy="284835"/>
          </a:xfrm>
          <a:prstGeom prst="rect">
            <a:avLst/>
          </a:prstGeom>
          <a:noFill/>
          <a:ln w="9525">
            <a:noFill/>
            <a:miter lim="800000"/>
            <a:headEnd/>
            <a:tailEnd/>
          </a:ln>
        </p:spPr>
        <p:txBody>
          <a:bodyPr/>
          <a:lstStyle/>
          <a:p>
            <a:pPr algn="ctr" rtl="1">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Learning Objectives</a:t>
            </a:r>
          </a:p>
        </p:txBody>
      </p:sp>
      <p:cxnSp>
        <p:nvCxnSpPr>
          <p:cNvPr id="104" name="Straight Arrow Connector 103">
            <a:extLst>
              <a:ext uri="{FF2B5EF4-FFF2-40B4-BE49-F238E27FC236}">
                <a16:creationId xmlns:a16="http://schemas.microsoft.com/office/drawing/2014/main" id="{7BF97748-F649-456E-A271-ABC7FCB703E3}"/>
              </a:ext>
            </a:extLst>
          </p:cNvPr>
          <p:cNvCxnSpPr/>
          <p:nvPr/>
        </p:nvCxnSpPr>
        <p:spPr>
          <a:xfrm>
            <a:off x="4851249" y="4174712"/>
            <a:ext cx="609600" cy="0"/>
          </a:xfrm>
          <a:prstGeom prst="straightConnector1">
            <a:avLst/>
          </a:prstGeom>
          <a:ln w="12700">
            <a:solidFill>
              <a:schemeClr val="bg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5" name="Text Box 7">
            <a:extLst>
              <a:ext uri="{FF2B5EF4-FFF2-40B4-BE49-F238E27FC236}">
                <a16:creationId xmlns:a16="http://schemas.microsoft.com/office/drawing/2014/main" id="{0AF5E70B-F119-4B44-AE71-4443CCA32102}"/>
              </a:ext>
            </a:extLst>
          </p:cNvPr>
          <p:cNvSpPr txBox="1">
            <a:spLocks noChangeArrowheads="1"/>
          </p:cNvSpPr>
          <p:nvPr/>
        </p:nvSpPr>
        <p:spPr bwMode="auto">
          <a:xfrm>
            <a:off x="5450240" y="4424708"/>
            <a:ext cx="1995956" cy="460095"/>
          </a:xfrm>
          <a:prstGeom prst="rect">
            <a:avLst/>
          </a:prstGeom>
          <a:noFill/>
          <a:ln w="9525">
            <a:noFill/>
            <a:miter lim="800000"/>
            <a:headEnd/>
            <a:tailEnd/>
          </a:ln>
        </p:spPr>
        <p:txBody>
          <a:bodyPr/>
          <a:lstStyle/>
          <a:p>
            <a:pPr algn="ctr" rtl="1">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Reaction Objectives</a:t>
            </a:r>
          </a:p>
        </p:txBody>
      </p:sp>
      <p:cxnSp>
        <p:nvCxnSpPr>
          <p:cNvPr id="106" name="Straight Arrow Connector 105">
            <a:extLst>
              <a:ext uri="{FF2B5EF4-FFF2-40B4-BE49-F238E27FC236}">
                <a16:creationId xmlns:a16="http://schemas.microsoft.com/office/drawing/2014/main" id="{E24D9516-FE7F-4E2B-976A-88F80FF548E7}"/>
              </a:ext>
            </a:extLst>
          </p:cNvPr>
          <p:cNvCxnSpPr/>
          <p:nvPr/>
        </p:nvCxnSpPr>
        <p:spPr>
          <a:xfrm>
            <a:off x="7457416" y="4638219"/>
            <a:ext cx="365760" cy="0"/>
          </a:xfrm>
          <a:prstGeom prst="straightConnector1">
            <a:avLst/>
          </a:prstGeom>
          <a:ln w="12700">
            <a:solidFill>
              <a:schemeClr val="bg2">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691AF546-5D10-4F2C-B268-0D90841DC1E9}"/>
              </a:ext>
            </a:extLst>
          </p:cNvPr>
          <p:cNvCxnSpPr/>
          <p:nvPr/>
        </p:nvCxnSpPr>
        <p:spPr>
          <a:xfrm>
            <a:off x="5114953" y="4633556"/>
            <a:ext cx="365760" cy="0"/>
          </a:xfrm>
          <a:prstGeom prst="straightConnector1">
            <a:avLst/>
          </a:prstGeom>
          <a:ln w="12700">
            <a:solidFill>
              <a:schemeClr val="bg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BF19FD1C-FF51-49AD-BA5F-3E09795AB180}"/>
              </a:ext>
            </a:extLst>
          </p:cNvPr>
          <p:cNvGrpSpPr/>
          <p:nvPr/>
        </p:nvGrpSpPr>
        <p:grpSpPr>
          <a:xfrm>
            <a:off x="3665083" y="1925172"/>
            <a:ext cx="1755227" cy="3371411"/>
            <a:chOff x="2503132" y="1854725"/>
            <a:chExt cx="1316422" cy="2528558"/>
          </a:xfrm>
        </p:grpSpPr>
        <p:cxnSp>
          <p:nvCxnSpPr>
            <p:cNvPr id="109" name="Straight Arrow Connector 108">
              <a:extLst>
                <a:ext uri="{FF2B5EF4-FFF2-40B4-BE49-F238E27FC236}">
                  <a16:creationId xmlns:a16="http://schemas.microsoft.com/office/drawing/2014/main" id="{2027DB98-5F5C-4124-8311-FAF093C689A3}"/>
                </a:ext>
              </a:extLst>
            </p:cNvPr>
            <p:cNvCxnSpPr>
              <a:stCxn id="110" idx="5"/>
              <a:endCxn id="124" idx="1"/>
            </p:cNvCxnSpPr>
            <p:nvPr/>
          </p:nvCxnSpPr>
          <p:spPr>
            <a:xfrm>
              <a:off x="2659230" y="2010822"/>
              <a:ext cx="1160324" cy="2372461"/>
            </a:xfrm>
            <a:prstGeom prst="straightConnector1">
              <a:avLst/>
            </a:prstGeom>
            <a:ln w="73025" cap="rnd">
              <a:gradFill>
                <a:gsLst>
                  <a:gs pos="21000">
                    <a:srgbClr val="FFC000"/>
                  </a:gs>
                  <a:gs pos="0">
                    <a:srgbClr val="FF0000"/>
                  </a:gs>
                  <a:gs pos="39000">
                    <a:srgbClr val="FFFF00"/>
                  </a:gs>
                  <a:gs pos="69000">
                    <a:srgbClr val="92D050"/>
                  </a:gs>
                  <a:gs pos="100000">
                    <a:srgbClr val="00B050"/>
                  </a:gs>
                </a:gsLst>
                <a:lin ang="5400000" scaled="1"/>
              </a:gradFill>
              <a:miter lim="800000"/>
              <a:tailEnd type="stealth"/>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AB6669C5-4E64-4BC2-8CE5-86CEBBB09292}"/>
                </a:ext>
              </a:extLst>
            </p:cNvPr>
            <p:cNvSpPr/>
            <p:nvPr/>
          </p:nvSpPr>
          <p:spPr>
            <a:xfrm>
              <a:off x="2503132" y="1854725"/>
              <a:ext cx="182880" cy="182880"/>
            </a:xfrm>
            <a:prstGeom prst="ellipse">
              <a:avLst/>
            </a:prstGeom>
            <a:solidFill>
              <a:srgbClr val="6D6F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grpSp>
      <p:sp>
        <p:nvSpPr>
          <p:cNvPr id="111" name="Oval 110">
            <a:extLst>
              <a:ext uri="{FF2B5EF4-FFF2-40B4-BE49-F238E27FC236}">
                <a16:creationId xmlns:a16="http://schemas.microsoft.com/office/drawing/2014/main" id="{D17EA8E1-A800-400D-B6D6-E7D7EB4536D4}"/>
              </a:ext>
            </a:extLst>
          </p:cNvPr>
          <p:cNvSpPr/>
          <p:nvPr/>
        </p:nvSpPr>
        <p:spPr>
          <a:xfrm>
            <a:off x="8020606" y="4092557"/>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2</a:t>
            </a:r>
          </a:p>
        </p:txBody>
      </p:sp>
      <p:sp>
        <p:nvSpPr>
          <p:cNvPr id="112" name="Text Box 35">
            <a:extLst>
              <a:ext uri="{FF2B5EF4-FFF2-40B4-BE49-F238E27FC236}">
                <a16:creationId xmlns:a16="http://schemas.microsoft.com/office/drawing/2014/main" id="{2E9C6359-0977-4C1F-BF18-171538869C20}"/>
              </a:ext>
            </a:extLst>
          </p:cNvPr>
          <p:cNvSpPr txBox="1">
            <a:spLocks noChangeArrowheads="1"/>
          </p:cNvSpPr>
          <p:nvPr/>
        </p:nvSpPr>
        <p:spPr bwMode="auto">
          <a:xfrm>
            <a:off x="2417947" y="3059957"/>
            <a:ext cx="1721932" cy="299312"/>
          </a:xfrm>
          <a:prstGeom prst="rect">
            <a:avLst/>
          </a:prstGeom>
          <a:noFill/>
          <a:ln w="9525">
            <a:noFill/>
            <a:miter lim="800000"/>
            <a:headEnd/>
            <a:tailEnd/>
          </a:ln>
        </p:spPr>
        <p:txBody>
          <a:bodyPr/>
          <a:lstStyle/>
          <a:p>
            <a:pPr algn="r" rtl="1">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Business Needs</a:t>
            </a:r>
          </a:p>
        </p:txBody>
      </p:sp>
      <p:sp>
        <p:nvSpPr>
          <p:cNvPr id="113" name="Text Box 36">
            <a:extLst>
              <a:ext uri="{FF2B5EF4-FFF2-40B4-BE49-F238E27FC236}">
                <a16:creationId xmlns:a16="http://schemas.microsoft.com/office/drawing/2014/main" id="{462E7D31-546B-42D9-9A2B-E8FFCF23CE06}"/>
              </a:ext>
            </a:extLst>
          </p:cNvPr>
          <p:cNvSpPr txBox="1">
            <a:spLocks noChangeArrowheads="1"/>
          </p:cNvSpPr>
          <p:nvPr/>
        </p:nvSpPr>
        <p:spPr bwMode="auto">
          <a:xfrm>
            <a:off x="2131303" y="3545419"/>
            <a:ext cx="2362200" cy="289401"/>
          </a:xfrm>
          <a:prstGeom prst="rect">
            <a:avLst/>
          </a:prstGeom>
          <a:noFill/>
          <a:ln w="9525">
            <a:noFill/>
            <a:miter lim="800000"/>
            <a:headEnd/>
            <a:tailEnd/>
          </a:ln>
        </p:spPr>
        <p:txBody>
          <a:bodyPr/>
          <a:lstStyle/>
          <a:p>
            <a:pPr algn="r" rtl="1">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Performance Needs</a:t>
            </a:r>
          </a:p>
        </p:txBody>
      </p:sp>
      <p:sp>
        <p:nvSpPr>
          <p:cNvPr id="114" name="Text Box 37">
            <a:extLst>
              <a:ext uri="{FF2B5EF4-FFF2-40B4-BE49-F238E27FC236}">
                <a16:creationId xmlns:a16="http://schemas.microsoft.com/office/drawing/2014/main" id="{CEFE8E42-22FC-43D3-8655-C27BE7CFA4F0}"/>
              </a:ext>
            </a:extLst>
          </p:cNvPr>
          <p:cNvSpPr txBox="1">
            <a:spLocks noChangeArrowheads="1"/>
          </p:cNvSpPr>
          <p:nvPr/>
        </p:nvSpPr>
        <p:spPr bwMode="auto">
          <a:xfrm>
            <a:off x="2510532" y="3986197"/>
            <a:ext cx="2019300" cy="457200"/>
          </a:xfrm>
          <a:prstGeom prst="rect">
            <a:avLst/>
          </a:prstGeom>
          <a:noFill/>
          <a:ln w="9525">
            <a:noFill/>
            <a:miter lim="800000"/>
            <a:headEnd/>
            <a:tailEnd/>
          </a:ln>
        </p:spPr>
        <p:txBody>
          <a:bodyPr/>
          <a:lstStyle/>
          <a:p>
            <a:pPr algn="r" rtl="1">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Learning Needs</a:t>
            </a:r>
          </a:p>
        </p:txBody>
      </p:sp>
      <p:sp>
        <p:nvSpPr>
          <p:cNvPr id="115" name="Text Box 38">
            <a:extLst>
              <a:ext uri="{FF2B5EF4-FFF2-40B4-BE49-F238E27FC236}">
                <a16:creationId xmlns:a16="http://schemas.microsoft.com/office/drawing/2014/main" id="{15A40F98-139B-4A0D-BC8D-FF9634E9184D}"/>
              </a:ext>
            </a:extLst>
          </p:cNvPr>
          <p:cNvSpPr txBox="1">
            <a:spLocks noChangeArrowheads="1"/>
          </p:cNvSpPr>
          <p:nvPr/>
        </p:nvSpPr>
        <p:spPr bwMode="auto">
          <a:xfrm>
            <a:off x="2956117" y="4432003"/>
            <a:ext cx="2008188" cy="271463"/>
          </a:xfrm>
          <a:prstGeom prst="rect">
            <a:avLst/>
          </a:prstGeom>
          <a:noFill/>
          <a:ln w="9525">
            <a:noFill/>
            <a:miter lim="800000"/>
            <a:headEnd/>
            <a:tailEnd/>
          </a:ln>
        </p:spPr>
        <p:txBody>
          <a:bodyPr/>
          <a:lstStyle/>
          <a:p>
            <a:pPr algn="r">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Preference Needs</a:t>
            </a:r>
          </a:p>
        </p:txBody>
      </p:sp>
      <p:sp>
        <p:nvSpPr>
          <p:cNvPr id="116" name="Text Box 35">
            <a:extLst>
              <a:ext uri="{FF2B5EF4-FFF2-40B4-BE49-F238E27FC236}">
                <a16:creationId xmlns:a16="http://schemas.microsoft.com/office/drawing/2014/main" id="{C6CBB8D7-FD59-42D3-B75C-358A28AEC79B}"/>
              </a:ext>
            </a:extLst>
          </p:cNvPr>
          <p:cNvSpPr txBox="1">
            <a:spLocks noChangeArrowheads="1"/>
          </p:cNvSpPr>
          <p:nvPr/>
        </p:nvSpPr>
        <p:spPr bwMode="auto">
          <a:xfrm>
            <a:off x="2124134" y="2571838"/>
            <a:ext cx="1524000" cy="381000"/>
          </a:xfrm>
          <a:prstGeom prst="rect">
            <a:avLst/>
          </a:prstGeom>
          <a:noFill/>
          <a:ln w="9525">
            <a:noFill/>
            <a:miter lim="800000"/>
            <a:headEnd/>
            <a:tailEnd/>
          </a:ln>
        </p:spPr>
        <p:txBody>
          <a:bodyPr/>
          <a:lstStyle/>
          <a:p>
            <a:pPr algn="r" rtl="1">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Payoff Needs</a:t>
            </a:r>
          </a:p>
        </p:txBody>
      </p:sp>
      <p:sp>
        <p:nvSpPr>
          <p:cNvPr id="117" name="Oval 116">
            <a:extLst>
              <a:ext uri="{FF2B5EF4-FFF2-40B4-BE49-F238E27FC236}">
                <a16:creationId xmlns:a16="http://schemas.microsoft.com/office/drawing/2014/main" id="{FC3F8B13-1971-4EBA-935C-47623BB33BEE}"/>
              </a:ext>
            </a:extLst>
          </p:cNvPr>
          <p:cNvSpPr/>
          <p:nvPr/>
        </p:nvSpPr>
        <p:spPr>
          <a:xfrm>
            <a:off x="4028289" y="2676205"/>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5</a:t>
            </a:r>
          </a:p>
        </p:txBody>
      </p:sp>
      <p:sp>
        <p:nvSpPr>
          <p:cNvPr id="118" name="Oval 117">
            <a:extLst>
              <a:ext uri="{FF2B5EF4-FFF2-40B4-BE49-F238E27FC236}">
                <a16:creationId xmlns:a16="http://schemas.microsoft.com/office/drawing/2014/main" id="{34D336D5-E94F-4CAF-A50A-5601D3698DBD}"/>
              </a:ext>
            </a:extLst>
          </p:cNvPr>
          <p:cNvSpPr/>
          <p:nvPr/>
        </p:nvSpPr>
        <p:spPr>
          <a:xfrm>
            <a:off x="4238319" y="3100032"/>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4</a:t>
            </a:r>
          </a:p>
        </p:txBody>
      </p:sp>
      <p:sp>
        <p:nvSpPr>
          <p:cNvPr id="119" name="Oval 118">
            <a:extLst>
              <a:ext uri="{FF2B5EF4-FFF2-40B4-BE49-F238E27FC236}">
                <a16:creationId xmlns:a16="http://schemas.microsoft.com/office/drawing/2014/main" id="{09496504-F4A6-4F2E-81A0-AD4422783651}"/>
              </a:ext>
            </a:extLst>
          </p:cNvPr>
          <p:cNvSpPr/>
          <p:nvPr/>
        </p:nvSpPr>
        <p:spPr>
          <a:xfrm>
            <a:off x="4488934" y="3607818"/>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3</a:t>
            </a:r>
          </a:p>
        </p:txBody>
      </p:sp>
      <p:sp>
        <p:nvSpPr>
          <p:cNvPr id="120" name="Oval 119">
            <a:extLst>
              <a:ext uri="{FF2B5EF4-FFF2-40B4-BE49-F238E27FC236}">
                <a16:creationId xmlns:a16="http://schemas.microsoft.com/office/drawing/2014/main" id="{85951DCF-075D-430A-9E63-CEF1C039797F}"/>
              </a:ext>
            </a:extLst>
          </p:cNvPr>
          <p:cNvSpPr/>
          <p:nvPr/>
        </p:nvSpPr>
        <p:spPr>
          <a:xfrm>
            <a:off x="4729654" y="4078961"/>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2</a:t>
            </a:r>
          </a:p>
        </p:txBody>
      </p:sp>
      <p:sp>
        <p:nvSpPr>
          <p:cNvPr id="121" name="Oval 120">
            <a:extLst>
              <a:ext uri="{FF2B5EF4-FFF2-40B4-BE49-F238E27FC236}">
                <a16:creationId xmlns:a16="http://schemas.microsoft.com/office/drawing/2014/main" id="{AC86F25E-F556-4715-817C-5B99E3E62047}"/>
              </a:ext>
            </a:extLst>
          </p:cNvPr>
          <p:cNvSpPr/>
          <p:nvPr/>
        </p:nvSpPr>
        <p:spPr>
          <a:xfrm>
            <a:off x="4966150" y="4505902"/>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1</a:t>
            </a:r>
          </a:p>
        </p:txBody>
      </p:sp>
      <p:grpSp>
        <p:nvGrpSpPr>
          <p:cNvPr id="122" name="Group 121">
            <a:extLst>
              <a:ext uri="{FF2B5EF4-FFF2-40B4-BE49-F238E27FC236}">
                <a16:creationId xmlns:a16="http://schemas.microsoft.com/office/drawing/2014/main" id="{AA8E62D7-F4E1-419B-846A-4CF26DDD4A9F}"/>
              </a:ext>
            </a:extLst>
          </p:cNvPr>
          <p:cNvGrpSpPr/>
          <p:nvPr/>
        </p:nvGrpSpPr>
        <p:grpSpPr>
          <a:xfrm>
            <a:off x="5296775" y="5144502"/>
            <a:ext cx="2361377" cy="326473"/>
            <a:chOff x="5174186" y="5494436"/>
            <a:chExt cx="2361377" cy="448252"/>
          </a:xfrm>
        </p:grpSpPr>
        <p:sp>
          <p:nvSpPr>
            <p:cNvPr id="123" name="Rounded Rectangle 191">
              <a:extLst>
                <a:ext uri="{FF2B5EF4-FFF2-40B4-BE49-F238E27FC236}">
                  <a16:creationId xmlns:a16="http://schemas.microsoft.com/office/drawing/2014/main" id="{1D5E6D7C-8F6C-4555-98D3-59AA4ED4EAA0}"/>
                </a:ext>
              </a:extLst>
            </p:cNvPr>
            <p:cNvSpPr/>
            <p:nvPr/>
          </p:nvSpPr>
          <p:spPr>
            <a:xfrm>
              <a:off x="5174186" y="5546048"/>
              <a:ext cx="2361377" cy="396640"/>
            </a:xfrm>
            <a:prstGeom prst="roundRect">
              <a:avLst>
                <a:gd name="adj" fmla="val 50000"/>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351" dirty="0">
                <a:latin typeface="Arial Rounded MT Bold" panose="020F0704030504030204" pitchFamily="34" charset="0"/>
              </a:endParaRPr>
            </a:p>
          </p:txBody>
        </p:sp>
        <p:sp>
          <p:nvSpPr>
            <p:cNvPr id="124" name="Text Box 35">
              <a:extLst>
                <a:ext uri="{FF2B5EF4-FFF2-40B4-BE49-F238E27FC236}">
                  <a16:creationId xmlns:a16="http://schemas.microsoft.com/office/drawing/2014/main" id="{AF8CD86B-1DD6-41AF-9845-D840C12BFF22}"/>
                </a:ext>
              </a:extLst>
            </p:cNvPr>
            <p:cNvSpPr txBox="1">
              <a:spLocks noChangeArrowheads="1"/>
            </p:cNvSpPr>
            <p:nvPr/>
          </p:nvSpPr>
          <p:spPr bwMode="auto">
            <a:xfrm>
              <a:off x="5297722" y="5494436"/>
              <a:ext cx="2125894" cy="417621"/>
            </a:xfrm>
            <a:prstGeom prst="rect">
              <a:avLst/>
            </a:prstGeom>
            <a:noFill/>
            <a:ln w="9525">
              <a:noFill/>
              <a:miter lim="800000"/>
              <a:headEnd/>
              <a:tailEnd/>
            </a:ln>
          </p:spPr>
          <p:txBody>
            <a:bodyPr/>
            <a:lstStyle/>
            <a:p>
              <a:pPr algn="ctr" rtl="1">
                <a:defRPr/>
              </a:pPr>
              <a:r>
                <a:rPr lang="en-US" sz="1600" dirty="0">
                  <a:effectLst>
                    <a:outerShdw blurRad="38100" dist="38100" dir="2700000" algn="tl">
                      <a:srgbClr val="C0C0C0"/>
                    </a:outerShdw>
                  </a:effectLst>
                  <a:latin typeface="Arial Rounded MT Bold" panose="020F0704030504030204" pitchFamily="34" charset="0"/>
                  <a:ea typeface="GE SS Text Bold" panose="020A0503020102020204" pitchFamily="18" charset="-78"/>
                  <a:cs typeface="GE SS Text Bold" panose="020A0503020102020204" pitchFamily="18" charset="-78"/>
                </a:rPr>
                <a:t>Program</a:t>
              </a:r>
            </a:p>
          </p:txBody>
        </p:sp>
      </p:grpSp>
      <p:grpSp>
        <p:nvGrpSpPr>
          <p:cNvPr id="125" name="Group 124">
            <a:extLst>
              <a:ext uri="{FF2B5EF4-FFF2-40B4-BE49-F238E27FC236}">
                <a16:creationId xmlns:a16="http://schemas.microsoft.com/office/drawing/2014/main" id="{0661F09B-ACA4-467E-9129-AD4D26AA103D}"/>
              </a:ext>
            </a:extLst>
          </p:cNvPr>
          <p:cNvGrpSpPr/>
          <p:nvPr/>
        </p:nvGrpSpPr>
        <p:grpSpPr>
          <a:xfrm>
            <a:off x="5582847" y="1917543"/>
            <a:ext cx="2003359" cy="703004"/>
            <a:chOff x="5582847" y="1917543"/>
            <a:chExt cx="2003359" cy="703004"/>
          </a:xfrm>
        </p:grpSpPr>
        <p:sp>
          <p:nvSpPr>
            <p:cNvPr id="126" name="Text Box 43">
              <a:extLst>
                <a:ext uri="{FF2B5EF4-FFF2-40B4-BE49-F238E27FC236}">
                  <a16:creationId xmlns:a16="http://schemas.microsoft.com/office/drawing/2014/main" id="{0891821C-5B00-4F2D-B859-350CF71CF92B}"/>
                </a:ext>
              </a:extLst>
            </p:cNvPr>
            <p:cNvSpPr txBox="1">
              <a:spLocks noChangeArrowheads="1"/>
            </p:cNvSpPr>
            <p:nvPr/>
          </p:nvSpPr>
          <p:spPr bwMode="auto">
            <a:xfrm>
              <a:off x="5582847" y="2032998"/>
              <a:ext cx="1728410" cy="440048"/>
            </a:xfrm>
            <a:prstGeom prst="rect">
              <a:avLst/>
            </a:prstGeom>
            <a:noFill/>
            <a:ln w="9525">
              <a:noFill/>
              <a:miter lim="800000"/>
              <a:headEnd/>
              <a:tailEnd/>
            </a:ln>
          </p:spPr>
          <p:txBody>
            <a:bodyPr/>
            <a:lstStyle/>
            <a:p>
              <a:r>
                <a:rPr lang="en-US" sz="1867" dirty="0">
                  <a:solidFill>
                    <a:srgbClr val="B01F62"/>
                  </a:solidFill>
                  <a:effectLst>
                    <a:outerShdw blurRad="38100" dist="38100" dir="2700000" algn="tl">
                      <a:srgbClr val="000000">
                        <a:alpha val="43137"/>
                      </a:srgbClr>
                    </a:outerShdw>
                  </a:effectLst>
                  <a:latin typeface="Arial Rounded MT Bold" panose="020F0704030504030204" pitchFamily="34" charset="0"/>
                  <a:ea typeface="GE SS Text Light" panose="020A0503020102020204" pitchFamily="18" charset="-78"/>
                  <a:cs typeface="GE SS Text Light" panose="020A0503020102020204" pitchFamily="18" charset="-78"/>
                </a:rPr>
                <a:t>Objectives</a:t>
              </a:r>
            </a:p>
          </p:txBody>
        </p:sp>
        <p:pic>
          <p:nvPicPr>
            <p:cNvPr id="127" name="Picture 14" descr="Image result for sail wheel icon">
              <a:extLst>
                <a:ext uri="{FF2B5EF4-FFF2-40B4-BE49-F238E27FC236}">
                  <a16:creationId xmlns:a16="http://schemas.microsoft.com/office/drawing/2014/main" id="{5090441C-A98B-44C0-B3AB-A8C80E5CD9CF}"/>
                </a:ext>
              </a:extLst>
            </p:cNvPr>
            <p:cNvPicPr>
              <a:picLocks noChangeAspect="1" noChangeArrowheads="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83202" y="1917543"/>
              <a:ext cx="703004" cy="70300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Freeform: Shape 1">
            <a:extLst>
              <a:ext uri="{FF2B5EF4-FFF2-40B4-BE49-F238E27FC236}">
                <a16:creationId xmlns:a16="http://schemas.microsoft.com/office/drawing/2014/main" id="{BE71F6B5-CC47-4CE5-B517-337FFE7DF86F}"/>
              </a:ext>
            </a:extLst>
          </p:cNvPr>
          <p:cNvSpPr/>
          <p:nvPr/>
        </p:nvSpPr>
        <p:spPr>
          <a:xfrm>
            <a:off x="4961408" y="1616573"/>
            <a:ext cx="3102931" cy="3534043"/>
          </a:xfrm>
          <a:custGeom>
            <a:avLst/>
            <a:gdLst>
              <a:gd name="connsiteX0" fmla="*/ 1676135 w 3931378"/>
              <a:gd name="connsiteY0" fmla="*/ 0 h 4015990"/>
              <a:gd name="connsiteX1" fmla="*/ 157051 w 3931378"/>
              <a:gd name="connsiteY1" fmla="*/ 1179871 h 4015990"/>
              <a:gd name="connsiteX2" fmla="*/ 378277 w 3931378"/>
              <a:gd name="connsiteY2" fmla="*/ 3760839 h 4015990"/>
              <a:gd name="connsiteX3" fmla="*/ 3077232 w 3931378"/>
              <a:gd name="connsiteY3" fmla="*/ 3554361 h 4015990"/>
              <a:gd name="connsiteX4" fmla="*/ 3814651 w 3931378"/>
              <a:gd name="connsiteY4" fmla="*/ 516194 h 4015990"/>
              <a:gd name="connsiteX5" fmla="*/ 938716 w 3931378"/>
              <a:gd name="connsiteY5" fmla="*/ 147484 h 401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1378" h="4015990">
                <a:moveTo>
                  <a:pt x="1676135" y="0"/>
                </a:moveTo>
                <a:cubicBezTo>
                  <a:pt x="1024748" y="276532"/>
                  <a:pt x="373361" y="553065"/>
                  <a:pt x="157051" y="1179871"/>
                </a:cubicBezTo>
                <a:cubicBezTo>
                  <a:pt x="-59259" y="1806677"/>
                  <a:pt x="-108420" y="3365091"/>
                  <a:pt x="378277" y="3760839"/>
                </a:cubicBezTo>
                <a:cubicBezTo>
                  <a:pt x="864974" y="4156587"/>
                  <a:pt x="2504503" y="4095135"/>
                  <a:pt x="3077232" y="3554361"/>
                </a:cubicBezTo>
                <a:cubicBezTo>
                  <a:pt x="3649961" y="3013587"/>
                  <a:pt x="4171070" y="1084007"/>
                  <a:pt x="3814651" y="516194"/>
                </a:cubicBezTo>
                <a:cubicBezTo>
                  <a:pt x="3458232" y="-51619"/>
                  <a:pt x="2198474" y="47932"/>
                  <a:pt x="938716" y="14748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Title 3">
            <a:extLst>
              <a:ext uri="{FF2B5EF4-FFF2-40B4-BE49-F238E27FC236}">
                <a16:creationId xmlns:a16="http://schemas.microsoft.com/office/drawing/2014/main" id="{3DE136A7-667D-4AA9-B1EF-3ACFCA2CF7A1}"/>
              </a:ext>
            </a:extLst>
          </p:cNvPr>
          <p:cNvSpPr txBox="1">
            <a:spLocks/>
          </p:cNvSpPr>
          <p:nvPr/>
        </p:nvSpPr>
        <p:spPr>
          <a:xfrm>
            <a:off x="163661" y="115448"/>
            <a:ext cx="6795809"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Develop Objectives</a:t>
            </a:r>
          </a:p>
        </p:txBody>
      </p:sp>
      <p:sp>
        <p:nvSpPr>
          <p:cNvPr id="62" name="Title 3">
            <a:extLst>
              <a:ext uri="{FF2B5EF4-FFF2-40B4-BE49-F238E27FC236}">
                <a16:creationId xmlns:a16="http://schemas.microsoft.com/office/drawing/2014/main" id="{6B2FC81A-E4B6-44A1-A400-97942719C4BA}"/>
              </a:ext>
            </a:extLst>
          </p:cNvPr>
          <p:cNvSpPr txBox="1">
            <a:spLocks/>
          </p:cNvSpPr>
          <p:nvPr/>
        </p:nvSpPr>
        <p:spPr>
          <a:xfrm>
            <a:off x="211607" y="591639"/>
            <a:ext cx="4067806"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2">
                    <a:lumMod val="50000"/>
                  </a:schemeClr>
                </a:solidFill>
                <a:latin typeface="Arial "/>
                <a:ea typeface="+mn-ea"/>
                <a:cs typeface="+mn-cs"/>
              </a:rPr>
              <a:t>Align programs with the business</a:t>
            </a:r>
          </a:p>
        </p:txBody>
      </p:sp>
    </p:spTree>
    <p:extLst>
      <p:ext uri="{BB962C8B-B14F-4D97-AF65-F5344CB8AC3E}">
        <p14:creationId xmlns:p14="http://schemas.microsoft.com/office/powerpoint/2010/main" val="406578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p:cTn id="7" dur="500" fill="hold"/>
                                        <p:tgtEl>
                                          <p:spTgt spid="119"/>
                                        </p:tgtEl>
                                        <p:attrNameLst>
                                          <p:attrName>ppt_w</p:attrName>
                                        </p:attrNameLst>
                                      </p:cBhvr>
                                      <p:tavLst>
                                        <p:tav tm="0">
                                          <p:val>
                                            <p:fltVal val="0"/>
                                          </p:val>
                                        </p:tav>
                                        <p:tav tm="100000">
                                          <p:val>
                                            <p:strVal val="#ppt_w"/>
                                          </p:val>
                                        </p:tav>
                                      </p:tavLst>
                                    </p:anim>
                                    <p:anim calcmode="lin" valueType="num">
                                      <p:cBhvr>
                                        <p:cTn id="8" dur="500" fill="hold"/>
                                        <p:tgtEl>
                                          <p:spTgt spid="119"/>
                                        </p:tgtEl>
                                        <p:attrNameLst>
                                          <p:attrName>ppt_h</p:attrName>
                                        </p:attrNameLst>
                                      </p:cBhvr>
                                      <p:tavLst>
                                        <p:tav tm="0">
                                          <p:val>
                                            <p:fltVal val="0"/>
                                          </p:val>
                                        </p:tav>
                                        <p:tav tm="100000">
                                          <p:val>
                                            <p:strVal val="#ppt_h"/>
                                          </p:val>
                                        </p:tav>
                                      </p:tavLst>
                                    </p:anim>
                                    <p:animEffect transition="in" filter="fade">
                                      <p:cBhvr>
                                        <p:cTn id="9" dur="500"/>
                                        <p:tgtEl>
                                          <p:spTgt spid="119"/>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wipe(right)">
                                      <p:cBhvr>
                                        <p:cTn id="13" dur="500"/>
                                        <p:tgtEl>
                                          <p:spTgt spid="1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20"/>
                                        </p:tgtEl>
                                        <p:attrNameLst>
                                          <p:attrName>style.visibility</p:attrName>
                                        </p:attrNameLst>
                                      </p:cBhvr>
                                      <p:to>
                                        <p:strVal val="visible"/>
                                      </p:to>
                                    </p:set>
                                    <p:anim calcmode="lin" valueType="num">
                                      <p:cBhvr>
                                        <p:cTn id="18" dur="500" fill="hold"/>
                                        <p:tgtEl>
                                          <p:spTgt spid="120"/>
                                        </p:tgtEl>
                                        <p:attrNameLst>
                                          <p:attrName>ppt_w</p:attrName>
                                        </p:attrNameLst>
                                      </p:cBhvr>
                                      <p:tavLst>
                                        <p:tav tm="0">
                                          <p:val>
                                            <p:fltVal val="0"/>
                                          </p:val>
                                        </p:tav>
                                        <p:tav tm="100000">
                                          <p:val>
                                            <p:strVal val="#ppt_w"/>
                                          </p:val>
                                        </p:tav>
                                      </p:tavLst>
                                    </p:anim>
                                    <p:anim calcmode="lin" valueType="num">
                                      <p:cBhvr>
                                        <p:cTn id="19" dur="500" fill="hold"/>
                                        <p:tgtEl>
                                          <p:spTgt spid="120"/>
                                        </p:tgtEl>
                                        <p:attrNameLst>
                                          <p:attrName>ppt_h</p:attrName>
                                        </p:attrNameLst>
                                      </p:cBhvr>
                                      <p:tavLst>
                                        <p:tav tm="0">
                                          <p:val>
                                            <p:fltVal val="0"/>
                                          </p:val>
                                        </p:tav>
                                        <p:tav tm="100000">
                                          <p:val>
                                            <p:strVal val="#ppt_h"/>
                                          </p:val>
                                        </p:tav>
                                      </p:tavLst>
                                    </p:anim>
                                    <p:animEffect transition="in" filter="fade">
                                      <p:cBhvr>
                                        <p:cTn id="20" dur="500"/>
                                        <p:tgtEl>
                                          <p:spTgt spid="120"/>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wipe(right)">
                                      <p:cBhvr>
                                        <p:cTn id="24" dur="500"/>
                                        <p:tgtEl>
                                          <p:spTgt spid="1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1"/>
                                        </p:tgtEl>
                                        <p:attrNameLst>
                                          <p:attrName>style.visibility</p:attrName>
                                        </p:attrNameLst>
                                      </p:cBhvr>
                                      <p:to>
                                        <p:strVal val="visible"/>
                                      </p:to>
                                    </p:set>
                                    <p:anim calcmode="lin" valueType="num">
                                      <p:cBhvr>
                                        <p:cTn id="29" dur="500" fill="hold"/>
                                        <p:tgtEl>
                                          <p:spTgt spid="121"/>
                                        </p:tgtEl>
                                        <p:attrNameLst>
                                          <p:attrName>ppt_w</p:attrName>
                                        </p:attrNameLst>
                                      </p:cBhvr>
                                      <p:tavLst>
                                        <p:tav tm="0">
                                          <p:val>
                                            <p:fltVal val="0"/>
                                          </p:val>
                                        </p:tav>
                                        <p:tav tm="100000">
                                          <p:val>
                                            <p:strVal val="#ppt_w"/>
                                          </p:val>
                                        </p:tav>
                                      </p:tavLst>
                                    </p:anim>
                                    <p:anim calcmode="lin" valueType="num">
                                      <p:cBhvr>
                                        <p:cTn id="30" dur="500" fill="hold"/>
                                        <p:tgtEl>
                                          <p:spTgt spid="121"/>
                                        </p:tgtEl>
                                        <p:attrNameLst>
                                          <p:attrName>ppt_h</p:attrName>
                                        </p:attrNameLst>
                                      </p:cBhvr>
                                      <p:tavLst>
                                        <p:tav tm="0">
                                          <p:val>
                                            <p:fltVal val="0"/>
                                          </p:val>
                                        </p:tav>
                                        <p:tav tm="100000">
                                          <p:val>
                                            <p:strVal val="#ppt_h"/>
                                          </p:val>
                                        </p:tav>
                                      </p:tavLst>
                                    </p:anim>
                                    <p:animEffect transition="in" filter="fade">
                                      <p:cBhvr>
                                        <p:cTn id="31" dur="500"/>
                                        <p:tgtEl>
                                          <p:spTgt spid="121"/>
                                        </p:tgtEl>
                                      </p:cBhvr>
                                    </p:animEffec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wipe(right)">
                                      <p:cBhvr>
                                        <p:cTn id="35" dur="500"/>
                                        <p:tgtEl>
                                          <p:spTgt spid="11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25"/>
                                        </p:tgtEl>
                                        <p:attrNameLst>
                                          <p:attrName>style.visibility</p:attrName>
                                        </p:attrNameLst>
                                      </p:cBhvr>
                                      <p:to>
                                        <p:strVal val="visible"/>
                                      </p:to>
                                    </p:set>
                                    <p:anim calcmode="lin" valueType="num">
                                      <p:cBhvr>
                                        <p:cTn id="40" dur="500" fill="hold"/>
                                        <p:tgtEl>
                                          <p:spTgt spid="125"/>
                                        </p:tgtEl>
                                        <p:attrNameLst>
                                          <p:attrName>ppt_w</p:attrName>
                                        </p:attrNameLst>
                                      </p:cBhvr>
                                      <p:tavLst>
                                        <p:tav tm="0">
                                          <p:val>
                                            <p:fltVal val="0"/>
                                          </p:val>
                                        </p:tav>
                                        <p:tav tm="100000">
                                          <p:val>
                                            <p:strVal val="#ppt_w"/>
                                          </p:val>
                                        </p:tav>
                                      </p:tavLst>
                                    </p:anim>
                                    <p:anim calcmode="lin" valueType="num">
                                      <p:cBhvr>
                                        <p:cTn id="41" dur="500" fill="hold"/>
                                        <p:tgtEl>
                                          <p:spTgt spid="125"/>
                                        </p:tgtEl>
                                        <p:attrNameLst>
                                          <p:attrName>ppt_h</p:attrName>
                                        </p:attrNameLst>
                                      </p:cBhvr>
                                      <p:tavLst>
                                        <p:tav tm="0">
                                          <p:val>
                                            <p:fltVal val="0"/>
                                          </p:val>
                                        </p:tav>
                                        <p:tav tm="100000">
                                          <p:val>
                                            <p:strVal val="#ppt_h"/>
                                          </p:val>
                                        </p:tav>
                                      </p:tavLst>
                                    </p:anim>
                                    <p:animEffect transition="in" filter="fade">
                                      <p:cBhvr>
                                        <p:cTn id="42" dur="500"/>
                                        <p:tgtEl>
                                          <p:spTgt spid="125"/>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07"/>
                                        </p:tgtEl>
                                        <p:attrNameLst>
                                          <p:attrName>style.visibility</p:attrName>
                                        </p:attrNameLst>
                                      </p:cBhvr>
                                      <p:to>
                                        <p:strVal val="visible"/>
                                      </p:to>
                                    </p:set>
                                    <p:animEffect transition="in" filter="wipe(left)">
                                      <p:cBhvr>
                                        <p:cTn id="46" dur="500"/>
                                        <p:tgtEl>
                                          <p:spTgt spid="107"/>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05"/>
                                        </p:tgtEl>
                                        <p:attrNameLst>
                                          <p:attrName>style.visibility</p:attrName>
                                        </p:attrNameLst>
                                      </p:cBhvr>
                                      <p:to>
                                        <p:strVal val="visible"/>
                                      </p:to>
                                    </p:set>
                                    <p:animEffect transition="in" filter="wipe(left)">
                                      <p:cBhvr>
                                        <p:cTn id="50" dur="500"/>
                                        <p:tgtEl>
                                          <p:spTgt spid="105"/>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wipe(left)">
                                      <p:cBhvr>
                                        <p:cTn id="54" dur="500"/>
                                        <p:tgtEl>
                                          <p:spTgt spid="104"/>
                                        </p:tgtEl>
                                      </p:cBhvr>
                                    </p:animEffect>
                                  </p:childTnLst>
                                </p:cTn>
                              </p:par>
                            </p:childTnLst>
                          </p:cTn>
                        </p:par>
                        <p:par>
                          <p:cTn id="55" fill="hold">
                            <p:stCondLst>
                              <p:cond delay="2000"/>
                            </p:stCondLst>
                            <p:childTnLst>
                              <p:par>
                                <p:cTn id="56" presetID="22" presetClass="entr" presetSubtype="8" fill="hold" grpId="0" nodeType="after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wipe(left)">
                                      <p:cBhvr>
                                        <p:cTn id="58" dur="500"/>
                                        <p:tgtEl>
                                          <p:spTgt spid="103"/>
                                        </p:tgtEl>
                                      </p:cBhvr>
                                    </p:animEffect>
                                  </p:childTnLst>
                                </p:cTn>
                              </p:par>
                            </p:childTnLst>
                          </p:cTn>
                        </p:par>
                        <p:par>
                          <p:cTn id="59" fill="hold">
                            <p:stCondLst>
                              <p:cond delay="2500"/>
                            </p:stCondLst>
                            <p:childTnLst>
                              <p:par>
                                <p:cTn id="60" presetID="22" presetClass="entr" presetSubtype="8" fill="hold" nodeType="after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wipe(left)">
                                      <p:cBhvr>
                                        <p:cTn id="62" dur="500"/>
                                        <p:tgtEl>
                                          <p:spTgt spid="101"/>
                                        </p:tgtEl>
                                      </p:cBhvr>
                                    </p:animEffect>
                                  </p:childTnLst>
                                </p:cTn>
                              </p:par>
                            </p:childTnLst>
                          </p:cTn>
                        </p:par>
                        <p:par>
                          <p:cTn id="63" fill="hold">
                            <p:stCondLst>
                              <p:cond delay="3000"/>
                            </p:stCondLst>
                            <p:childTnLst>
                              <p:par>
                                <p:cTn id="64" presetID="22" presetClass="entr" presetSubtype="8" fill="hold" grpId="0" nodeType="afterEffect">
                                  <p:stCondLst>
                                    <p:cond delay="0"/>
                                  </p:stCondLst>
                                  <p:childTnLst>
                                    <p:set>
                                      <p:cBhvr>
                                        <p:cTn id="65" dur="1" fill="hold">
                                          <p:stCondLst>
                                            <p:cond delay="0"/>
                                          </p:stCondLst>
                                        </p:cTn>
                                        <p:tgtEl>
                                          <p:spTgt spid="100"/>
                                        </p:tgtEl>
                                        <p:attrNameLst>
                                          <p:attrName>style.visibility</p:attrName>
                                        </p:attrNameLst>
                                      </p:cBhvr>
                                      <p:to>
                                        <p:strVal val="visible"/>
                                      </p:to>
                                    </p:set>
                                    <p:animEffect transition="in" filter="wipe(left)">
                                      <p:cBhvr>
                                        <p:cTn id="66" dur="500"/>
                                        <p:tgtEl>
                                          <p:spTgt spid="100"/>
                                        </p:tgtEl>
                                      </p:cBhvr>
                                    </p:animEffect>
                                  </p:childTnLst>
                                </p:cTn>
                              </p:par>
                            </p:childTnLst>
                          </p:cTn>
                        </p:par>
                        <p:par>
                          <p:cTn id="67" fill="hold">
                            <p:stCondLst>
                              <p:cond delay="3500"/>
                            </p:stCondLst>
                            <p:childTnLst>
                              <p:par>
                                <p:cTn id="68" presetID="22" presetClass="entr" presetSubtype="8" fill="hold" nodeType="after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wipe(left)">
                                      <p:cBhvr>
                                        <p:cTn id="70" dur="500"/>
                                        <p:tgtEl>
                                          <p:spTgt spid="98"/>
                                        </p:tgtEl>
                                      </p:cBhvr>
                                    </p:animEffect>
                                  </p:childTnLst>
                                </p:cTn>
                              </p:par>
                            </p:childTnLst>
                          </p:cTn>
                        </p:par>
                        <p:par>
                          <p:cTn id="71" fill="hold">
                            <p:stCondLst>
                              <p:cond delay="4000"/>
                            </p:stCondLst>
                            <p:childTnLst>
                              <p:par>
                                <p:cTn id="72" presetID="22" presetClass="entr" presetSubtype="8" fill="hold" grpId="0" nodeType="afterEffect">
                                  <p:stCondLst>
                                    <p:cond delay="0"/>
                                  </p:stCondLst>
                                  <p:childTnLst>
                                    <p:set>
                                      <p:cBhvr>
                                        <p:cTn id="73" dur="1" fill="hold">
                                          <p:stCondLst>
                                            <p:cond delay="0"/>
                                          </p:stCondLst>
                                        </p:cTn>
                                        <p:tgtEl>
                                          <p:spTgt spid="92"/>
                                        </p:tgtEl>
                                        <p:attrNameLst>
                                          <p:attrName>style.visibility</p:attrName>
                                        </p:attrNameLst>
                                      </p:cBhvr>
                                      <p:to>
                                        <p:strVal val="visible"/>
                                      </p:to>
                                    </p:set>
                                    <p:animEffect transition="in" filter="wipe(left)">
                                      <p:cBhvr>
                                        <p:cTn id="74" dur="500"/>
                                        <p:tgtEl>
                                          <p:spTgt spid="92"/>
                                        </p:tgtEl>
                                      </p:cBhvr>
                                    </p:animEffect>
                                  </p:childTnLst>
                                </p:cTn>
                              </p:par>
                            </p:childTnLst>
                          </p:cTn>
                        </p:par>
                        <p:par>
                          <p:cTn id="75" fill="hold">
                            <p:stCondLst>
                              <p:cond delay="4500"/>
                            </p:stCondLst>
                            <p:childTnLst>
                              <p:par>
                                <p:cTn id="76" presetID="22" presetClass="entr" presetSubtype="8" fill="hold" nodeType="afterEffect">
                                  <p:stCondLst>
                                    <p:cond delay="0"/>
                                  </p:stCondLst>
                                  <p:childTnLst>
                                    <p:set>
                                      <p:cBhvr>
                                        <p:cTn id="77" dur="1" fill="hold">
                                          <p:stCondLst>
                                            <p:cond delay="0"/>
                                          </p:stCondLst>
                                        </p:cTn>
                                        <p:tgtEl>
                                          <p:spTgt spid="89"/>
                                        </p:tgtEl>
                                        <p:attrNameLst>
                                          <p:attrName>style.visibility</p:attrName>
                                        </p:attrNameLst>
                                      </p:cBhvr>
                                      <p:to>
                                        <p:strVal val="visible"/>
                                      </p:to>
                                    </p:set>
                                    <p:animEffect transition="in" filter="wipe(left)">
                                      <p:cBhvr>
                                        <p:cTn id="78" dur="500"/>
                                        <p:tgtEl>
                                          <p:spTgt spid="89"/>
                                        </p:tgtEl>
                                      </p:cBhvr>
                                    </p:animEffect>
                                  </p:childTnLst>
                                </p:cTn>
                              </p:par>
                            </p:childTnLst>
                          </p:cTn>
                        </p:par>
                        <p:par>
                          <p:cTn id="79" fill="hold">
                            <p:stCondLst>
                              <p:cond delay="5000"/>
                            </p:stCondLst>
                            <p:childTnLst>
                              <p:par>
                                <p:cTn id="80" presetID="22" presetClass="entr" presetSubtype="8" fill="hold" grpId="0" nodeType="after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ipe(left)">
                                      <p:cBhvr>
                                        <p:cTn id="82" dur="500"/>
                                        <p:tgtEl>
                                          <p:spTgt spid="88"/>
                                        </p:tgtEl>
                                      </p:cBhvr>
                                    </p:animEffect>
                                  </p:childTnLst>
                                </p:cTn>
                              </p:par>
                            </p:childTnLst>
                          </p:cTn>
                        </p:par>
                        <p:par>
                          <p:cTn id="83" fill="hold">
                            <p:stCondLst>
                              <p:cond delay="5500"/>
                            </p:stCondLst>
                            <p:childTnLst>
                              <p:par>
                                <p:cTn id="84" presetID="21" presetClass="entr" presetSubtype="1" fill="hold" grpId="0" nodeType="after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wheel(1)">
                                      <p:cBhvr>
                                        <p:cTn id="86" dur="2000"/>
                                        <p:tgtEl>
                                          <p:spTgt spid="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75"/>
                                        </p:tgtEl>
                                        <p:attrNameLst>
                                          <p:attrName>style.visibility</p:attrName>
                                        </p:attrNameLst>
                                      </p:cBhvr>
                                      <p:to>
                                        <p:strVal val="visible"/>
                                      </p:to>
                                    </p:set>
                                    <p:animEffect transition="in" filter="wipe(down)">
                                      <p:cBhvr>
                                        <p:cTn id="91" dur="500"/>
                                        <p:tgtEl>
                                          <p:spTgt spid="75"/>
                                        </p:tgtEl>
                                      </p:cBhvr>
                                    </p:animEffect>
                                  </p:childTnLst>
                                </p:cTn>
                              </p:par>
                            </p:childTnLst>
                          </p:cTn>
                        </p:par>
                        <p:par>
                          <p:cTn id="92" fill="hold">
                            <p:stCondLst>
                              <p:cond delay="500"/>
                            </p:stCondLst>
                            <p:childTnLst>
                              <p:par>
                                <p:cTn id="93" presetID="53" presetClass="entr" presetSubtype="16" fill="hold" grpId="0" nodeType="afterEffect">
                                  <p:stCondLst>
                                    <p:cond delay="0"/>
                                  </p:stCondLst>
                                  <p:childTnLst>
                                    <p:set>
                                      <p:cBhvr>
                                        <p:cTn id="94" dur="1" fill="hold">
                                          <p:stCondLst>
                                            <p:cond delay="0"/>
                                          </p:stCondLst>
                                        </p:cTn>
                                        <p:tgtEl>
                                          <p:spTgt spid="85"/>
                                        </p:tgtEl>
                                        <p:attrNameLst>
                                          <p:attrName>style.visibility</p:attrName>
                                        </p:attrNameLst>
                                      </p:cBhvr>
                                      <p:to>
                                        <p:strVal val="visible"/>
                                      </p:to>
                                    </p:set>
                                    <p:anim calcmode="lin" valueType="num">
                                      <p:cBhvr>
                                        <p:cTn id="95" dur="500" fill="hold"/>
                                        <p:tgtEl>
                                          <p:spTgt spid="85"/>
                                        </p:tgtEl>
                                        <p:attrNameLst>
                                          <p:attrName>ppt_w</p:attrName>
                                        </p:attrNameLst>
                                      </p:cBhvr>
                                      <p:tavLst>
                                        <p:tav tm="0">
                                          <p:val>
                                            <p:fltVal val="0"/>
                                          </p:val>
                                        </p:tav>
                                        <p:tav tm="100000">
                                          <p:val>
                                            <p:strVal val="#ppt_w"/>
                                          </p:val>
                                        </p:tav>
                                      </p:tavLst>
                                    </p:anim>
                                    <p:anim calcmode="lin" valueType="num">
                                      <p:cBhvr>
                                        <p:cTn id="96" dur="500" fill="hold"/>
                                        <p:tgtEl>
                                          <p:spTgt spid="85"/>
                                        </p:tgtEl>
                                        <p:attrNameLst>
                                          <p:attrName>ppt_h</p:attrName>
                                        </p:attrNameLst>
                                      </p:cBhvr>
                                      <p:tavLst>
                                        <p:tav tm="0">
                                          <p:val>
                                            <p:fltVal val="0"/>
                                          </p:val>
                                        </p:tav>
                                        <p:tav tm="100000">
                                          <p:val>
                                            <p:strVal val="#ppt_h"/>
                                          </p:val>
                                        </p:tav>
                                      </p:tavLst>
                                    </p:anim>
                                    <p:animEffect transition="in" filter="fade">
                                      <p:cBhvr>
                                        <p:cTn id="97" dur="500"/>
                                        <p:tgtEl>
                                          <p:spTgt spid="85"/>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111"/>
                                        </p:tgtEl>
                                        <p:attrNameLst>
                                          <p:attrName>style.visibility</p:attrName>
                                        </p:attrNameLst>
                                      </p:cBhvr>
                                      <p:to>
                                        <p:strVal val="visible"/>
                                      </p:to>
                                    </p:set>
                                    <p:anim calcmode="lin" valueType="num">
                                      <p:cBhvr>
                                        <p:cTn id="100" dur="500" fill="hold"/>
                                        <p:tgtEl>
                                          <p:spTgt spid="111"/>
                                        </p:tgtEl>
                                        <p:attrNameLst>
                                          <p:attrName>ppt_w</p:attrName>
                                        </p:attrNameLst>
                                      </p:cBhvr>
                                      <p:tavLst>
                                        <p:tav tm="0">
                                          <p:val>
                                            <p:fltVal val="0"/>
                                          </p:val>
                                        </p:tav>
                                        <p:tav tm="100000">
                                          <p:val>
                                            <p:strVal val="#ppt_w"/>
                                          </p:val>
                                        </p:tav>
                                      </p:tavLst>
                                    </p:anim>
                                    <p:anim calcmode="lin" valueType="num">
                                      <p:cBhvr>
                                        <p:cTn id="101" dur="500" fill="hold"/>
                                        <p:tgtEl>
                                          <p:spTgt spid="111"/>
                                        </p:tgtEl>
                                        <p:attrNameLst>
                                          <p:attrName>ppt_h</p:attrName>
                                        </p:attrNameLst>
                                      </p:cBhvr>
                                      <p:tavLst>
                                        <p:tav tm="0">
                                          <p:val>
                                            <p:fltVal val="0"/>
                                          </p:val>
                                        </p:tav>
                                        <p:tav tm="100000">
                                          <p:val>
                                            <p:strVal val="#ppt_h"/>
                                          </p:val>
                                        </p:tav>
                                      </p:tavLst>
                                    </p:anim>
                                    <p:animEffect transition="in" filter="fade">
                                      <p:cBhvr>
                                        <p:cTn id="102" dur="500"/>
                                        <p:tgtEl>
                                          <p:spTgt spid="111"/>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84"/>
                                        </p:tgtEl>
                                        <p:attrNameLst>
                                          <p:attrName>style.visibility</p:attrName>
                                        </p:attrNameLst>
                                      </p:cBhvr>
                                      <p:to>
                                        <p:strVal val="visible"/>
                                      </p:to>
                                    </p:set>
                                    <p:anim calcmode="lin" valueType="num">
                                      <p:cBhvr>
                                        <p:cTn id="105" dur="500" fill="hold"/>
                                        <p:tgtEl>
                                          <p:spTgt spid="84"/>
                                        </p:tgtEl>
                                        <p:attrNameLst>
                                          <p:attrName>ppt_w</p:attrName>
                                        </p:attrNameLst>
                                      </p:cBhvr>
                                      <p:tavLst>
                                        <p:tav tm="0">
                                          <p:val>
                                            <p:fltVal val="0"/>
                                          </p:val>
                                        </p:tav>
                                        <p:tav tm="100000">
                                          <p:val>
                                            <p:strVal val="#ppt_w"/>
                                          </p:val>
                                        </p:tav>
                                      </p:tavLst>
                                    </p:anim>
                                    <p:anim calcmode="lin" valueType="num">
                                      <p:cBhvr>
                                        <p:cTn id="106" dur="500" fill="hold"/>
                                        <p:tgtEl>
                                          <p:spTgt spid="84"/>
                                        </p:tgtEl>
                                        <p:attrNameLst>
                                          <p:attrName>ppt_h</p:attrName>
                                        </p:attrNameLst>
                                      </p:cBhvr>
                                      <p:tavLst>
                                        <p:tav tm="0">
                                          <p:val>
                                            <p:fltVal val="0"/>
                                          </p:val>
                                        </p:tav>
                                        <p:tav tm="100000">
                                          <p:val>
                                            <p:strVal val="#ppt_h"/>
                                          </p:val>
                                        </p:tav>
                                      </p:tavLst>
                                    </p:anim>
                                    <p:animEffect transition="in" filter="fade">
                                      <p:cBhvr>
                                        <p:cTn id="107" dur="500"/>
                                        <p:tgtEl>
                                          <p:spTgt spid="84"/>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83"/>
                                        </p:tgtEl>
                                        <p:attrNameLst>
                                          <p:attrName>style.visibility</p:attrName>
                                        </p:attrNameLst>
                                      </p:cBhvr>
                                      <p:to>
                                        <p:strVal val="visible"/>
                                      </p:to>
                                    </p:set>
                                    <p:anim calcmode="lin" valueType="num">
                                      <p:cBhvr>
                                        <p:cTn id="110" dur="500" fill="hold"/>
                                        <p:tgtEl>
                                          <p:spTgt spid="83"/>
                                        </p:tgtEl>
                                        <p:attrNameLst>
                                          <p:attrName>ppt_w</p:attrName>
                                        </p:attrNameLst>
                                      </p:cBhvr>
                                      <p:tavLst>
                                        <p:tav tm="0">
                                          <p:val>
                                            <p:fltVal val="0"/>
                                          </p:val>
                                        </p:tav>
                                        <p:tav tm="100000">
                                          <p:val>
                                            <p:strVal val="#ppt_w"/>
                                          </p:val>
                                        </p:tav>
                                      </p:tavLst>
                                    </p:anim>
                                    <p:anim calcmode="lin" valueType="num">
                                      <p:cBhvr>
                                        <p:cTn id="111" dur="500" fill="hold"/>
                                        <p:tgtEl>
                                          <p:spTgt spid="83"/>
                                        </p:tgtEl>
                                        <p:attrNameLst>
                                          <p:attrName>ppt_h</p:attrName>
                                        </p:attrNameLst>
                                      </p:cBhvr>
                                      <p:tavLst>
                                        <p:tav tm="0">
                                          <p:val>
                                            <p:fltVal val="0"/>
                                          </p:val>
                                        </p:tav>
                                        <p:tav tm="100000">
                                          <p:val>
                                            <p:strVal val="#ppt_h"/>
                                          </p:val>
                                        </p:tav>
                                      </p:tavLst>
                                    </p:anim>
                                    <p:animEffect transition="in" filter="fade">
                                      <p:cBhvr>
                                        <p:cTn id="112" dur="500"/>
                                        <p:tgtEl>
                                          <p:spTgt spid="83"/>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86"/>
                                        </p:tgtEl>
                                        <p:attrNameLst>
                                          <p:attrName>style.visibility</p:attrName>
                                        </p:attrNameLst>
                                      </p:cBhvr>
                                      <p:to>
                                        <p:strVal val="visible"/>
                                      </p:to>
                                    </p:set>
                                    <p:anim calcmode="lin" valueType="num">
                                      <p:cBhvr>
                                        <p:cTn id="115" dur="500" fill="hold"/>
                                        <p:tgtEl>
                                          <p:spTgt spid="86"/>
                                        </p:tgtEl>
                                        <p:attrNameLst>
                                          <p:attrName>ppt_w</p:attrName>
                                        </p:attrNameLst>
                                      </p:cBhvr>
                                      <p:tavLst>
                                        <p:tav tm="0">
                                          <p:val>
                                            <p:fltVal val="0"/>
                                          </p:val>
                                        </p:tav>
                                        <p:tav tm="100000">
                                          <p:val>
                                            <p:strVal val="#ppt_w"/>
                                          </p:val>
                                        </p:tav>
                                      </p:tavLst>
                                    </p:anim>
                                    <p:anim calcmode="lin" valueType="num">
                                      <p:cBhvr>
                                        <p:cTn id="116" dur="500" fill="hold"/>
                                        <p:tgtEl>
                                          <p:spTgt spid="86"/>
                                        </p:tgtEl>
                                        <p:attrNameLst>
                                          <p:attrName>ppt_h</p:attrName>
                                        </p:attrNameLst>
                                      </p:cBhvr>
                                      <p:tavLst>
                                        <p:tav tm="0">
                                          <p:val>
                                            <p:fltVal val="0"/>
                                          </p:val>
                                        </p:tav>
                                        <p:tav tm="100000">
                                          <p:val>
                                            <p:strVal val="#ppt_h"/>
                                          </p:val>
                                        </p:tav>
                                      </p:tavLst>
                                    </p:anim>
                                    <p:animEffect transition="in" filter="fade">
                                      <p:cBhvr>
                                        <p:cTn id="117" dur="500"/>
                                        <p:tgtEl>
                                          <p:spTgt spid="86"/>
                                        </p:tgtEl>
                                      </p:cBhvr>
                                    </p:animEffect>
                                  </p:childTnLst>
                                </p:cTn>
                              </p:par>
                            </p:childTnLst>
                          </p:cTn>
                        </p:par>
                        <p:par>
                          <p:cTn id="118" fill="hold">
                            <p:stCondLst>
                              <p:cond delay="1000"/>
                            </p:stCondLst>
                            <p:childTnLst>
                              <p:par>
                                <p:cTn id="119" presetID="22" presetClass="entr" presetSubtype="8" fill="hold" nodeType="afterEffect">
                                  <p:stCondLst>
                                    <p:cond delay="0"/>
                                  </p:stCondLst>
                                  <p:childTnLst>
                                    <p:set>
                                      <p:cBhvr>
                                        <p:cTn id="120" dur="1" fill="hold">
                                          <p:stCondLst>
                                            <p:cond delay="0"/>
                                          </p:stCondLst>
                                        </p:cTn>
                                        <p:tgtEl>
                                          <p:spTgt spid="106"/>
                                        </p:tgtEl>
                                        <p:attrNameLst>
                                          <p:attrName>style.visibility</p:attrName>
                                        </p:attrNameLst>
                                      </p:cBhvr>
                                      <p:to>
                                        <p:strVal val="visible"/>
                                      </p:to>
                                    </p:set>
                                    <p:animEffect transition="in" filter="wipe(left)">
                                      <p:cBhvr>
                                        <p:cTn id="121" dur="500"/>
                                        <p:tgtEl>
                                          <p:spTgt spid="106"/>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82"/>
                                        </p:tgtEl>
                                        <p:attrNameLst>
                                          <p:attrName>style.visibility</p:attrName>
                                        </p:attrNameLst>
                                      </p:cBhvr>
                                      <p:to>
                                        <p:strVal val="visible"/>
                                      </p:to>
                                    </p:set>
                                    <p:animEffect transition="in" filter="wipe(left)">
                                      <p:cBhvr>
                                        <p:cTn id="124" dur="500"/>
                                        <p:tgtEl>
                                          <p:spTgt spid="82"/>
                                        </p:tgtEl>
                                      </p:cBhvr>
                                    </p:animEffect>
                                  </p:childTnLst>
                                </p:cTn>
                              </p:par>
                              <p:par>
                                <p:cTn id="125" presetID="22" presetClass="entr" presetSubtype="8" fill="hold" nodeType="withEffect">
                                  <p:stCondLst>
                                    <p:cond delay="0"/>
                                  </p:stCondLst>
                                  <p:childTnLst>
                                    <p:set>
                                      <p:cBhvr>
                                        <p:cTn id="126" dur="1" fill="hold">
                                          <p:stCondLst>
                                            <p:cond delay="0"/>
                                          </p:stCondLst>
                                        </p:cTn>
                                        <p:tgtEl>
                                          <p:spTgt spid="102"/>
                                        </p:tgtEl>
                                        <p:attrNameLst>
                                          <p:attrName>style.visibility</p:attrName>
                                        </p:attrNameLst>
                                      </p:cBhvr>
                                      <p:to>
                                        <p:strVal val="visible"/>
                                      </p:to>
                                    </p:set>
                                    <p:animEffect transition="in" filter="wipe(left)">
                                      <p:cBhvr>
                                        <p:cTn id="127" dur="500"/>
                                        <p:tgtEl>
                                          <p:spTgt spid="102"/>
                                        </p:tgtEl>
                                      </p:cBhvr>
                                    </p:animEffect>
                                  </p:childTnLst>
                                </p:cTn>
                              </p:par>
                              <p:par>
                                <p:cTn id="128" presetID="22" presetClass="entr" presetSubtype="8" fill="hold" grpId="0" nodeType="withEffect">
                                  <p:stCondLst>
                                    <p:cond delay="0"/>
                                  </p:stCondLst>
                                  <p:childTnLst>
                                    <p:set>
                                      <p:cBhvr>
                                        <p:cTn id="129" dur="1" fill="hold">
                                          <p:stCondLst>
                                            <p:cond delay="0"/>
                                          </p:stCondLst>
                                        </p:cTn>
                                        <p:tgtEl>
                                          <p:spTgt spid="81"/>
                                        </p:tgtEl>
                                        <p:attrNameLst>
                                          <p:attrName>style.visibility</p:attrName>
                                        </p:attrNameLst>
                                      </p:cBhvr>
                                      <p:to>
                                        <p:strVal val="visible"/>
                                      </p:to>
                                    </p:set>
                                    <p:animEffect transition="in" filter="wipe(left)">
                                      <p:cBhvr>
                                        <p:cTn id="130" dur="500"/>
                                        <p:tgtEl>
                                          <p:spTgt spid="81"/>
                                        </p:tgtEl>
                                      </p:cBhvr>
                                    </p:animEffect>
                                  </p:childTnLst>
                                </p:cTn>
                              </p:par>
                              <p:par>
                                <p:cTn id="131" presetID="22" presetClass="entr" presetSubtype="8" fill="hold" nodeType="withEffect">
                                  <p:stCondLst>
                                    <p:cond delay="0"/>
                                  </p:stCondLst>
                                  <p:childTnLst>
                                    <p:set>
                                      <p:cBhvr>
                                        <p:cTn id="132" dur="1" fill="hold">
                                          <p:stCondLst>
                                            <p:cond delay="0"/>
                                          </p:stCondLst>
                                        </p:cTn>
                                        <p:tgtEl>
                                          <p:spTgt spid="99"/>
                                        </p:tgtEl>
                                        <p:attrNameLst>
                                          <p:attrName>style.visibility</p:attrName>
                                        </p:attrNameLst>
                                      </p:cBhvr>
                                      <p:to>
                                        <p:strVal val="visible"/>
                                      </p:to>
                                    </p:set>
                                    <p:animEffect transition="in" filter="wipe(left)">
                                      <p:cBhvr>
                                        <p:cTn id="133" dur="500"/>
                                        <p:tgtEl>
                                          <p:spTgt spid="99"/>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79"/>
                                        </p:tgtEl>
                                        <p:attrNameLst>
                                          <p:attrName>style.visibility</p:attrName>
                                        </p:attrNameLst>
                                      </p:cBhvr>
                                      <p:to>
                                        <p:strVal val="visible"/>
                                      </p:to>
                                    </p:set>
                                    <p:animEffect transition="in" filter="wipe(left)">
                                      <p:cBhvr>
                                        <p:cTn id="136" dur="500"/>
                                        <p:tgtEl>
                                          <p:spTgt spid="79"/>
                                        </p:tgtEl>
                                      </p:cBhvr>
                                    </p:animEffect>
                                  </p:childTnLst>
                                </p:cTn>
                              </p:par>
                              <p:par>
                                <p:cTn id="137" presetID="22" presetClass="entr" presetSubtype="8" fill="hold" nodeType="withEffect">
                                  <p:stCondLst>
                                    <p:cond delay="0"/>
                                  </p:stCondLst>
                                  <p:childTnLst>
                                    <p:set>
                                      <p:cBhvr>
                                        <p:cTn id="138" dur="1" fill="hold">
                                          <p:stCondLst>
                                            <p:cond delay="0"/>
                                          </p:stCondLst>
                                        </p:cTn>
                                        <p:tgtEl>
                                          <p:spTgt spid="91"/>
                                        </p:tgtEl>
                                        <p:attrNameLst>
                                          <p:attrName>style.visibility</p:attrName>
                                        </p:attrNameLst>
                                      </p:cBhvr>
                                      <p:to>
                                        <p:strVal val="visible"/>
                                      </p:to>
                                    </p:set>
                                    <p:animEffect transition="in" filter="wipe(left)">
                                      <p:cBhvr>
                                        <p:cTn id="139" dur="500"/>
                                        <p:tgtEl>
                                          <p:spTgt spid="91"/>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78"/>
                                        </p:tgtEl>
                                        <p:attrNameLst>
                                          <p:attrName>style.visibility</p:attrName>
                                        </p:attrNameLst>
                                      </p:cBhvr>
                                      <p:to>
                                        <p:strVal val="visible"/>
                                      </p:to>
                                    </p:set>
                                    <p:animEffect transition="in" filter="wipe(left)">
                                      <p:cBhvr>
                                        <p:cTn id="142" dur="500"/>
                                        <p:tgtEl>
                                          <p:spTgt spid="78"/>
                                        </p:tgtEl>
                                      </p:cBhvr>
                                    </p:animEffect>
                                  </p:childTnLst>
                                </p:cTn>
                              </p:par>
                              <p:par>
                                <p:cTn id="143" presetID="22" presetClass="entr" presetSubtype="8" fill="hold" nodeType="withEffect">
                                  <p:stCondLst>
                                    <p:cond delay="0"/>
                                  </p:stCondLst>
                                  <p:childTnLst>
                                    <p:set>
                                      <p:cBhvr>
                                        <p:cTn id="144" dur="1" fill="hold">
                                          <p:stCondLst>
                                            <p:cond delay="0"/>
                                          </p:stCondLst>
                                        </p:cTn>
                                        <p:tgtEl>
                                          <p:spTgt spid="87"/>
                                        </p:tgtEl>
                                        <p:attrNameLst>
                                          <p:attrName>style.visibility</p:attrName>
                                        </p:attrNameLst>
                                      </p:cBhvr>
                                      <p:to>
                                        <p:strVal val="visible"/>
                                      </p:to>
                                    </p:set>
                                    <p:animEffect transition="in" filter="wipe(left)">
                                      <p:cBhvr>
                                        <p:cTn id="145" dur="500"/>
                                        <p:tgtEl>
                                          <p:spTgt spid="87"/>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80"/>
                                        </p:tgtEl>
                                        <p:attrNameLst>
                                          <p:attrName>style.visibility</p:attrName>
                                        </p:attrNameLst>
                                      </p:cBhvr>
                                      <p:to>
                                        <p:strVal val="visible"/>
                                      </p:to>
                                    </p:set>
                                    <p:animEffect transition="in" filter="wipe(left)">
                                      <p:cBhvr>
                                        <p:cTn id="14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81" grpId="0"/>
      <p:bldP spid="82" grpId="0"/>
      <p:bldP spid="83" grpId="0" animBg="1"/>
      <p:bldP spid="84" grpId="0" animBg="1"/>
      <p:bldP spid="85" grpId="0" animBg="1"/>
      <p:bldP spid="86" grpId="0" animBg="1"/>
      <p:bldP spid="88" grpId="0"/>
      <p:bldP spid="92" grpId="0"/>
      <p:bldP spid="100" grpId="0"/>
      <p:bldP spid="103" grpId="0"/>
      <p:bldP spid="105" grpId="0"/>
      <p:bldP spid="111" grpId="0" animBg="1"/>
      <p:bldP spid="113" grpId="0"/>
      <p:bldP spid="114" grpId="0"/>
      <p:bldP spid="115" grpId="0"/>
      <p:bldP spid="119" grpId="0" animBg="1"/>
      <p:bldP spid="120" grpId="0" animBg="1"/>
      <p:bldP spid="121"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Related image">
            <a:extLst>
              <a:ext uri="{FF2B5EF4-FFF2-40B4-BE49-F238E27FC236}">
                <a16:creationId xmlns:a16="http://schemas.microsoft.com/office/drawing/2014/main" id="{2166E2F5-42AD-4EEA-9419-94C47DB62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766" y="-680961"/>
            <a:ext cx="12256746" cy="7553449"/>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3">
            <a:extLst>
              <a:ext uri="{FF2B5EF4-FFF2-40B4-BE49-F238E27FC236}">
                <a16:creationId xmlns:a16="http://schemas.microsoft.com/office/drawing/2014/main" id="{9020713E-6FD6-4157-9CC0-166339F3E936}"/>
              </a:ext>
            </a:extLst>
          </p:cNvPr>
          <p:cNvSpPr>
            <a:spLocks noGrp="1"/>
          </p:cNvSpPr>
          <p:nvPr>
            <p:ph type="title"/>
          </p:nvPr>
        </p:nvSpPr>
        <p:spPr>
          <a:xfrm>
            <a:off x="1784950" y="2730435"/>
            <a:ext cx="3522804" cy="1114423"/>
          </a:xfrm>
        </p:spPr>
        <p:txBody>
          <a:bodyPr>
            <a:normAutofit fontScale="90000"/>
          </a:bodyPr>
          <a:lstStyle/>
          <a:p>
            <a:r>
              <a:rPr lang="en-US" sz="54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Plan the Evaluation</a:t>
            </a:r>
          </a:p>
        </p:txBody>
      </p:sp>
      <p:sp>
        <p:nvSpPr>
          <p:cNvPr id="6" name="Oval 5">
            <a:extLst>
              <a:ext uri="{FF2B5EF4-FFF2-40B4-BE49-F238E27FC236}">
                <a16:creationId xmlns:a16="http://schemas.microsoft.com/office/drawing/2014/main" id="{94C9C922-7467-4EED-BCD5-EB83CDB4C66C}"/>
              </a:ext>
            </a:extLst>
          </p:cNvPr>
          <p:cNvSpPr/>
          <p:nvPr/>
        </p:nvSpPr>
        <p:spPr>
          <a:xfrm>
            <a:off x="609598" y="2779214"/>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44E2DA-9E26-4536-A07E-C58A95BD16B7}"/>
              </a:ext>
            </a:extLst>
          </p:cNvPr>
          <p:cNvSpPr/>
          <p:nvPr/>
        </p:nvSpPr>
        <p:spPr>
          <a:xfrm>
            <a:off x="764532" y="2726847"/>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2</a:t>
            </a:r>
            <a:endParaRPr lang="fr-FR" sz="6600" dirty="0">
              <a:effectLst>
                <a:innerShdw blurRad="63500" dist="50800" dir="18900000">
                  <a:prstClr val="black">
                    <a:alpha val="50000"/>
                  </a:prstClr>
                </a:innerShdw>
              </a:effectLst>
            </a:endParaRPr>
          </a:p>
        </p:txBody>
      </p:sp>
      <p:grpSp>
        <p:nvGrpSpPr>
          <p:cNvPr id="8" name="Group 7">
            <a:extLst>
              <a:ext uri="{FF2B5EF4-FFF2-40B4-BE49-F238E27FC236}">
                <a16:creationId xmlns:a16="http://schemas.microsoft.com/office/drawing/2014/main" id="{652978A2-1C81-4F3A-BA39-1D9A253A9F28}"/>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FB2101BA-072C-4AC3-BA68-4EF4B54C8D93}"/>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3D4C75-A44A-42F6-A164-B87DF629F734}"/>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226207-AEA9-4B3D-94A1-4C6ADE0A7278}"/>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Image result for atd saudi arabia conference">
            <a:extLst>
              <a:ext uri="{FF2B5EF4-FFF2-40B4-BE49-F238E27FC236}">
                <a16:creationId xmlns:a16="http://schemas.microsoft.com/office/drawing/2014/main" id="{7986A8F4-BD26-4AC5-B5E6-46F3732ED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9637AE1-C006-469E-9942-B1BCD779943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34456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757BA7F-19AE-483F-B1EB-A22A6B9C2E1D}"/>
              </a:ext>
            </a:extLst>
          </p:cNvPr>
          <p:cNvPicPr>
            <a:picLocks noChangeAspect="1"/>
          </p:cNvPicPr>
          <p:nvPr/>
        </p:nvPicPr>
        <p:blipFill>
          <a:blip r:embed="rId3"/>
          <a:stretch>
            <a:fillRect/>
          </a:stretch>
        </p:blipFill>
        <p:spPr>
          <a:xfrm>
            <a:off x="7134659" y="2558078"/>
            <a:ext cx="5057340" cy="3720730"/>
          </a:xfrm>
          <a:prstGeom prst="rect">
            <a:avLst/>
          </a:prstGeom>
        </p:spPr>
      </p:pic>
      <p:sp>
        <p:nvSpPr>
          <p:cNvPr id="27" name="Rectangle 2">
            <a:extLst>
              <a:ext uri="{FF2B5EF4-FFF2-40B4-BE49-F238E27FC236}">
                <a16:creationId xmlns:a16="http://schemas.microsoft.com/office/drawing/2014/main" id="{F3F3310A-14B2-49EF-9A98-027A7E8CD902}"/>
              </a:ext>
            </a:extLst>
          </p:cNvPr>
          <p:cNvSpPr txBox="1">
            <a:spLocks noChangeArrowheads="1"/>
          </p:cNvSpPr>
          <p:nvPr/>
        </p:nvSpPr>
        <p:spPr>
          <a:xfrm>
            <a:off x="310995" y="1225146"/>
            <a:ext cx="4294781"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000" b="0" i="0" kern="1200">
                <a:solidFill>
                  <a:schemeClr val="tx1"/>
                </a:solidFill>
                <a:latin typeface="Trebuchet MS"/>
                <a:ea typeface="+mj-ea"/>
                <a:cs typeface="Trebuchet MS"/>
              </a:defRPr>
            </a:lvl1pPr>
          </a:lstStyle>
          <a:p>
            <a:r>
              <a:rPr lang="en-GB" altLang="en-US" dirty="0">
                <a:latin typeface="Arial" panose="020B0604020202020204" pitchFamily="34" charset="0"/>
              </a:rPr>
              <a:t>Two documents form the basis of Human Capital program evaluation planning</a:t>
            </a:r>
            <a:endParaRPr lang="en-US" altLang="en-US" dirty="0">
              <a:latin typeface="Arial" panose="020B0604020202020204" pitchFamily="34" charset="0"/>
            </a:endParaRPr>
          </a:p>
        </p:txBody>
      </p:sp>
      <p:pic>
        <p:nvPicPr>
          <p:cNvPr id="2" name="Picture 1">
            <a:extLst>
              <a:ext uri="{FF2B5EF4-FFF2-40B4-BE49-F238E27FC236}">
                <a16:creationId xmlns:a16="http://schemas.microsoft.com/office/drawing/2014/main" id="{EA1B7C40-16C6-40E0-82AF-B1D85FFFE339}"/>
              </a:ext>
            </a:extLst>
          </p:cNvPr>
          <p:cNvPicPr>
            <a:picLocks noChangeAspect="1"/>
          </p:cNvPicPr>
          <p:nvPr/>
        </p:nvPicPr>
        <p:blipFill>
          <a:blip r:embed="rId4">
            <a:duotone>
              <a:prstClr val="black"/>
              <a:srgbClr val="D9C3A5">
                <a:tint val="50000"/>
                <a:satMod val="180000"/>
              </a:srgbClr>
            </a:duotone>
          </a:blip>
          <a:stretch>
            <a:fillRect/>
          </a:stretch>
        </p:blipFill>
        <p:spPr>
          <a:xfrm>
            <a:off x="230217" y="2543835"/>
            <a:ext cx="6186911" cy="3382220"/>
          </a:xfrm>
          <a:prstGeom prst="rect">
            <a:avLst/>
          </a:prstGeom>
          <a:ln>
            <a:no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261B001B-FC25-43A0-9FD6-2498CEE2ADC9}"/>
              </a:ext>
            </a:extLst>
          </p:cNvPr>
          <p:cNvPicPr>
            <a:picLocks noChangeAspect="1"/>
          </p:cNvPicPr>
          <p:nvPr/>
        </p:nvPicPr>
        <p:blipFill>
          <a:blip r:embed="rId5">
            <a:duotone>
              <a:prstClr val="black"/>
              <a:srgbClr val="D9C3A5">
                <a:tint val="50000"/>
                <a:satMod val="180000"/>
              </a:srgbClr>
            </a:duotone>
          </a:blip>
          <a:stretch>
            <a:fillRect/>
          </a:stretch>
        </p:blipFill>
        <p:spPr>
          <a:xfrm rot="21390292">
            <a:off x="5540759" y="1545051"/>
            <a:ext cx="6242036" cy="3412355"/>
          </a:xfrm>
          <a:prstGeom prst="rect">
            <a:avLst/>
          </a:prstGeom>
          <a:ln>
            <a:noFill/>
          </a:ln>
          <a:effectLst>
            <a:outerShdw blurRad="50800" dist="38100" dir="2700000" algn="tl" rotWithShape="0">
              <a:prstClr val="black">
                <a:alpha val="40000"/>
              </a:prstClr>
            </a:outerShdw>
          </a:effectLst>
        </p:spPr>
      </p:pic>
      <p:sp>
        <p:nvSpPr>
          <p:cNvPr id="37" name="Title 3">
            <a:extLst>
              <a:ext uri="{FF2B5EF4-FFF2-40B4-BE49-F238E27FC236}">
                <a16:creationId xmlns:a16="http://schemas.microsoft.com/office/drawing/2014/main" id="{18FAEFFF-5EDA-4337-A49A-58773520588D}"/>
              </a:ext>
            </a:extLst>
          </p:cNvPr>
          <p:cNvSpPr txBox="1">
            <a:spLocks/>
          </p:cNvSpPr>
          <p:nvPr/>
        </p:nvSpPr>
        <p:spPr>
          <a:xfrm>
            <a:off x="163661" y="115448"/>
            <a:ext cx="1048728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Evaluation Planning</a:t>
            </a:r>
          </a:p>
        </p:txBody>
      </p:sp>
      <p:grpSp>
        <p:nvGrpSpPr>
          <p:cNvPr id="39" name="Group 38">
            <a:extLst>
              <a:ext uri="{FF2B5EF4-FFF2-40B4-BE49-F238E27FC236}">
                <a16:creationId xmlns:a16="http://schemas.microsoft.com/office/drawing/2014/main" id="{0B66479A-43B3-4E44-AABA-E82FA67B7D8D}"/>
              </a:ext>
            </a:extLst>
          </p:cNvPr>
          <p:cNvGrpSpPr/>
          <p:nvPr/>
        </p:nvGrpSpPr>
        <p:grpSpPr>
          <a:xfrm>
            <a:off x="0" y="6091076"/>
            <a:ext cx="1482535" cy="766924"/>
            <a:chOff x="-12234" y="5650970"/>
            <a:chExt cx="2510188" cy="1177743"/>
          </a:xfrm>
        </p:grpSpPr>
        <p:pic>
          <p:nvPicPr>
            <p:cNvPr id="40" name="Picture 12" descr="Related image">
              <a:extLst>
                <a:ext uri="{FF2B5EF4-FFF2-40B4-BE49-F238E27FC236}">
                  <a16:creationId xmlns:a16="http://schemas.microsoft.com/office/drawing/2014/main" id="{DE4615A0-4EC3-4DD7-9DAC-C3DB030AEF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Image result for atd logo png">
              <a:extLst>
                <a:ext uri="{FF2B5EF4-FFF2-40B4-BE49-F238E27FC236}">
                  <a16:creationId xmlns:a16="http://schemas.microsoft.com/office/drawing/2014/main" id="{41D4CA46-AF28-4873-8345-134CA8E1543C}"/>
                </a:ext>
              </a:extLst>
            </p:cNvPr>
            <p:cNvPicPr>
              <a:picLocks noChangeAspect="1" noChangeArrowheads="1"/>
            </p:cNvPicPr>
            <p:nvPr/>
          </p:nvPicPr>
          <p:blipFill rotWithShape="1">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400E1338-E6CE-424C-9A31-D046238E3B0C}"/>
              </a:ext>
            </a:extLst>
          </p:cNvPr>
          <p:cNvGrpSpPr/>
          <p:nvPr/>
        </p:nvGrpSpPr>
        <p:grpSpPr>
          <a:xfrm>
            <a:off x="-6117" y="6784939"/>
            <a:ext cx="12286622" cy="87549"/>
            <a:chOff x="1568202" y="6770425"/>
            <a:chExt cx="10629089" cy="87549"/>
          </a:xfrm>
        </p:grpSpPr>
        <p:sp>
          <p:nvSpPr>
            <p:cNvPr id="43" name="Rectangle 42">
              <a:extLst>
                <a:ext uri="{FF2B5EF4-FFF2-40B4-BE49-F238E27FC236}">
                  <a16:creationId xmlns:a16="http://schemas.microsoft.com/office/drawing/2014/main" id="{9EBBB4E2-0597-4E39-A1AD-76FDC430BBC1}"/>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4FEEBC0-222D-4D13-9F6C-F75D444EE0E2}"/>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C635CAF-46A0-44F9-A2D7-262A67A27BD6}"/>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2" descr="Image result for atd saudi arabia conference">
            <a:extLst>
              <a:ext uri="{FF2B5EF4-FFF2-40B4-BE49-F238E27FC236}">
                <a16:creationId xmlns:a16="http://schemas.microsoft.com/office/drawing/2014/main" id="{80CFE422-09E4-4661-8B19-8F39B472DE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EED27023-D759-4429-AA24-0A3281DBE344}"/>
              </a:ext>
            </a:extLst>
          </p:cNvPr>
          <p:cNvPicPr>
            <a:picLocks noChangeAspect="1"/>
          </p:cNvPicPr>
          <p:nvPr/>
        </p:nvPicPr>
        <p:blipFill rotWithShape="1">
          <a:blip r:embed="rId10"/>
          <a:srcRect b="29537"/>
          <a:stretch/>
        </p:blipFill>
        <p:spPr>
          <a:xfrm>
            <a:off x="8218537" y="6211774"/>
            <a:ext cx="2719783" cy="616939"/>
          </a:xfrm>
          <a:prstGeom prst="rect">
            <a:avLst/>
          </a:prstGeom>
        </p:spPr>
      </p:pic>
    </p:spTree>
    <p:extLst>
      <p:ext uri="{BB962C8B-B14F-4D97-AF65-F5344CB8AC3E}">
        <p14:creationId xmlns:p14="http://schemas.microsoft.com/office/powerpoint/2010/main" val="13471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Image result for kid fly">
            <a:extLst>
              <a:ext uri="{FF2B5EF4-FFF2-40B4-BE49-F238E27FC236}">
                <a16:creationId xmlns:a16="http://schemas.microsoft.com/office/drawing/2014/main" id="{FA3927D4-6090-4E26-8489-E09D4866C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896"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kid flying">
            <a:extLst>
              <a:ext uri="{FF2B5EF4-FFF2-40B4-BE49-F238E27FC236}">
                <a16:creationId xmlns:a16="http://schemas.microsoft.com/office/drawing/2014/main" id="{EFC9A51B-F1C1-4767-B5E2-4053962C3D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0288"/>
          <a:stretch/>
        </p:blipFill>
        <p:spPr bwMode="auto">
          <a:xfrm flipH="1">
            <a:off x="-12234" y="0"/>
            <a:ext cx="1963130" cy="6871251"/>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3">
            <a:extLst>
              <a:ext uri="{FF2B5EF4-FFF2-40B4-BE49-F238E27FC236}">
                <a16:creationId xmlns:a16="http://schemas.microsoft.com/office/drawing/2014/main" id="{9020713E-6FD6-4157-9CC0-166339F3E936}"/>
              </a:ext>
            </a:extLst>
          </p:cNvPr>
          <p:cNvSpPr>
            <a:spLocks noGrp="1"/>
          </p:cNvSpPr>
          <p:nvPr>
            <p:ph type="title"/>
          </p:nvPr>
        </p:nvSpPr>
        <p:spPr>
          <a:xfrm>
            <a:off x="1950896" y="1385210"/>
            <a:ext cx="5084904" cy="1114423"/>
          </a:xfrm>
        </p:spPr>
        <p:txBody>
          <a:bodyPr>
            <a:normAutofit fontScale="90000"/>
          </a:bodyPr>
          <a:lstStyle/>
          <a:p>
            <a:r>
              <a:rPr lang="en-US" sz="54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Collect data during solution implementation</a:t>
            </a:r>
          </a:p>
        </p:txBody>
      </p:sp>
      <p:sp>
        <p:nvSpPr>
          <p:cNvPr id="6" name="Oval 5">
            <a:extLst>
              <a:ext uri="{FF2B5EF4-FFF2-40B4-BE49-F238E27FC236}">
                <a16:creationId xmlns:a16="http://schemas.microsoft.com/office/drawing/2014/main" id="{94C9C922-7467-4EED-BCD5-EB83CDB4C66C}"/>
              </a:ext>
            </a:extLst>
          </p:cNvPr>
          <p:cNvSpPr/>
          <p:nvPr/>
        </p:nvSpPr>
        <p:spPr>
          <a:xfrm>
            <a:off x="787073" y="883579"/>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44E2DA-9E26-4536-A07E-C58A95BD16B7}"/>
              </a:ext>
            </a:extLst>
          </p:cNvPr>
          <p:cNvSpPr/>
          <p:nvPr/>
        </p:nvSpPr>
        <p:spPr>
          <a:xfrm>
            <a:off x="942007" y="831212"/>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3</a:t>
            </a:r>
            <a:endParaRPr lang="fr-FR" sz="6600" dirty="0">
              <a:effectLst>
                <a:innerShdw blurRad="63500" dist="50800" dir="18900000">
                  <a:prstClr val="black">
                    <a:alpha val="50000"/>
                  </a:prstClr>
                </a:innerShdw>
              </a:effectLst>
            </a:endParaRPr>
          </a:p>
        </p:txBody>
      </p:sp>
      <p:grpSp>
        <p:nvGrpSpPr>
          <p:cNvPr id="8" name="Group 7">
            <a:extLst>
              <a:ext uri="{FF2B5EF4-FFF2-40B4-BE49-F238E27FC236}">
                <a16:creationId xmlns:a16="http://schemas.microsoft.com/office/drawing/2014/main" id="{27F30B22-B8A2-4509-9F2E-281215D18E5C}"/>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4637D787-8863-4BCE-841A-55A7748A56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52EB9-AC99-4F96-9A2A-6A425FC7EBCE}"/>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1FE8D4-AE16-455F-B6E5-610E17744772}"/>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Image result for atd saudi arabia conference">
            <a:extLst>
              <a:ext uri="{FF2B5EF4-FFF2-40B4-BE49-F238E27FC236}">
                <a16:creationId xmlns:a16="http://schemas.microsoft.com/office/drawing/2014/main" id="{763D14A0-BCC4-4ECA-9FE5-75BFA83B22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C7925A6-6A31-444C-8754-A410523C1AC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89925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6" descr="Image result for kid fly">
            <a:extLst>
              <a:ext uri="{FF2B5EF4-FFF2-40B4-BE49-F238E27FC236}">
                <a16:creationId xmlns:a16="http://schemas.microsoft.com/office/drawing/2014/main" id="{99355C33-70A8-4DD3-9EC8-B0A1168EA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896"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Image result for kid flying">
            <a:extLst>
              <a:ext uri="{FF2B5EF4-FFF2-40B4-BE49-F238E27FC236}">
                <a16:creationId xmlns:a16="http://schemas.microsoft.com/office/drawing/2014/main" id="{B94A6AD3-2E2F-4362-8F86-D69E79B491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631"/>
          <a:stretch/>
        </p:blipFill>
        <p:spPr bwMode="auto">
          <a:xfrm flipH="1">
            <a:off x="-77658" y="0"/>
            <a:ext cx="2028554" cy="68712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9A1A36F-78A4-4A43-9489-0F50DC107AF8}"/>
              </a:ext>
            </a:extLst>
          </p:cNvPr>
          <p:cNvSpPr/>
          <p:nvPr/>
        </p:nvSpPr>
        <p:spPr>
          <a:xfrm>
            <a:off x="-77658" y="-78826"/>
            <a:ext cx="12352046" cy="7014378"/>
          </a:xfrm>
          <a:prstGeom prst="rect">
            <a:avLst/>
          </a:prstGeom>
          <a:solidFill>
            <a:srgbClr val="FFFFFF">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34" name="Group 33">
            <a:extLst>
              <a:ext uri="{FF2B5EF4-FFF2-40B4-BE49-F238E27FC236}">
                <a16:creationId xmlns:a16="http://schemas.microsoft.com/office/drawing/2014/main" id="{773CB02C-77DC-43A5-98F6-622DB3DAD8BD}"/>
              </a:ext>
            </a:extLst>
          </p:cNvPr>
          <p:cNvGrpSpPr/>
          <p:nvPr/>
        </p:nvGrpSpPr>
        <p:grpSpPr>
          <a:xfrm>
            <a:off x="0" y="6091076"/>
            <a:ext cx="1482535" cy="766924"/>
            <a:chOff x="-12234" y="5650970"/>
            <a:chExt cx="2510188" cy="1177743"/>
          </a:xfrm>
        </p:grpSpPr>
        <p:pic>
          <p:nvPicPr>
            <p:cNvPr id="35" name="Picture 12" descr="Related image">
              <a:extLst>
                <a:ext uri="{FF2B5EF4-FFF2-40B4-BE49-F238E27FC236}">
                  <a16:creationId xmlns:a16="http://schemas.microsoft.com/office/drawing/2014/main" id="{15F36625-0B64-426C-8028-6D7CADC37E18}"/>
                </a:ext>
              </a:extLst>
            </p:cNvPr>
            <p:cNvPicPr>
              <a:picLocks noChangeAspect="1" noChangeArrowheads="1"/>
            </p:cNvPicPr>
            <p:nvPr/>
          </p:nvPicPr>
          <p:blipFill rotWithShape="1">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Image result for atd logo png">
              <a:extLst>
                <a:ext uri="{FF2B5EF4-FFF2-40B4-BE49-F238E27FC236}">
                  <a16:creationId xmlns:a16="http://schemas.microsoft.com/office/drawing/2014/main" id="{ADBAF3BF-FB1A-4711-B067-141F8760CF73}"/>
                </a:ext>
              </a:extLst>
            </p:cNvPr>
            <p:cNvPicPr>
              <a:picLocks noChangeAspect="1" noChangeArrowheads="1"/>
            </p:cNvPicPr>
            <p:nvPr/>
          </p:nvPicPr>
          <p:blipFill rotWithShape="1">
            <a:blip r:embed="rId6">
              <a:duotone>
                <a:prstClr val="black"/>
                <a:schemeClr val="accent2">
                  <a:tint val="45000"/>
                  <a:satMod val="400000"/>
                </a:schemeClr>
              </a:duotone>
              <a:extLst>
                <a:ext uri="{BEBA8EAE-BF5A-486C-A8C5-ECC9F3942E4B}">
                  <a14:imgProps xmlns:a14="http://schemas.microsoft.com/office/drawing/2010/main">
                    <a14:imgLayer r:embed="rId7">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62" name="Title 3"/>
          <p:cNvSpPr txBox="1">
            <a:spLocks/>
          </p:cNvSpPr>
          <p:nvPr/>
        </p:nvSpPr>
        <p:spPr>
          <a:xfrm>
            <a:off x="163661" y="115448"/>
            <a:ext cx="1048728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Collect data during implementation</a:t>
            </a:r>
          </a:p>
        </p:txBody>
      </p:sp>
      <p:sp>
        <p:nvSpPr>
          <p:cNvPr id="79" name="Rectangle 78"/>
          <p:cNvSpPr/>
          <p:nvPr/>
        </p:nvSpPr>
        <p:spPr>
          <a:xfrm>
            <a:off x="374782" y="1900195"/>
            <a:ext cx="3565040" cy="1754326"/>
          </a:xfrm>
          <a:prstGeom prst="rect">
            <a:avLst/>
          </a:prstGeom>
        </p:spPr>
        <p:txBody>
          <a:bodyPr wrap="square">
            <a:spAutoFit/>
          </a:bodyPr>
          <a:lstStyle/>
          <a:p>
            <a:r>
              <a:rPr lang="en-US" dirty="0">
                <a:latin typeface="Arial Rounded MT Bold" panose="020F0704030504030204" pitchFamily="34" charset="0"/>
              </a:rPr>
              <a:t>Main topics for REACTION</a:t>
            </a:r>
          </a:p>
          <a:p>
            <a:pPr marL="342900" indent="-342900">
              <a:buFont typeface="+mj-lt"/>
              <a:buAutoNum type="arabicPeriod"/>
            </a:pPr>
            <a:r>
              <a:rPr lang="en-US" dirty="0">
                <a:latin typeface="Arial "/>
              </a:rPr>
              <a:t>Relevance</a:t>
            </a:r>
          </a:p>
          <a:p>
            <a:pPr marL="342900" indent="-342900">
              <a:buFont typeface="+mj-lt"/>
              <a:buAutoNum type="arabicPeriod"/>
            </a:pPr>
            <a:r>
              <a:rPr lang="en-US" dirty="0">
                <a:latin typeface="Arial "/>
              </a:rPr>
              <a:t>Importance</a:t>
            </a:r>
          </a:p>
          <a:p>
            <a:pPr marL="342900" indent="-342900">
              <a:buFont typeface="+mj-lt"/>
              <a:buAutoNum type="arabicPeriod"/>
            </a:pPr>
            <a:r>
              <a:rPr lang="en-US" dirty="0">
                <a:latin typeface="Arial "/>
              </a:rPr>
              <a:t>Value-added</a:t>
            </a:r>
          </a:p>
          <a:p>
            <a:pPr marL="342900" indent="-342900">
              <a:buFont typeface="+mj-lt"/>
              <a:buAutoNum type="arabicPeriod"/>
            </a:pPr>
            <a:r>
              <a:rPr lang="en-US" dirty="0">
                <a:latin typeface="Arial "/>
              </a:rPr>
              <a:t>Facilitator / Mentor / Coach</a:t>
            </a:r>
          </a:p>
          <a:p>
            <a:pPr marL="342900" indent="-342900">
              <a:buFont typeface="+mj-lt"/>
              <a:buAutoNum type="arabicPeriod"/>
            </a:pPr>
            <a:r>
              <a:rPr lang="en-US" dirty="0">
                <a:latin typeface="Arial "/>
              </a:rPr>
              <a:t>Recommend to others</a:t>
            </a:r>
          </a:p>
        </p:txBody>
      </p:sp>
      <p:graphicFrame>
        <p:nvGraphicFramePr>
          <p:cNvPr id="81" name="Table 80"/>
          <p:cNvGraphicFramePr>
            <a:graphicFrameLocks noGrp="1"/>
          </p:cNvGraphicFramePr>
          <p:nvPr>
            <p:extLst>
              <p:ext uri="{D42A27DB-BD31-4B8C-83A1-F6EECF244321}">
                <p14:modId xmlns:p14="http://schemas.microsoft.com/office/powerpoint/2010/main" val="1778137263"/>
              </p:ext>
            </p:extLst>
          </p:nvPr>
        </p:nvGraphicFramePr>
        <p:xfrm>
          <a:off x="4730391" y="2613536"/>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kern="1200" dirty="0">
                          <a:solidFill>
                            <a:schemeClr val="dk1"/>
                          </a:solidFill>
                          <a:latin typeface="Arial Rounded MT Bold" panose="020F0704030504030204" pitchFamily="34" charset="0"/>
                          <a:ea typeface="+mn-ea"/>
                          <a:cs typeface="+mn-cs"/>
                        </a:rPr>
                        <a:t>Questionnaires</a:t>
                      </a: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82" name="Table 81"/>
          <p:cNvGraphicFramePr>
            <a:graphicFrameLocks noGrp="1"/>
          </p:cNvGraphicFramePr>
          <p:nvPr>
            <p:extLst>
              <p:ext uri="{D42A27DB-BD31-4B8C-83A1-F6EECF244321}">
                <p14:modId xmlns:p14="http://schemas.microsoft.com/office/powerpoint/2010/main" val="1324378109"/>
              </p:ext>
            </p:extLst>
          </p:nvPr>
        </p:nvGraphicFramePr>
        <p:xfrm>
          <a:off x="4730391" y="2906687"/>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Observations</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extLst>
              <p:ext uri="{D42A27DB-BD31-4B8C-83A1-F6EECF244321}">
                <p14:modId xmlns:p14="http://schemas.microsoft.com/office/powerpoint/2010/main" val="304707902"/>
              </p:ext>
            </p:extLst>
          </p:nvPr>
        </p:nvGraphicFramePr>
        <p:xfrm>
          <a:off x="4730391" y="3193480"/>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Interviews</a:t>
                      </a:r>
                      <a:endParaRPr lang="en-US" sz="1400" b="0" kern="1200" dirty="0">
                        <a:solidFill>
                          <a:schemeClr val="tx1"/>
                        </a:solidFill>
                        <a:latin typeface="Arial Rounded MT Bold" panose="020F0704030504030204" pitchFamily="34" charset="0"/>
                        <a:ea typeface="+mn-ea"/>
                        <a:cs typeface="+mn-cs"/>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84" name="Table 83"/>
          <p:cNvGraphicFramePr>
            <a:graphicFrameLocks noGrp="1"/>
          </p:cNvGraphicFramePr>
          <p:nvPr>
            <p:extLst>
              <p:ext uri="{D42A27DB-BD31-4B8C-83A1-F6EECF244321}">
                <p14:modId xmlns:p14="http://schemas.microsoft.com/office/powerpoint/2010/main" val="2507597744"/>
              </p:ext>
            </p:extLst>
          </p:nvPr>
        </p:nvGraphicFramePr>
        <p:xfrm>
          <a:off x="4730391" y="3486631"/>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Focus Groups</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extLst>
              <p:ext uri="{D42A27DB-BD31-4B8C-83A1-F6EECF244321}">
                <p14:modId xmlns:p14="http://schemas.microsoft.com/office/powerpoint/2010/main" val="4129765775"/>
              </p:ext>
            </p:extLst>
          </p:nvPr>
        </p:nvGraphicFramePr>
        <p:xfrm>
          <a:off x="4730391" y="3780638"/>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kern="1200" dirty="0">
                          <a:solidFill>
                            <a:schemeClr val="dk1"/>
                          </a:solidFill>
                          <a:latin typeface="Arial Rounded MT Bold" panose="020F0704030504030204" pitchFamily="34" charset="0"/>
                          <a:ea typeface="+mn-ea"/>
                          <a:cs typeface="+mn-cs"/>
                        </a:rPr>
                        <a:t>Tests/Quizzes</a:t>
                      </a: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86" name="Table 85"/>
          <p:cNvGraphicFramePr>
            <a:graphicFrameLocks noGrp="1"/>
          </p:cNvGraphicFramePr>
          <p:nvPr>
            <p:extLst>
              <p:ext uri="{D42A27DB-BD31-4B8C-83A1-F6EECF244321}">
                <p14:modId xmlns:p14="http://schemas.microsoft.com/office/powerpoint/2010/main" val="3732911217"/>
              </p:ext>
            </p:extLst>
          </p:nvPr>
        </p:nvGraphicFramePr>
        <p:xfrm>
          <a:off x="4730391" y="4073788"/>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Demonstrations</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aphicFrame>
        <p:nvGraphicFramePr>
          <p:cNvPr id="87" name="Table 86"/>
          <p:cNvGraphicFramePr>
            <a:graphicFrameLocks noGrp="1"/>
          </p:cNvGraphicFramePr>
          <p:nvPr>
            <p:extLst>
              <p:ext uri="{D42A27DB-BD31-4B8C-83A1-F6EECF244321}">
                <p14:modId xmlns:p14="http://schemas.microsoft.com/office/powerpoint/2010/main" val="27634491"/>
              </p:ext>
            </p:extLst>
          </p:nvPr>
        </p:nvGraphicFramePr>
        <p:xfrm>
          <a:off x="4730391" y="4360582"/>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kern="1200" dirty="0">
                          <a:solidFill>
                            <a:schemeClr val="dk1"/>
                          </a:solidFill>
                          <a:latin typeface="Arial Rounded MT Bold" panose="020F0704030504030204" pitchFamily="34" charset="0"/>
                          <a:ea typeface="+mn-ea"/>
                          <a:cs typeface="+mn-cs"/>
                        </a:rPr>
                        <a:t>Simulations</a:t>
                      </a: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91" name="Table 90"/>
          <p:cNvGraphicFramePr>
            <a:graphicFrameLocks noGrp="1"/>
          </p:cNvGraphicFramePr>
          <p:nvPr>
            <p:extLst>
              <p:ext uri="{D42A27DB-BD31-4B8C-83A1-F6EECF244321}">
                <p14:modId xmlns:p14="http://schemas.microsoft.com/office/powerpoint/2010/main" val="753958401"/>
              </p:ext>
            </p:extLst>
          </p:nvPr>
        </p:nvGraphicFramePr>
        <p:xfrm>
          <a:off x="4730391" y="2074445"/>
          <a:ext cx="4412469" cy="551342"/>
        </p:xfrm>
        <a:graphic>
          <a:graphicData uri="http://schemas.openxmlformats.org/drawingml/2006/table">
            <a:tbl>
              <a:tblPr firstRow="1" bandRow="1">
                <a:tableStyleId>{5C22544A-7EE6-4342-B048-85BDC9FD1C3A}</a:tableStyleId>
              </a:tblPr>
              <a:tblGrid>
                <a:gridCol w="2203406">
                  <a:extLst>
                    <a:ext uri="{9D8B030D-6E8A-4147-A177-3AD203B41FA5}">
                      <a16:colId xmlns:a16="http://schemas.microsoft.com/office/drawing/2014/main" val="20000"/>
                    </a:ext>
                  </a:extLst>
                </a:gridCol>
                <a:gridCol w="1147614">
                  <a:extLst>
                    <a:ext uri="{9D8B030D-6E8A-4147-A177-3AD203B41FA5}">
                      <a16:colId xmlns:a16="http://schemas.microsoft.com/office/drawing/2014/main" val="20001"/>
                    </a:ext>
                  </a:extLst>
                </a:gridCol>
                <a:gridCol w="1061449">
                  <a:extLst>
                    <a:ext uri="{9D8B030D-6E8A-4147-A177-3AD203B41FA5}">
                      <a16:colId xmlns:a16="http://schemas.microsoft.com/office/drawing/2014/main" val="20002"/>
                    </a:ext>
                  </a:extLst>
                </a:gridCol>
              </a:tblGrid>
              <a:tr h="330860">
                <a:tc>
                  <a:txBody>
                    <a:bodyPr/>
                    <a:lstStyle/>
                    <a:p>
                      <a:pPr algn="ctr"/>
                      <a:r>
                        <a:rPr lang="en-US" sz="1600" b="1" kern="1200" baseline="0" dirty="0">
                          <a:solidFill>
                            <a:schemeClr val="lt1"/>
                          </a:solidFill>
                          <a:latin typeface="Arial Rounded MT Bold" panose="020F0704030504030204" pitchFamily="34" charset="0"/>
                          <a:ea typeface="+mn-ea"/>
                          <a:cs typeface="+mn-cs"/>
                        </a:rPr>
                        <a:t>Data Collection </a:t>
                      </a:r>
                      <a:r>
                        <a:rPr lang="en-US" sz="1600" b="1" kern="1200" dirty="0">
                          <a:solidFill>
                            <a:schemeClr val="lt1"/>
                          </a:solidFill>
                          <a:latin typeface="Arial Rounded MT Bold" panose="020F0704030504030204" pitchFamily="34" charset="0"/>
                          <a:ea typeface="+mn-ea"/>
                          <a:cs typeface="+mn-cs"/>
                        </a:rPr>
                        <a:t>Methods</a:t>
                      </a:r>
                    </a:p>
                  </a:txBody>
                  <a:tcPr marL="63663" marR="63663" marT="31831" marB="31831" anchor="ctr"/>
                </a:tc>
                <a:tc>
                  <a:txBody>
                    <a:bodyPr/>
                    <a:lstStyle/>
                    <a:p>
                      <a:pPr algn="l"/>
                      <a:r>
                        <a:rPr lang="en-US" sz="1600" b="1" dirty="0">
                          <a:latin typeface="Arial Rounded MT Bold" panose="020F0704030504030204" pitchFamily="34" charset="0"/>
                        </a:rPr>
                        <a:t>Reaction</a:t>
                      </a:r>
                      <a:endParaRPr lang="ar-SA" sz="1600" b="1" dirty="0">
                        <a:latin typeface="Arial Rounded MT Bold" panose="020F0704030504030204" pitchFamily="34" charset="0"/>
                      </a:endParaRPr>
                    </a:p>
                  </a:txBody>
                  <a:tcPr marL="63663" marR="63663" marT="31831" marB="31831"/>
                </a:tc>
                <a:tc>
                  <a:txBody>
                    <a:bodyPr/>
                    <a:lstStyle/>
                    <a:p>
                      <a:pPr algn="l"/>
                      <a:r>
                        <a:rPr lang="en-US" sz="1600" b="0" dirty="0">
                          <a:latin typeface="Arial Rounded MT Bold" panose="020F0704030504030204" pitchFamily="34" charset="0"/>
                        </a:rPr>
                        <a:t>Learning</a:t>
                      </a:r>
                      <a:endParaRPr lang="ar-SA" sz="1600" b="0" dirty="0">
                        <a:latin typeface="Arial Rounded MT Bold" panose="020F0704030504030204" pitchFamily="34" charset="0"/>
                      </a:endParaRPr>
                    </a:p>
                  </a:txBody>
                  <a:tcPr marL="63663" marR="63663" marT="31831" marB="31831"/>
                </a:tc>
                <a:extLst>
                  <a:ext uri="{0D108BD9-81ED-4DB2-BD59-A6C34878D82A}">
                    <a16:rowId xmlns:a16="http://schemas.microsoft.com/office/drawing/2014/main" val="10000"/>
                  </a:ext>
                </a:extLst>
              </a:tr>
            </a:tbl>
          </a:graphicData>
        </a:graphic>
      </p:graphicFrame>
      <p:grpSp>
        <p:nvGrpSpPr>
          <p:cNvPr id="92" name="Group 91"/>
          <p:cNvGrpSpPr/>
          <p:nvPr/>
        </p:nvGrpSpPr>
        <p:grpSpPr>
          <a:xfrm>
            <a:off x="7355262" y="2619562"/>
            <a:ext cx="229292" cy="1127924"/>
            <a:chOff x="4190033" y="2460724"/>
            <a:chExt cx="274320" cy="1380267"/>
          </a:xfrm>
          <a:solidFill>
            <a:srgbClr val="F300F3"/>
          </a:solidFill>
        </p:grpSpPr>
        <p:sp>
          <p:nvSpPr>
            <p:cNvPr id="93" name="Oval 92"/>
            <p:cNvSpPr/>
            <p:nvPr/>
          </p:nvSpPr>
          <p:spPr>
            <a:xfrm>
              <a:off x="4190033" y="2460724"/>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94" name="Oval 93"/>
            <p:cNvSpPr/>
            <p:nvPr/>
          </p:nvSpPr>
          <p:spPr>
            <a:xfrm>
              <a:off x="4190033" y="2827692"/>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95" name="Oval 94"/>
            <p:cNvSpPr/>
            <p:nvPr/>
          </p:nvSpPr>
          <p:spPr>
            <a:xfrm>
              <a:off x="4190033" y="3199703"/>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96" name="Oval 95"/>
            <p:cNvSpPr/>
            <p:nvPr/>
          </p:nvSpPr>
          <p:spPr>
            <a:xfrm>
              <a:off x="4190033" y="3566671"/>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grpSp>
      <p:grpSp>
        <p:nvGrpSpPr>
          <p:cNvPr id="97" name="Group 96"/>
          <p:cNvGrpSpPr/>
          <p:nvPr/>
        </p:nvGrpSpPr>
        <p:grpSpPr>
          <a:xfrm>
            <a:off x="8476900" y="2614984"/>
            <a:ext cx="213520" cy="1965437"/>
            <a:chOff x="5054790" y="2460724"/>
            <a:chExt cx="274320" cy="2484217"/>
          </a:xfrm>
          <a:solidFill>
            <a:srgbClr val="92D050"/>
          </a:solidFill>
        </p:grpSpPr>
        <p:sp>
          <p:nvSpPr>
            <p:cNvPr id="98" name="Oval 97"/>
            <p:cNvSpPr/>
            <p:nvPr/>
          </p:nvSpPr>
          <p:spPr>
            <a:xfrm>
              <a:off x="5054790" y="2460724"/>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99" name="Oval 98"/>
            <p:cNvSpPr/>
            <p:nvPr/>
          </p:nvSpPr>
          <p:spPr>
            <a:xfrm>
              <a:off x="5054790" y="2827692"/>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00" name="Oval 99"/>
            <p:cNvSpPr/>
            <p:nvPr/>
          </p:nvSpPr>
          <p:spPr>
            <a:xfrm>
              <a:off x="5054790" y="3199703"/>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01" name="Oval 100"/>
            <p:cNvSpPr/>
            <p:nvPr/>
          </p:nvSpPr>
          <p:spPr>
            <a:xfrm>
              <a:off x="5054790" y="3566671"/>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02" name="Oval 101"/>
            <p:cNvSpPr/>
            <p:nvPr/>
          </p:nvSpPr>
          <p:spPr>
            <a:xfrm>
              <a:off x="5054790" y="3931642"/>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03" name="Oval 102"/>
            <p:cNvSpPr/>
            <p:nvPr/>
          </p:nvSpPr>
          <p:spPr>
            <a:xfrm>
              <a:off x="5054790" y="4303653"/>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04" name="Oval 103"/>
            <p:cNvSpPr/>
            <p:nvPr/>
          </p:nvSpPr>
          <p:spPr>
            <a:xfrm>
              <a:off x="5054790" y="4670621"/>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grpSp>
      <p:sp>
        <p:nvSpPr>
          <p:cNvPr id="131" name="Rectangle 130"/>
          <p:cNvSpPr/>
          <p:nvPr/>
        </p:nvSpPr>
        <p:spPr>
          <a:xfrm>
            <a:off x="374782" y="4052404"/>
            <a:ext cx="3339379" cy="1754326"/>
          </a:xfrm>
          <a:prstGeom prst="rect">
            <a:avLst/>
          </a:prstGeom>
        </p:spPr>
        <p:txBody>
          <a:bodyPr wrap="square">
            <a:spAutoFit/>
          </a:bodyPr>
          <a:lstStyle/>
          <a:p>
            <a:r>
              <a:rPr lang="en-US" dirty="0">
                <a:latin typeface="Arial Rounded MT Bold" panose="020F0704030504030204" pitchFamily="34" charset="0"/>
              </a:rPr>
              <a:t>Main topics for LEARNING</a:t>
            </a:r>
          </a:p>
          <a:p>
            <a:pPr marL="342900" indent="-342900">
              <a:buFont typeface="+mj-lt"/>
              <a:buAutoNum type="arabicPeriod"/>
            </a:pPr>
            <a:r>
              <a:rPr lang="en-US" dirty="0">
                <a:latin typeface="Arial "/>
              </a:rPr>
              <a:t>Skills</a:t>
            </a:r>
          </a:p>
          <a:p>
            <a:pPr marL="342900" indent="-342900">
              <a:buFont typeface="+mj-lt"/>
              <a:buAutoNum type="arabicPeriod"/>
            </a:pPr>
            <a:r>
              <a:rPr lang="en-US" dirty="0">
                <a:latin typeface="Arial "/>
              </a:rPr>
              <a:t>Knowledge</a:t>
            </a:r>
          </a:p>
          <a:p>
            <a:pPr marL="342900" indent="-342900">
              <a:buFont typeface="+mj-lt"/>
              <a:buAutoNum type="arabicPeriod"/>
            </a:pPr>
            <a:r>
              <a:rPr lang="en-US" dirty="0">
                <a:latin typeface="Arial "/>
              </a:rPr>
              <a:t>Attitude</a:t>
            </a:r>
          </a:p>
          <a:p>
            <a:pPr marL="342900" indent="-342900">
              <a:buFont typeface="+mj-lt"/>
              <a:buAutoNum type="arabicPeriod"/>
            </a:pPr>
            <a:r>
              <a:rPr lang="en-US" dirty="0">
                <a:latin typeface="Arial "/>
              </a:rPr>
              <a:t>Competency</a:t>
            </a:r>
          </a:p>
          <a:p>
            <a:pPr marL="342900" indent="-342900">
              <a:buFont typeface="+mj-lt"/>
              <a:buAutoNum type="arabicPeriod"/>
            </a:pPr>
            <a:r>
              <a:rPr lang="en-US" dirty="0">
                <a:latin typeface="Arial "/>
              </a:rPr>
              <a:t>Capacity</a:t>
            </a:r>
          </a:p>
        </p:txBody>
      </p:sp>
      <p:sp>
        <p:nvSpPr>
          <p:cNvPr id="78" name="Title 3">
            <a:extLst>
              <a:ext uri="{FF2B5EF4-FFF2-40B4-BE49-F238E27FC236}">
                <a16:creationId xmlns:a16="http://schemas.microsoft.com/office/drawing/2014/main" id="{820CB1C9-3858-4C9D-A537-E0BE3310562A}"/>
              </a:ext>
            </a:extLst>
          </p:cNvPr>
          <p:cNvSpPr txBox="1">
            <a:spLocks/>
          </p:cNvSpPr>
          <p:nvPr/>
        </p:nvSpPr>
        <p:spPr>
          <a:xfrm>
            <a:off x="211607" y="591639"/>
            <a:ext cx="9104277"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chemeClr val="bg2">
                    <a:lumMod val="50000"/>
                  </a:schemeClr>
                </a:solidFill>
                <a:latin typeface="Arial "/>
                <a:ea typeface="+mn-ea"/>
                <a:cs typeface="+mn-cs"/>
              </a:rPr>
              <a:t>Reaction and Learning</a:t>
            </a:r>
            <a:endParaRPr lang="ar-SA" sz="2000" dirty="0">
              <a:solidFill>
                <a:schemeClr val="bg2">
                  <a:lumMod val="50000"/>
                </a:schemeClr>
              </a:solidFill>
              <a:latin typeface="Arial "/>
              <a:ea typeface="+mn-ea"/>
              <a:cs typeface="+mn-cs"/>
            </a:endParaRPr>
          </a:p>
        </p:txBody>
      </p:sp>
      <p:grpSp>
        <p:nvGrpSpPr>
          <p:cNvPr id="63" name="Group 62">
            <a:extLst>
              <a:ext uri="{FF2B5EF4-FFF2-40B4-BE49-F238E27FC236}">
                <a16:creationId xmlns:a16="http://schemas.microsoft.com/office/drawing/2014/main" id="{028FC8DF-4FC4-476D-9ACB-09CB05E54EB7}"/>
              </a:ext>
            </a:extLst>
          </p:cNvPr>
          <p:cNvGrpSpPr/>
          <p:nvPr/>
        </p:nvGrpSpPr>
        <p:grpSpPr>
          <a:xfrm>
            <a:off x="-6117" y="6784939"/>
            <a:ext cx="12286622" cy="87549"/>
            <a:chOff x="1568202" y="6770425"/>
            <a:chExt cx="10629089" cy="87549"/>
          </a:xfrm>
        </p:grpSpPr>
        <p:sp>
          <p:nvSpPr>
            <p:cNvPr id="74" name="Rectangle 73">
              <a:extLst>
                <a:ext uri="{FF2B5EF4-FFF2-40B4-BE49-F238E27FC236}">
                  <a16:creationId xmlns:a16="http://schemas.microsoft.com/office/drawing/2014/main" id="{786ED33F-37D0-472D-94CA-D032F3518D5F}"/>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267FDBE-7DEB-465F-AC7B-B1FF4FC1AD13}"/>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24D8C4F1-197D-4D71-8A84-B70D2F37DD08}"/>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7" name="Picture 2" descr="Image result for atd saudi arabia conference">
            <a:extLst>
              <a:ext uri="{FF2B5EF4-FFF2-40B4-BE49-F238E27FC236}">
                <a16:creationId xmlns:a16="http://schemas.microsoft.com/office/drawing/2014/main" id="{C2590E3F-59DD-456B-A51B-256A89B55C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48E63BE4-0EFB-4A0B-9DB4-8C614E545337}"/>
              </a:ext>
            </a:extLst>
          </p:cNvPr>
          <p:cNvPicPr>
            <a:picLocks noChangeAspect="1"/>
          </p:cNvPicPr>
          <p:nvPr/>
        </p:nvPicPr>
        <p:blipFill rotWithShape="1">
          <a:blip r:embed="rId9"/>
          <a:srcRect b="29537"/>
          <a:stretch/>
        </p:blipFill>
        <p:spPr>
          <a:xfrm>
            <a:off x="8218537" y="6211774"/>
            <a:ext cx="2719783" cy="616939"/>
          </a:xfrm>
          <a:prstGeom prst="rect">
            <a:avLst/>
          </a:prstGeom>
        </p:spPr>
      </p:pic>
      <p:pic>
        <p:nvPicPr>
          <p:cNvPr id="3" name="Picture 2">
            <a:extLst>
              <a:ext uri="{FF2B5EF4-FFF2-40B4-BE49-F238E27FC236}">
                <a16:creationId xmlns:a16="http://schemas.microsoft.com/office/drawing/2014/main" id="{82D901D1-000A-4E10-B1EC-B07B19A4B7E5}"/>
              </a:ext>
            </a:extLst>
          </p:cNvPr>
          <p:cNvPicPr>
            <a:picLocks noChangeAspect="1"/>
          </p:cNvPicPr>
          <p:nvPr/>
        </p:nvPicPr>
        <p:blipFill>
          <a:blip r:embed="rId10"/>
          <a:stretch>
            <a:fillRect/>
          </a:stretch>
        </p:blipFill>
        <p:spPr>
          <a:xfrm>
            <a:off x="9480968" y="162527"/>
            <a:ext cx="2508265" cy="2452663"/>
          </a:xfrm>
          <a:prstGeom prst="rect">
            <a:avLst/>
          </a:prstGeom>
          <a:effectLst>
            <a:outerShdw blurRad="50800" dist="38100" dir="5400000" algn="t" rotWithShape="0">
              <a:prstClr val="black">
                <a:alpha val="40000"/>
              </a:prstClr>
            </a:outerShdw>
          </a:effectLst>
        </p:spPr>
      </p:pic>
      <p:pic>
        <p:nvPicPr>
          <p:cNvPr id="2050" name="Picture 2" descr="Related image">
            <a:extLst>
              <a:ext uri="{FF2B5EF4-FFF2-40B4-BE49-F238E27FC236}">
                <a16:creationId xmlns:a16="http://schemas.microsoft.com/office/drawing/2014/main" id="{DF48A1C3-E245-47A9-9C8D-F196F22358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64394" y="17385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21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wipe(left)">
                                      <p:cBhvr>
                                        <p:cTn id="12" dur="500"/>
                                        <p:tgtEl>
                                          <p:spTgt spid="1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wipe(up)">
                                      <p:cBhvr>
                                        <p:cTn id="17" dur="500"/>
                                        <p:tgtEl>
                                          <p:spTgt spid="91"/>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81"/>
                                        </p:tgtEl>
                                        <p:attrNameLst>
                                          <p:attrName>style.visibility</p:attrName>
                                        </p:attrNameLst>
                                      </p:cBhvr>
                                      <p:to>
                                        <p:strVal val="visible"/>
                                      </p:to>
                                    </p:set>
                                    <p:animEffect transition="in" filter="wipe(left)">
                                      <p:cBhvr>
                                        <p:cTn id="21" dur="500"/>
                                        <p:tgtEl>
                                          <p:spTgt spid="81"/>
                                        </p:tgtEl>
                                      </p:cBhvr>
                                    </p:animEffect>
                                  </p:childTnLst>
                                </p:cTn>
                              </p:par>
                              <p:par>
                                <p:cTn id="22" presetID="22" presetClass="entr" presetSubtype="8" fill="hold"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wipe(left)">
                                      <p:cBhvr>
                                        <p:cTn id="24" dur="500"/>
                                        <p:tgtEl>
                                          <p:spTgt spid="82"/>
                                        </p:tgtEl>
                                      </p:cBhvr>
                                    </p:animEffect>
                                  </p:childTnLst>
                                </p:cTn>
                              </p:par>
                              <p:par>
                                <p:cTn id="25" presetID="22" presetClass="entr" presetSubtype="8" fill="hold" nodeType="with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500"/>
                                        <p:tgtEl>
                                          <p:spTgt spid="83"/>
                                        </p:tgtEl>
                                      </p:cBhvr>
                                    </p:animEffect>
                                  </p:childTnLst>
                                </p:cTn>
                              </p:par>
                              <p:par>
                                <p:cTn id="28" presetID="22" presetClass="entr" presetSubtype="8" fill="hold" nodeType="with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left)">
                                      <p:cBhvr>
                                        <p:cTn id="30" dur="500"/>
                                        <p:tgtEl>
                                          <p:spTgt spid="84"/>
                                        </p:tgtEl>
                                      </p:cBhvr>
                                    </p:animEffect>
                                  </p:childTnLst>
                                </p:cTn>
                              </p:par>
                              <p:par>
                                <p:cTn id="31" presetID="22" presetClass="entr" presetSubtype="8"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wipe(left)">
                                      <p:cBhvr>
                                        <p:cTn id="33" dur="500"/>
                                        <p:tgtEl>
                                          <p:spTgt spid="85"/>
                                        </p:tgtEl>
                                      </p:cBhvr>
                                    </p:animEffect>
                                  </p:childTnLst>
                                </p:cTn>
                              </p:par>
                              <p:par>
                                <p:cTn id="34" presetID="22" presetClass="entr" presetSubtype="8" fill="hold"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left)">
                                      <p:cBhvr>
                                        <p:cTn id="36" dur="500"/>
                                        <p:tgtEl>
                                          <p:spTgt spid="86"/>
                                        </p:tgtEl>
                                      </p:cBhvr>
                                    </p:animEffect>
                                  </p:childTnLst>
                                </p:cTn>
                              </p:par>
                              <p:par>
                                <p:cTn id="37" presetID="22" presetClass="entr" presetSubtype="8" fill="hold" nodeType="with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wipe(left)">
                                      <p:cBhvr>
                                        <p:cTn id="39" dur="500"/>
                                        <p:tgtEl>
                                          <p:spTgt spid="8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1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C0A6C-802C-4949-AB69-B0FCB508F7CC}"/>
              </a:ext>
            </a:extLst>
          </p:cNvPr>
          <p:cNvPicPr>
            <a:picLocks noChangeAspect="1"/>
          </p:cNvPicPr>
          <p:nvPr/>
        </p:nvPicPr>
        <p:blipFill>
          <a:blip r:embed="rId3"/>
          <a:stretch>
            <a:fillRect/>
          </a:stretch>
        </p:blipFill>
        <p:spPr>
          <a:xfrm>
            <a:off x="2560493" y="-21115"/>
            <a:ext cx="10408762" cy="6936620"/>
          </a:xfrm>
          <a:prstGeom prst="rect">
            <a:avLst/>
          </a:prstGeom>
        </p:spPr>
      </p:pic>
      <p:pic>
        <p:nvPicPr>
          <p:cNvPr id="15" name="Picture 14">
            <a:extLst>
              <a:ext uri="{FF2B5EF4-FFF2-40B4-BE49-F238E27FC236}">
                <a16:creationId xmlns:a16="http://schemas.microsoft.com/office/drawing/2014/main" id="{6BEAD0F7-AFFB-4E90-82DE-0B486EDD1209}"/>
              </a:ext>
            </a:extLst>
          </p:cNvPr>
          <p:cNvPicPr>
            <a:picLocks noChangeAspect="1"/>
          </p:cNvPicPr>
          <p:nvPr/>
        </p:nvPicPr>
        <p:blipFill rotWithShape="1">
          <a:blip r:embed="rId3"/>
          <a:srcRect l="199" t="508" r="61292" b="-508"/>
          <a:stretch/>
        </p:blipFill>
        <p:spPr>
          <a:xfrm flipH="1">
            <a:off x="-1394549" y="-21115"/>
            <a:ext cx="4008294" cy="6936620"/>
          </a:xfrm>
          <a:prstGeom prst="rect">
            <a:avLst/>
          </a:prstGeom>
        </p:spPr>
      </p:pic>
      <p:sp>
        <p:nvSpPr>
          <p:cNvPr id="38" name="Title 3">
            <a:extLst>
              <a:ext uri="{FF2B5EF4-FFF2-40B4-BE49-F238E27FC236}">
                <a16:creationId xmlns:a16="http://schemas.microsoft.com/office/drawing/2014/main" id="{9020713E-6FD6-4157-9CC0-166339F3E936}"/>
              </a:ext>
            </a:extLst>
          </p:cNvPr>
          <p:cNvSpPr>
            <a:spLocks noGrp="1"/>
          </p:cNvSpPr>
          <p:nvPr>
            <p:ph type="title"/>
          </p:nvPr>
        </p:nvSpPr>
        <p:spPr>
          <a:xfrm>
            <a:off x="1630016" y="1744819"/>
            <a:ext cx="4935884" cy="1114423"/>
          </a:xfrm>
        </p:spPr>
        <p:txBody>
          <a:bodyPr>
            <a:normAutofit fontScale="90000"/>
          </a:bodyPr>
          <a:lstStyle/>
          <a:p>
            <a:r>
              <a:rPr lang="en-US" sz="54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Collect data after solution implementation</a:t>
            </a:r>
          </a:p>
        </p:txBody>
      </p:sp>
      <p:sp>
        <p:nvSpPr>
          <p:cNvPr id="6" name="Oval 5">
            <a:extLst>
              <a:ext uri="{FF2B5EF4-FFF2-40B4-BE49-F238E27FC236}">
                <a16:creationId xmlns:a16="http://schemas.microsoft.com/office/drawing/2014/main" id="{94C9C922-7467-4EED-BCD5-EB83CDB4C66C}"/>
              </a:ext>
            </a:extLst>
          </p:cNvPr>
          <p:cNvSpPr/>
          <p:nvPr/>
        </p:nvSpPr>
        <p:spPr>
          <a:xfrm>
            <a:off x="520861" y="1270086"/>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44E2DA-9E26-4536-A07E-C58A95BD16B7}"/>
              </a:ext>
            </a:extLst>
          </p:cNvPr>
          <p:cNvSpPr/>
          <p:nvPr/>
        </p:nvSpPr>
        <p:spPr>
          <a:xfrm>
            <a:off x="687065" y="1201663"/>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4</a:t>
            </a:r>
            <a:endParaRPr lang="fr-FR" sz="6600" dirty="0">
              <a:effectLst>
                <a:innerShdw blurRad="63500" dist="50800" dir="18900000">
                  <a:prstClr val="black">
                    <a:alpha val="50000"/>
                  </a:prstClr>
                </a:innerShdw>
              </a:effectLst>
            </a:endParaRPr>
          </a:p>
        </p:txBody>
      </p:sp>
      <p:grpSp>
        <p:nvGrpSpPr>
          <p:cNvPr id="8" name="Group 7">
            <a:extLst>
              <a:ext uri="{FF2B5EF4-FFF2-40B4-BE49-F238E27FC236}">
                <a16:creationId xmlns:a16="http://schemas.microsoft.com/office/drawing/2014/main" id="{8263161C-84DA-4C84-97FA-43B4B46BF4B0}"/>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0F354D96-7F77-4EBB-8741-D1E574C72216}"/>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B4778C-9B39-4955-9DF4-FB64CEFAA663}"/>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9C66A8-8024-4A97-9833-3D484330E60B}"/>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Image result for atd saudi arabia conference">
            <a:extLst>
              <a:ext uri="{FF2B5EF4-FFF2-40B4-BE49-F238E27FC236}">
                <a16:creationId xmlns:a16="http://schemas.microsoft.com/office/drawing/2014/main" id="{BAEB26C5-1B89-424B-A92A-700D2413F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413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B4690492-B24A-498F-AA4F-7E3FBFAAEF1B}"/>
              </a:ext>
            </a:extLst>
          </p:cNvPr>
          <p:cNvPicPr>
            <a:picLocks noChangeAspect="1"/>
          </p:cNvPicPr>
          <p:nvPr/>
        </p:nvPicPr>
        <p:blipFill>
          <a:blip r:embed="rId3"/>
          <a:stretch>
            <a:fillRect/>
          </a:stretch>
        </p:blipFill>
        <p:spPr>
          <a:xfrm>
            <a:off x="1784951" y="-21115"/>
            <a:ext cx="10408762" cy="6936620"/>
          </a:xfrm>
          <a:prstGeom prst="rect">
            <a:avLst/>
          </a:prstGeom>
        </p:spPr>
      </p:pic>
      <p:pic>
        <p:nvPicPr>
          <p:cNvPr id="41" name="Picture 40">
            <a:extLst>
              <a:ext uri="{FF2B5EF4-FFF2-40B4-BE49-F238E27FC236}">
                <a16:creationId xmlns:a16="http://schemas.microsoft.com/office/drawing/2014/main" id="{1DDEC09D-137B-422B-974A-E658CBF75C5E}"/>
              </a:ext>
            </a:extLst>
          </p:cNvPr>
          <p:cNvPicPr>
            <a:picLocks noChangeAspect="1"/>
          </p:cNvPicPr>
          <p:nvPr/>
        </p:nvPicPr>
        <p:blipFill rotWithShape="1">
          <a:blip r:embed="rId3"/>
          <a:srcRect r="78902"/>
          <a:stretch/>
        </p:blipFill>
        <p:spPr>
          <a:xfrm flipH="1">
            <a:off x="-245125" y="-21115"/>
            <a:ext cx="2196020" cy="6936620"/>
          </a:xfrm>
          <a:prstGeom prst="rect">
            <a:avLst/>
          </a:prstGeom>
        </p:spPr>
      </p:pic>
      <p:sp>
        <p:nvSpPr>
          <p:cNvPr id="42" name="Rectangle 41">
            <a:extLst>
              <a:ext uri="{FF2B5EF4-FFF2-40B4-BE49-F238E27FC236}">
                <a16:creationId xmlns:a16="http://schemas.microsoft.com/office/drawing/2014/main" id="{EA446E3E-5082-426F-9829-A54EB4E2AC98}"/>
              </a:ext>
            </a:extLst>
          </p:cNvPr>
          <p:cNvSpPr/>
          <p:nvPr/>
        </p:nvSpPr>
        <p:spPr>
          <a:xfrm>
            <a:off x="-245125" y="-58716"/>
            <a:ext cx="12438838" cy="7014378"/>
          </a:xfrm>
          <a:prstGeom prst="rect">
            <a:avLst/>
          </a:prstGeom>
          <a:solidFill>
            <a:srgbClr val="FFFFFF">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Rectangle 58"/>
          <p:cNvSpPr/>
          <p:nvPr/>
        </p:nvSpPr>
        <p:spPr>
          <a:xfrm>
            <a:off x="374782" y="1900195"/>
            <a:ext cx="3791865" cy="1754326"/>
          </a:xfrm>
          <a:prstGeom prst="rect">
            <a:avLst/>
          </a:prstGeom>
        </p:spPr>
        <p:txBody>
          <a:bodyPr wrap="square">
            <a:spAutoFit/>
          </a:bodyPr>
          <a:lstStyle/>
          <a:p>
            <a:r>
              <a:rPr lang="en-US" dirty="0">
                <a:latin typeface="Arial Rounded MT Bold" panose="020F0704030504030204" pitchFamily="34" charset="0"/>
              </a:rPr>
              <a:t>Main topics for APPLICATION</a:t>
            </a:r>
          </a:p>
          <a:p>
            <a:pPr marL="342900" indent="-342900">
              <a:buFont typeface="+mj-lt"/>
              <a:buAutoNum type="arabicPeriod"/>
            </a:pPr>
            <a:r>
              <a:rPr lang="en-US" dirty="0">
                <a:latin typeface="Arial "/>
              </a:rPr>
              <a:t>Extent of use</a:t>
            </a:r>
          </a:p>
          <a:p>
            <a:pPr marL="342900" indent="-342900">
              <a:buFont typeface="+mj-lt"/>
              <a:buAutoNum type="arabicPeriod"/>
            </a:pPr>
            <a:r>
              <a:rPr lang="en-US" dirty="0">
                <a:latin typeface="Arial "/>
              </a:rPr>
              <a:t>Task completion</a:t>
            </a:r>
          </a:p>
          <a:p>
            <a:pPr marL="342900" indent="-342900">
              <a:buFont typeface="+mj-lt"/>
              <a:buAutoNum type="arabicPeriod"/>
            </a:pPr>
            <a:r>
              <a:rPr lang="en-US" dirty="0">
                <a:latin typeface="Arial "/>
              </a:rPr>
              <a:t>Frequency of use</a:t>
            </a:r>
          </a:p>
          <a:p>
            <a:pPr marL="342900" indent="-342900">
              <a:buFont typeface="+mj-lt"/>
              <a:buAutoNum type="arabicPeriod"/>
            </a:pPr>
            <a:r>
              <a:rPr lang="en-US" dirty="0">
                <a:latin typeface="Arial "/>
              </a:rPr>
              <a:t>Actions completed</a:t>
            </a:r>
          </a:p>
          <a:p>
            <a:pPr marL="342900" indent="-342900">
              <a:buFont typeface="+mj-lt"/>
              <a:buAutoNum type="arabicPeriod"/>
            </a:pPr>
            <a:r>
              <a:rPr lang="en-US" dirty="0">
                <a:latin typeface="Arial "/>
              </a:rPr>
              <a:t>Barriers and Enablers</a:t>
            </a:r>
          </a:p>
        </p:txBody>
      </p:sp>
      <p:graphicFrame>
        <p:nvGraphicFramePr>
          <p:cNvPr id="80" name="Table 79"/>
          <p:cNvGraphicFramePr>
            <a:graphicFrameLocks noGrp="1"/>
          </p:cNvGraphicFramePr>
          <p:nvPr>
            <p:extLst>
              <p:ext uri="{D42A27DB-BD31-4B8C-83A1-F6EECF244321}">
                <p14:modId xmlns:p14="http://schemas.microsoft.com/office/powerpoint/2010/main" val="1529140177"/>
              </p:ext>
            </p:extLst>
          </p:nvPr>
        </p:nvGraphicFramePr>
        <p:xfrm>
          <a:off x="4699762" y="2581672"/>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kern="1200" dirty="0">
                          <a:solidFill>
                            <a:schemeClr val="dk1"/>
                          </a:solidFill>
                          <a:latin typeface="Arial Rounded MT Bold" panose="020F0704030504030204" pitchFamily="34" charset="0"/>
                          <a:ea typeface="+mn-ea"/>
                          <a:cs typeface="+mn-cs"/>
                        </a:rPr>
                        <a:t>Questionnaires</a:t>
                      </a: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88" name="Table 87"/>
          <p:cNvGraphicFramePr>
            <a:graphicFrameLocks noGrp="1"/>
          </p:cNvGraphicFramePr>
          <p:nvPr>
            <p:extLst>
              <p:ext uri="{D42A27DB-BD31-4B8C-83A1-F6EECF244321}">
                <p14:modId xmlns:p14="http://schemas.microsoft.com/office/powerpoint/2010/main" val="334185107"/>
              </p:ext>
            </p:extLst>
          </p:nvPr>
        </p:nvGraphicFramePr>
        <p:xfrm>
          <a:off x="4699762" y="2874823"/>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Observations</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aphicFrame>
        <p:nvGraphicFramePr>
          <p:cNvPr id="89" name="Table 88"/>
          <p:cNvGraphicFramePr>
            <a:graphicFrameLocks noGrp="1"/>
          </p:cNvGraphicFramePr>
          <p:nvPr>
            <p:extLst>
              <p:ext uri="{D42A27DB-BD31-4B8C-83A1-F6EECF244321}">
                <p14:modId xmlns:p14="http://schemas.microsoft.com/office/powerpoint/2010/main" val="2986200374"/>
              </p:ext>
            </p:extLst>
          </p:nvPr>
        </p:nvGraphicFramePr>
        <p:xfrm>
          <a:off x="4699762" y="3161616"/>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Interviews</a:t>
                      </a:r>
                      <a:endParaRPr lang="en-US" sz="1400" b="0" kern="1200" dirty="0">
                        <a:solidFill>
                          <a:schemeClr val="tx1"/>
                        </a:solidFill>
                        <a:latin typeface="Arial Rounded MT Bold" panose="020F0704030504030204" pitchFamily="34" charset="0"/>
                        <a:ea typeface="+mn-ea"/>
                        <a:cs typeface="+mn-cs"/>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90" name="Table 89"/>
          <p:cNvGraphicFramePr>
            <a:graphicFrameLocks noGrp="1"/>
          </p:cNvGraphicFramePr>
          <p:nvPr>
            <p:extLst>
              <p:ext uri="{D42A27DB-BD31-4B8C-83A1-F6EECF244321}">
                <p14:modId xmlns:p14="http://schemas.microsoft.com/office/powerpoint/2010/main" val="616830222"/>
              </p:ext>
            </p:extLst>
          </p:nvPr>
        </p:nvGraphicFramePr>
        <p:xfrm>
          <a:off x="4699762" y="3454767"/>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Focus Groups</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extLst>
              <p:ext uri="{D42A27DB-BD31-4B8C-83A1-F6EECF244321}">
                <p14:modId xmlns:p14="http://schemas.microsoft.com/office/powerpoint/2010/main" val="445938449"/>
              </p:ext>
            </p:extLst>
          </p:nvPr>
        </p:nvGraphicFramePr>
        <p:xfrm>
          <a:off x="4699762" y="3748774"/>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kern="1200" dirty="0">
                          <a:solidFill>
                            <a:schemeClr val="dk1"/>
                          </a:solidFill>
                          <a:latin typeface="Arial Rounded MT Bold" panose="020F0704030504030204" pitchFamily="34" charset="0"/>
                          <a:ea typeface="+mn-ea"/>
                          <a:cs typeface="+mn-cs"/>
                        </a:rPr>
                        <a:t>Tests/Quizzes</a:t>
                      </a: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106" name="Table 105"/>
          <p:cNvGraphicFramePr>
            <a:graphicFrameLocks noGrp="1"/>
          </p:cNvGraphicFramePr>
          <p:nvPr>
            <p:extLst>
              <p:ext uri="{D42A27DB-BD31-4B8C-83A1-F6EECF244321}">
                <p14:modId xmlns:p14="http://schemas.microsoft.com/office/powerpoint/2010/main" val="4181209475"/>
              </p:ext>
            </p:extLst>
          </p:nvPr>
        </p:nvGraphicFramePr>
        <p:xfrm>
          <a:off x="4699762" y="4041924"/>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Demonstrations</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aphicFrame>
        <p:nvGraphicFramePr>
          <p:cNvPr id="107" name="Table 106"/>
          <p:cNvGraphicFramePr>
            <a:graphicFrameLocks noGrp="1"/>
          </p:cNvGraphicFramePr>
          <p:nvPr>
            <p:extLst>
              <p:ext uri="{D42A27DB-BD31-4B8C-83A1-F6EECF244321}">
                <p14:modId xmlns:p14="http://schemas.microsoft.com/office/powerpoint/2010/main" val="803254377"/>
              </p:ext>
            </p:extLst>
          </p:nvPr>
        </p:nvGraphicFramePr>
        <p:xfrm>
          <a:off x="4699762" y="4328718"/>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kern="1200" dirty="0">
                          <a:solidFill>
                            <a:schemeClr val="dk1"/>
                          </a:solidFill>
                          <a:latin typeface="Arial Rounded MT Bold" panose="020F0704030504030204" pitchFamily="34" charset="0"/>
                          <a:ea typeface="+mn-ea"/>
                          <a:cs typeface="+mn-cs"/>
                        </a:rPr>
                        <a:t>Simulations</a:t>
                      </a: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108" name="Table 107"/>
          <p:cNvGraphicFramePr>
            <a:graphicFrameLocks noGrp="1"/>
          </p:cNvGraphicFramePr>
          <p:nvPr>
            <p:extLst>
              <p:ext uri="{D42A27DB-BD31-4B8C-83A1-F6EECF244321}">
                <p14:modId xmlns:p14="http://schemas.microsoft.com/office/powerpoint/2010/main" val="2198950675"/>
              </p:ext>
            </p:extLst>
          </p:nvPr>
        </p:nvGraphicFramePr>
        <p:xfrm>
          <a:off x="4699762" y="2042581"/>
          <a:ext cx="4412469" cy="551342"/>
        </p:xfrm>
        <a:graphic>
          <a:graphicData uri="http://schemas.openxmlformats.org/drawingml/2006/table">
            <a:tbl>
              <a:tblPr firstRow="1" bandRow="1">
                <a:tableStyleId>{5C22544A-7EE6-4342-B048-85BDC9FD1C3A}</a:tableStyleId>
              </a:tblPr>
              <a:tblGrid>
                <a:gridCol w="2203406">
                  <a:extLst>
                    <a:ext uri="{9D8B030D-6E8A-4147-A177-3AD203B41FA5}">
                      <a16:colId xmlns:a16="http://schemas.microsoft.com/office/drawing/2014/main" val="20000"/>
                    </a:ext>
                  </a:extLst>
                </a:gridCol>
                <a:gridCol w="1271089">
                  <a:extLst>
                    <a:ext uri="{9D8B030D-6E8A-4147-A177-3AD203B41FA5}">
                      <a16:colId xmlns:a16="http://schemas.microsoft.com/office/drawing/2014/main" val="20001"/>
                    </a:ext>
                  </a:extLst>
                </a:gridCol>
                <a:gridCol w="937974">
                  <a:extLst>
                    <a:ext uri="{9D8B030D-6E8A-4147-A177-3AD203B41FA5}">
                      <a16:colId xmlns:a16="http://schemas.microsoft.com/office/drawing/2014/main" val="20002"/>
                    </a:ext>
                  </a:extLst>
                </a:gridCol>
              </a:tblGrid>
              <a:tr h="330860">
                <a:tc>
                  <a:txBody>
                    <a:bodyPr/>
                    <a:lstStyle/>
                    <a:p>
                      <a:pPr algn="ctr"/>
                      <a:r>
                        <a:rPr lang="en-US" sz="1600" b="1" kern="1200" baseline="0" dirty="0">
                          <a:solidFill>
                            <a:schemeClr val="lt1"/>
                          </a:solidFill>
                          <a:latin typeface="Arial Rounded MT Bold" panose="020F0704030504030204" pitchFamily="34" charset="0"/>
                          <a:ea typeface="+mn-ea"/>
                          <a:cs typeface="+mn-cs"/>
                        </a:rPr>
                        <a:t>Data Collection </a:t>
                      </a:r>
                      <a:r>
                        <a:rPr lang="en-US" sz="1600" b="1" kern="1200" dirty="0">
                          <a:solidFill>
                            <a:schemeClr val="lt1"/>
                          </a:solidFill>
                          <a:latin typeface="Arial Rounded MT Bold" panose="020F0704030504030204" pitchFamily="34" charset="0"/>
                          <a:ea typeface="+mn-ea"/>
                          <a:cs typeface="+mn-cs"/>
                        </a:rPr>
                        <a:t>Methods</a:t>
                      </a:r>
                    </a:p>
                  </a:txBody>
                  <a:tcPr marL="63663" marR="63663" marT="31831" marB="31831" anchor="ctr"/>
                </a:tc>
                <a:tc>
                  <a:txBody>
                    <a:bodyPr/>
                    <a:lstStyle/>
                    <a:p>
                      <a:pPr algn="l"/>
                      <a:r>
                        <a:rPr lang="en-US" sz="1600" b="1" dirty="0">
                          <a:latin typeface="Arial Rounded MT Bold" panose="020F0704030504030204" pitchFamily="34" charset="0"/>
                        </a:rPr>
                        <a:t>Application</a:t>
                      </a:r>
                      <a:endParaRPr lang="ar-SA" sz="1600" b="1" dirty="0">
                        <a:latin typeface="Arial Rounded MT Bold" panose="020F0704030504030204" pitchFamily="34" charset="0"/>
                      </a:endParaRPr>
                    </a:p>
                  </a:txBody>
                  <a:tcPr marL="63663" marR="63663" marT="31831" marB="31831"/>
                </a:tc>
                <a:tc>
                  <a:txBody>
                    <a:bodyPr/>
                    <a:lstStyle/>
                    <a:p>
                      <a:pPr algn="l"/>
                      <a:r>
                        <a:rPr lang="en-US" sz="1600" b="0" dirty="0">
                          <a:latin typeface="Arial Rounded MT Bold" panose="020F0704030504030204" pitchFamily="34" charset="0"/>
                        </a:rPr>
                        <a:t>Impact</a:t>
                      </a:r>
                      <a:endParaRPr lang="ar-SA" sz="1600" b="0" dirty="0">
                        <a:latin typeface="Arial Rounded MT Bold" panose="020F0704030504030204" pitchFamily="34" charset="0"/>
                      </a:endParaRPr>
                    </a:p>
                  </a:txBody>
                  <a:tcPr marL="63663" marR="63663" marT="31831" marB="31831"/>
                </a:tc>
                <a:extLst>
                  <a:ext uri="{0D108BD9-81ED-4DB2-BD59-A6C34878D82A}">
                    <a16:rowId xmlns:a16="http://schemas.microsoft.com/office/drawing/2014/main" val="10000"/>
                  </a:ext>
                </a:extLst>
              </a:tr>
            </a:tbl>
          </a:graphicData>
        </a:graphic>
      </p:graphicFrame>
      <p:sp>
        <p:nvSpPr>
          <p:cNvPr id="122" name="Rectangle 121"/>
          <p:cNvSpPr/>
          <p:nvPr/>
        </p:nvSpPr>
        <p:spPr>
          <a:xfrm>
            <a:off x="374782" y="4052404"/>
            <a:ext cx="2835483" cy="1754326"/>
          </a:xfrm>
          <a:prstGeom prst="rect">
            <a:avLst/>
          </a:prstGeom>
        </p:spPr>
        <p:txBody>
          <a:bodyPr wrap="square">
            <a:spAutoFit/>
          </a:bodyPr>
          <a:lstStyle/>
          <a:p>
            <a:r>
              <a:rPr lang="en-US" dirty="0">
                <a:latin typeface="Arial Rounded MT Bold" panose="020F0704030504030204" pitchFamily="34" charset="0"/>
              </a:rPr>
              <a:t>Main topics for IMPACT</a:t>
            </a:r>
          </a:p>
          <a:p>
            <a:pPr marL="342900" indent="-342900">
              <a:buFont typeface="+mj-lt"/>
              <a:buAutoNum type="arabicPeriod"/>
            </a:pPr>
            <a:r>
              <a:rPr lang="en-US" dirty="0">
                <a:latin typeface="Arial "/>
              </a:rPr>
              <a:t>Output</a:t>
            </a:r>
          </a:p>
          <a:p>
            <a:pPr marL="342900" indent="-342900">
              <a:buFont typeface="+mj-lt"/>
              <a:buAutoNum type="arabicPeriod"/>
            </a:pPr>
            <a:r>
              <a:rPr lang="en-US" dirty="0">
                <a:latin typeface="Arial "/>
              </a:rPr>
              <a:t>Quality</a:t>
            </a:r>
          </a:p>
          <a:p>
            <a:pPr marL="342900" indent="-342900">
              <a:buFont typeface="+mj-lt"/>
              <a:buAutoNum type="arabicPeriod"/>
            </a:pPr>
            <a:r>
              <a:rPr lang="en-US" dirty="0">
                <a:latin typeface="Arial "/>
              </a:rPr>
              <a:t>Cost</a:t>
            </a:r>
          </a:p>
          <a:p>
            <a:pPr marL="342900" indent="-342900">
              <a:buFont typeface="+mj-lt"/>
              <a:buAutoNum type="arabicPeriod"/>
            </a:pPr>
            <a:r>
              <a:rPr lang="en-US" dirty="0">
                <a:latin typeface="Arial "/>
              </a:rPr>
              <a:t>Time</a:t>
            </a:r>
          </a:p>
          <a:p>
            <a:pPr marL="342900" indent="-342900">
              <a:buFont typeface="+mj-lt"/>
              <a:buAutoNum type="arabicPeriod"/>
            </a:pPr>
            <a:r>
              <a:rPr lang="en-US" dirty="0">
                <a:latin typeface="Arial "/>
              </a:rPr>
              <a:t>Customer Satisfaction</a:t>
            </a:r>
          </a:p>
        </p:txBody>
      </p:sp>
      <p:graphicFrame>
        <p:nvGraphicFramePr>
          <p:cNvPr id="129" name="Table 128"/>
          <p:cNvGraphicFramePr>
            <a:graphicFrameLocks noGrp="1"/>
          </p:cNvGraphicFramePr>
          <p:nvPr>
            <p:extLst>
              <p:ext uri="{D42A27DB-BD31-4B8C-83A1-F6EECF244321}">
                <p14:modId xmlns:p14="http://schemas.microsoft.com/office/powerpoint/2010/main" val="2340684387"/>
              </p:ext>
            </p:extLst>
          </p:nvPr>
        </p:nvGraphicFramePr>
        <p:xfrm>
          <a:off x="4699762" y="4619390"/>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Action planning</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aphicFrame>
        <p:nvGraphicFramePr>
          <p:cNvPr id="130" name="Table 129"/>
          <p:cNvGraphicFramePr>
            <a:graphicFrameLocks noGrp="1"/>
          </p:cNvGraphicFramePr>
          <p:nvPr>
            <p:extLst>
              <p:ext uri="{D42A27DB-BD31-4B8C-83A1-F6EECF244321}">
                <p14:modId xmlns:p14="http://schemas.microsoft.com/office/powerpoint/2010/main" val="506579409"/>
              </p:ext>
            </p:extLst>
          </p:nvPr>
        </p:nvGraphicFramePr>
        <p:xfrm>
          <a:off x="4699762" y="4906184"/>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kern="1200" dirty="0">
                          <a:solidFill>
                            <a:schemeClr val="dk1"/>
                          </a:solidFill>
                          <a:latin typeface="Arial Rounded MT Bold" panose="020F0704030504030204" pitchFamily="34" charset="0"/>
                          <a:ea typeface="+mn-ea"/>
                          <a:cs typeface="+mn-cs"/>
                        </a:rPr>
                        <a:t>Performance</a:t>
                      </a:r>
                      <a:r>
                        <a:rPr lang="en-US" sz="1400" b="0" kern="1200" baseline="0" dirty="0">
                          <a:solidFill>
                            <a:schemeClr val="dk1"/>
                          </a:solidFill>
                          <a:latin typeface="Arial Rounded MT Bold" panose="020F0704030504030204" pitchFamily="34" charset="0"/>
                          <a:ea typeface="+mn-ea"/>
                          <a:cs typeface="+mn-cs"/>
                        </a:rPr>
                        <a:t> contracts</a:t>
                      </a:r>
                      <a:endParaRPr lang="en-US" sz="1400" b="0" kern="1200" dirty="0">
                        <a:solidFill>
                          <a:schemeClr val="dk1"/>
                        </a:solidFill>
                        <a:latin typeface="Arial Rounded MT Bold" panose="020F0704030504030204" pitchFamily="34" charset="0"/>
                        <a:ea typeface="+mn-ea"/>
                        <a:cs typeface="+mn-cs"/>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132" name="Table 131"/>
          <p:cNvGraphicFramePr>
            <a:graphicFrameLocks noGrp="1"/>
          </p:cNvGraphicFramePr>
          <p:nvPr>
            <p:extLst>
              <p:ext uri="{D42A27DB-BD31-4B8C-83A1-F6EECF244321}">
                <p14:modId xmlns:p14="http://schemas.microsoft.com/office/powerpoint/2010/main" val="496194486"/>
              </p:ext>
            </p:extLst>
          </p:nvPr>
        </p:nvGraphicFramePr>
        <p:xfrm>
          <a:off x="4699762" y="5209346"/>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Performance records</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pSp>
        <p:nvGrpSpPr>
          <p:cNvPr id="133" name="Group 132"/>
          <p:cNvGrpSpPr/>
          <p:nvPr/>
        </p:nvGrpSpPr>
        <p:grpSpPr>
          <a:xfrm>
            <a:off x="8506177" y="2606109"/>
            <a:ext cx="203617" cy="2886509"/>
            <a:chOff x="6983964" y="2449602"/>
            <a:chExt cx="274320" cy="3655924"/>
          </a:xfrm>
          <a:solidFill>
            <a:srgbClr val="FFC000"/>
          </a:solidFill>
        </p:grpSpPr>
        <p:sp>
          <p:nvSpPr>
            <p:cNvPr id="134" name="Oval 133"/>
            <p:cNvSpPr/>
            <p:nvPr/>
          </p:nvSpPr>
          <p:spPr>
            <a:xfrm>
              <a:off x="6983964" y="2449602"/>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35" name="Oval 134"/>
            <p:cNvSpPr/>
            <p:nvPr/>
          </p:nvSpPr>
          <p:spPr>
            <a:xfrm>
              <a:off x="6983964" y="5092227"/>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36" name="Oval 135"/>
            <p:cNvSpPr/>
            <p:nvPr/>
          </p:nvSpPr>
          <p:spPr>
            <a:xfrm>
              <a:off x="6983964" y="5464238"/>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37" name="Oval 136"/>
            <p:cNvSpPr/>
            <p:nvPr/>
          </p:nvSpPr>
          <p:spPr>
            <a:xfrm>
              <a:off x="6983964" y="5831206"/>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grpSp>
      <p:grpSp>
        <p:nvGrpSpPr>
          <p:cNvPr id="138" name="Group 137"/>
          <p:cNvGrpSpPr/>
          <p:nvPr/>
        </p:nvGrpSpPr>
        <p:grpSpPr>
          <a:xfrm>
            <a:off x="7469683" y="2606109"/>
            <a:ext cx="233181" cy="2583193"/>
            <a:chOff x="6019377" y="2460724"/>
            <a:chExt cx="284952" cy="3259536"/>
          </a:xfrm>
          <a:solidFill>
            <a:srgbClr val="00B0F0"/>
          </a:solidFill>
        </p:grpSpPr>
        <p:sp>
          <p:nvSpPr>
            <p:cNvPr id="139" name="Oval 138"/>
            <p:cNvSpPr/>
            <p:nvPr/>
          </p:nvSpPr>
          <p:spPr>
            <a:xfrm>
              <a:off x="6019377" y="2460724"/>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40" name="Oval 139"/>
            <p:cNvSpPr/>
            <p:nvPr/>
          </p:nvSpPr>
          <p:spPr>
            <a:xfrm>
              <a:off x="6030009" y="2827692"/>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41" name="Oval 140"/>
            <p:cNvSpPr/>
            <p:nvPr/>
          </p:nvSpPr>
          <p:spPr>
            <a:xfrm>
              <a:off x="6019377" y="3199703"/>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42" name="Oval 141"/>
            <p:cNvSpPr/>
            <p:nvPr/>
          </p:nvSpPr>
          <p:spPr>
            <a:xfrm>
              <a:off x="6019377" y="3566671"/>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43" name="Oval 142"/>
            <p:cNvSpPr/>
            <p:nvPr/>
          </p:nvSpPr>
          <p:spPr>
            <a:xfrm>
              <a:off x="6030009" y="5073929"/>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44" name="Oval 143"/>
            <p:cNvSpPr/>
            <p:nvPr/>
          </p:nvSpPr>
          <p:spPr>
            <a:xfrm>
              <a:off x="6030009" y="5445940"/>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grpSp>
      <p:sp>
        <p:nvSpPr>
          <p:cNvPr id="71" name="Title 3">
            <a:extLst>
              <a:ext uri="{FF2B5EF4-FFF2-40B4-BE49-F238E27FC236}">
                <a16:creationId xmlns:a16="http://schemas.microsoft.com/office/drawing/2014/main" id="{CF4E8D1F-7243-44A0-87DC-351FE7F52E57}"/>
              </a:ext>
            </a:extLst>
          </p:cNvPr>
          <p:cNvSpPr txBox="1">
            <a:spLocks/>
          </p:cNvSpPr>
          <p:nvPr/>
        </p:nvSpPr>
        <p:spPr>
          <a:xfrm>
            <a:off x="211607" y="591639"/>
            <a:ext cx="9104277"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chemeClr val="bg2">
                    <a:lumMod val="50000"/>
                  </a:schemeClr>
                </a:solidFill>
                <a:latin typeface="Arial "/>
                <a:ea typeface="+mn-ea"/>
                <a:cs typeface="+mn-cs"/>
              </a:rPr>
              <a:t>Application and Impact</a:t>
            </a:r>
            <a:endParaRPr lang="ar-SA" sz="2000" dirty="0">
              <a:solidFill>
                <a:schemeClr val="bg2">
                  <a:lumMod val="50000"/>
                </a:schemeClr>
              </a:solidFill>
              <a:latin typeface="Arial "/>
              <a:ea typeface="+mn-ea"/>
              <a:cs typeface="+mn-cs"/>
            </a:endParaRPr>
          </a:p>
        </p:txBody>
      </p:sp>
      <p:grpSp>
        <p:nvGrpSpPr>
          <p:cNvPr id="63" name="Group 62">
            <a:extLst>
              <a:ext uri="{FF2B5EF4-FFF2-40B4-BE49-F238E27FC236}">
                <a16:creationId xmlns:a16="http://schemas.microsoft.com/office/drawing/2014/main" id="{14C64B84-5AF1-401C-98F0-0D040DA9C7CF}"/>
              </a:ext>
            </a:extLst>
          </p:cNvPr>
          <p:cNvGrpSpPr/>
          <p:nvPr/>
        </p:nvGrpSpPr>
        <p:grpSpPr>
          <a:xfrm>
            <a:off x="-6117" y="6784939"/>
            <a:ext cx="12286622" cy="87549"/>
            <a:chOff x="1568202" y="6770425"/>
            <a:chExt cx="10629089" cy="87549"/>
          </a:xfrm>
        </p:grpSpPr>
        <p:sp>
          <p:nvSpPr>
            <p:cNvPr id="72" name="Rectangle 71">
              <a:extLst>
                <a:ext uri="{FF2B5EF4-FFF2-40B4-BE49-F238E27FC236}">
                  <a16:creationId xmlns:a16="http://schemas.microsoft.com/office/drawing/2014/main" id="{369DE037-C7B2-4179-AC89-DD34531BBD53}"/>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0C57DE6-BD64-48AF-BBCC-E8E80F486963}"/>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D949511-FC37-434E-BAD4-6C567245C1B1}"/>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5" name="Picture 2" descr="Image result for atd saudi arabia conference">
            <a:extLst>
              <a:ext uri="{FF2B5EF4-FFF2-40B4-BE49-F238E27FC236}">
                <a16:creationId xmlns:a16="http://schemas.microsoft.com/office/drawing/2014/main" id="{A8AB92D8-8221-4AB9-B937-0C282BD37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69D1F2EE-863A-4805-BC72-13A545C9EA68}"/>
              </a:ext>
            </a:extLst>
          </p:cNvPr>
          <p:cNvPicPr>
            <a:picLocks noChangeAspect="1"/>
          </p:cNvPicPr>
          <p:nvPr/>
        </p:nvPicPr>
        <p:blipFill rotWithShape="1">
          <a:blip r:embed="rId5"/>
          <a:srcRect b="29537"/>
          <a:stretch/>
        </p:blipFill>
        <p:spPr>
          <a:xfrm>
            <a:off x="8218537" y="6211774"/>
            <a:ext cx="2719783" cy="616939"/>
          </a:xfrm>
          <a:prstGeom prst="rect">
            <a:avLst/>
          </a:prstGeom>
        </p:spPr>
      </p:pic>
      <p:grpSp>
        <p:nvGrpSpPr>
          <p:cNvPr id="43" name="Group 42">
            <a:extLst>
              <a:ext uri="{FF2B5EF4-FFF2-40B4-BE49-F238E27FC236}">
                <a16:creationId xmlns:a16="http://schemas.microsoft.com/office/drawing/2014/main" id="{B9D3A8CD-0CFD-48DF-9348-5156A35EBA51}"/>
              </a:ext>
            </a:extLst>
          </p:cNvPr>
          <p:cNvGrpSpPr/>
          <p:nvPr/>
        </p:nvGrpSpPr>
        <p:grpSpPr>
          <a:xfrm>
            <a:off x="0" y="6091076"/>
            <a:ext cx="1482535" cy="766924"/>
            <a:chOff x="-12234" y="5650970"/>
            <a:chExt cx="2510188" cy="1177743"/>
          </a:xfrm>
        </p:grpSpPr>
        <p:pic>
          <p:nvPicPr>
            <p:cNvPr id="44" name="Picture 12" descr="Related image">
              <a:extLst>
                <a:ext uri="{FF2B5EF4-FFF2-40B4-BE49-F238E27FC236}">
                  <a16:creationId xmlns:a16="http://schemas.microsoft.com/office/drawing/2014/main" id="{65A441BE-E42D-4506-A173-D48471EA21BD}"/>
                </a:ext>
              </a:extLst>
            </p:cNvPr>
            <p:cNvPicPr>
              <a:picLocks noChangeAspect="1" noChangeArrowheads="1"/>
            </p:cNvPicPr>
            <p:nvPr/>
          </p:nvPicPr>
          <p:blipFill rotWithShape="1">
            <a:blip r:embed="rId6">
              <a:clrChange>
                <a:clrFrom>
                  <a:srgbClr val="F9F9F9"/>
                </a:clrFrom>
                <a:clrTo>
                  <a:srgbClr val="F9F9F9">
                    <a:alpha val="0"/>
                  </a:srgbClr>
                </a:clrTo>
              </a:clrChange>
              <a:extLs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Image result for atd logo png">
              <a:extLst>
                <a:ext uri="{FF2B5EF4-FFF2-40B4-BE49-F238E27FC236}">
                  <a16:creationId xmlns:a16="http://schemas.microsoft.com/office/drawing/2014/main" id="{173F7433-4206-4C33-B366-CDA8951CC279}"/>
                </a:ext>
              </a:extLst>
            </p:cNvPr>
            <p:cNvPicPr>
              <a:picLocks noChangeAspect="1" noChangeArrowheads="1"/>
            </p:cNvPicPr>
            <p:nvPr/>
          </p:nvPicPr>
          <p:blipFill rotWithShape="1">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pic>
        <p:nvPicPr>
          <p:cNvPr id="46" name="Picture 45">
            <a:extLst>
              <a:ext uri="{FF2B5EF4-FFF2-40B4-BE49-F238E27FC236}">
                <a16:creationId xmlns:a16="http://schemas.microsoft.com/office/drawing/2014/main" id="{770921C8-DEAA-445A-AF75-B05D3ECC254C}"/>
              </a:ext>
            </a:extLst>
          </p:cNvPr>
          <p:cNvPicPr>
            <a:picLocks noChangeAspect="1"/>
          </p:cNvPicPr>
          <p:nvPr/>
        </p:nvPicPr>
        <p:blipFill>
          <a:blip r:embed="rId9"/>
          <a:stretch>
            <a:fillRect/>
          </a:stretch>
        </p:blipFill>
        <p:spPr>
          <a:xfrm>
            <a:off x="9455773" y="77109"/>
            <a:ext cx="2630683" cy="2572368"/>
          </a:xfrm>
          <a:prstGeom prst="rect">
            <a:avLst/>
          </a:prstGeom>
          <a:effectLst>
            <a:outerShdw blurRad="50800" dist="38100" dir="5400000" algn="t" rotWithShape="0">
              <a:prstClr val="black">
                <a:alpha val="40000"/>
              </a:prstClr>
            </a:outerShdw>
          </a:effectLst>
        </p:spPr>
      </p:pic>
      <p:sp>
        <p:nvSpPr>
          <p:cNvPr id="47" name="Title 3">
            <a:extLst>
              <a:ext uri="{FF2B5EF4-FFF2-40B4-BE49-F238E27FC236}">
                <a16:creationId xmlns:a16="http://schemas.microsoft.com/office/drawing/2014/main" id="{E4B3CD50-8F67-4069-B351-F5DF12BB05DE}"/>
              </a:ext>
            </a:extLst>
          </p:cNvPr>
          <p:cNvSpPr txBox="1">
            <a:spLocks/>
          </p:cNvSpPr>
          <p:nvPr/>
        </p:nvSpPr>
        <p:spPr>
          <a:xfrm>
            <a:off x="163661" y="115448"/>
            <a:ext cx="1048728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Collect data after implementation</a:t>
            </a:r>
          </a:p>
        </p:txBody>
      </p:sp>
      <p:sp>
        <p:nvSpPr>
          <p:cNvPr id="48" name="Rectangle 47">
            <a:extLst>
              <a:ext uri="{FF2B5EF4-FFF2-40B4-BE49-F238E27FC236}">
                <a16:creationId xmlns:a16="http://schemas.microsoft.com/office/drawing/2014/main" id="{896F5864-959D-481B-B03F-41BD5379F727}"/>
              </a:ext>
            </a:extLst>
          </p:cNvPr>
          <p:cNvSpPr/>
          <p:nvPr/>
        </p:nvSpPr>
        <p:spPr>
          <a:xfrm>
            <a:off x="4699762" y="3734237"/>
            <a:ext cx="4412469" cy="89254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spTree>
    <p:extLst>
      <p:ext uri="{BB962C8B-B14F-4D97-AF65-F5344CB8AC3E}">
        <p14:creationId xmlns:p14="http://schemas.microsoft.com/office/powerpoint/2010/main" val="162365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wipe(left)">
                                      <p:cBhvr>
                                        <p:cTn id="12" dur="500"/>
                                        <p:tgtEl>
                                          <p:spTgt spid="1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up)">
                                      <p:cBhvr>
                                        <p:cTn id="17" dur="500"/>
                                        <p:tgtEl>
                                          <p:spTgt spid="108"/>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left)">
                                      <p:cBhvr>
                                        <p:cTn id="21" dur="500"/>
                                        <p:tgtEl>
                                          <p:spTgt spid="80"/>
                                        </p:tgtEl>
                                      </p:cBhvr>
                                    </p:animEffect>
                                  </p:childTnLst>
                                </p:cTn>
                              </p:par>
                              <p:par>
                                <p:cTn id="22" presetID="22" presetClass="entr" presetSubtype="8" fill="hold" nodeType="with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wipe(left)">
                                      <p:cBhvr>
                                        <p:cTn id="24" dur="500"/>
                                        <p:tgtEl>
                                          <p:spTgt spid="88"/>
                                        </p:tgtEl>
                                      </p:cBhvr>
                                    </p:animEffect>
                                  </p:childTnLst>
                                </p:cTn>
                              </p:par>
                              <p:par>
                                <p:cTn id="25" presetID="22" presetClass="entr" presetSubtype="8" fill="hold" nodeType="with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wipe(left)">
                                      <p:cBhvr>
                                        <p:cTn id="27" dur="500"/>
                                        <p:tgtEl>
                                          <p:spTgt spid="89"/>
                                        </p:tgtEl>
                                      </p:cBhvr>
                                    </p:animEffect>
                                  </p:childTnLst>
                                </p:cTn>
                              </p:par>
                              <p:par>
                                <p:cTn id="28" presetID="22" presetClass="entr" presetSubtype="8"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ipe(left)">
                                      <p:cBhvr>
                                        <p:cTn id="30" dur="500"/>
                                        <p:tgtEl>
                                          <p:spTgt spid="90"/>
                                        </p:tgtEl>
                                      </p:cBhvr>
                                    </p:animEffect>
                                  </p:childTnLst>
                                </p:cTn>
                              </p:par>
                              <p:par>
                                <p:cTn id="31" presetID="22" presetClass="entr" presetSubtype="8"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wipe(left)">
                                      <p:cBhvr>
                                        <p:cTn id="33" dur="500"/>
                                        <p:tgtEl>
                                          <p:spTgt spid="105"/>
                                        </p:tgtEl>
                                      </p:cBhvr>
                                    </p:animEffect>
                                  </p:childTnLst>
                                </p:cTn>
                              </p:par>
                              <p:par>
                                <p:cTn id="34" presetID="22" presetClass="entr" presetSubtype="8" fill="hold" nodeType="withEffect">
                                  <p:stCondLst>
                                    <p:cond delay="0"/>
                                  </p:stCondLst>
                                  <p:childTnLst>
                                    <p:set>
                                      <p:cBhvr>
                                        <p:cTn id="35" dur="1" fill="hold">
                                          <p:stCondLst>
                                            <p:cond delay="0"/>
                                          </p:stCondLst>
                                        </p:cTn>
                                        <p:tgtEl>
                                          <p:spTgt spid="106"/>
                                        </p:tgtEl>
                                        <p:attrNameLst>
                                          <p:attrName>style.visibility</p:attrName>
                                        </p:attrNameLst>
                                      </p:cBhvr>
                                      <p:to>
                                        <p:strVal val="visible"/>
                                      </p:to>
                                    </p:set>
                                    <p:animEffect transition="in" filter="wipe(left)">
                                      <p:cBhvr>
                                        <p:cTn id="36" dur="500"/>
                                        <p:tgtEl>
                                          <p:spTgt spid="106"/>
                                        </p:tgtEl>
                                      </p:cBhvr>
                                    </p:animEffect>
                                  </p:childTnLst>
                                </p:cTn>
                              </p:par>
                              <p:par>
                                <p:cTn id="37" presetID="22" presetClass="entr" presetSubtype="8" fill="hold" nodeType="withEffect">
                                  <p:stCondLst>
                                    <p:cond delay="0"/>
                                  </p:stCondLst>
                                  <p:childTnLst>
                                    <p:set>
                                      <p:cBhvr>
                                        <p:cTn id="38" dur="1" fill="hold">
                                          <p:stCondLst>
                                            <p:cond delay="0"/>
                                          </p:stCondLst>
                                        </p:cTn>
                                        <p:tgtEl>
                                          <p:spTgt spid="107"/>
                                        </p:tgtEl>
                                        <p:attrNameLst>
                                          <p:attrName>style.visibility</p:attrName>
                                        </p:attrNameLst>
                                      </p:cBhvr>
                                      <p:to>
                                        <p:strVal val="visible"/>
                                      </p:to>
                                    </p:set>
                                    <p:animEffect transition="in" filter="wipe(left)">
                                      <p:cBhvr>
                                        <p:cTn id="39" dur="500"/>
                                        <p:tgtEl>
                                          <p:spTgt spid="107"/>
                                        </p:tgtEl>
                                      </p:cBhvr>
                                    </p:animEffect>
                                  </p:childTnLst>
                                </p:cTn>
                              </p:par>
                              <p:par>
                                <p:cTn id="40" presetID="22" presetClass="entr" presetSubtype="8" fill="hold" nodeType="withEffect">
                                  <p:stCondLst>
                                    <p:cond delay="0"/>
                                  </p:stCondLst>
                                  <p:childTnLst>
                                    <p:set>
                                      <p:cBhvr>
                                        <p:cTn id="41" dur="1" fill="hold">
                                          <p:stCondLst>
                                            <p:cond delay="0"/>
                                          </p:stCondLst>
                                        </p:cTn>
                                        <p:tgtEl>
                                          <p:spTgt spid="129"/>
                                        </p:tgtEl>
                                        <p:attrNameLst>
                                          <p:attrName>style.visibility</p:attrName>
                                        </p:attrNameLst>
                                      </p:cBhvr>
                                      <p:to>
                                        <p:strVal val="visible"/>
                                      </p:to>
                                    </p:set>
                                    <p:animEffect transition="in" filter="wipe(left)">
                                      <p:cBhvr>
                                        <p:cTn id="42" dur="500"/>
                                        <p:tgtEl>
                                          <p:spTgt spid="129"/>
                                        </p:tgtEl>
                                      </p:cBhvr>
                                    </p:animEffect>
                                  </p:childTnLst>
                                </p:cTn>
                              </p:par>
                              <p:par>
                                <p:cTn id="43" presetID="22" presetClass="entr" presetSubtype="8" fill="hold" nodeType="with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wipe(left)">
                                      <p:cBhvr>
                                        <p:cTn id="45" dur="500"/>
                                        <p:tgtEl>
                                          <p:spTgt spid="130"/>
                                        </p:tgtEl>
                                      </p:cBhvr>
                                    </p:animEffect>
                                  </p:childTnLst>
                                </p:cTn>
                              </p:par>
                              <p:par>
                                <p:cTn id="46" presetID="22" presetClass="entr" presetSubtype="8" fill="hold" nodeType="withEffect">
                                  <p:stCondLst>
                                    <p:cond delay="0"/>
                                  </p:stCondLst>
                                  <p:childTnLst>
                                    <p:set>
                                      <p:cBhvr>
                                        <p:cTn id="47" dur="1" fill="hold">
                                          <p:stCondLst>
                                            <p:cond delay="0"/>
                                          </p:stCondLst>
                                        </p:cTn>
                                        <p:tgtEl>
                                          <p:spTgt spid="132"/>
                                        </p:tgtEl>
                                        <p:attrNameLst>
                                          <p:attrName>style.visibility</p:attrName>
                                        </p:attrNameLst>
                                      </p:cBhvr>
                                      <p:to>
                                        <p:strVal val="visible"/>
                                      </p:to>
                                    </p:set>
                                    <p:animEffect transition="in" filter="wipe(left)">
                                      <p:cBhvr>
                                        <p:cTn id="48" dur="500"/>
                                        <p:tgtEl>
                                          <p:spTgt spid="132"/>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122" grpId="0"/>
      <p:bldP spid="4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021D5-7320-4575-883F-4DD067CEDC26}"/>
              </a:ext>
            </a:extLst>
          </p:cNvPr>
          <p:cNvPicPr>
            <a:picLocks noChangeAspect="1"/>
          </p:cNvPicPr>
          <p:nvPr/>
        </p:nvPicPr>
        <p:blipFill>
          <a:blip r:embed="rId3"/>
          <a:stretch>
            <a:fillRect/>
          </a:stretch>
        </p:blipFill>
        <p:spPr>
          <a:xfrm>
            <a:off x="1" y="-372691"/>
            <a:ext cx="12233194" cy="7230691"/>
          </a:xfrm>
          <a:prstGeom prst="rect">
            <a:avLst/>
          </a:prstGeom>
        </p:spPr>
      </p:pic>
      <p:sp>
        <p:nvSpPr>
          <p:cNvPr id="38" name="Title 3">
            <a:extLst>
              <a:ext uri="{FF2B5EF4-FFF2-40B4-BE49-F238E27FC236}">
                <a16:creationId xmlns:a16="http://schemas.microsoft.com/office/drawing/2014/main" id="{9020713E-6FD6-4157-9CC0-166339F3E936}"/>
              </a:ext>
            </a:extLst>
          </p:cNvPr>
          <p:cNvSpPr>
            <a:spLocks noGrp="1"/>
          </p:cNvSpPr>
          <p:nvPr>
            <p:ph type="title"/>
          </p:nvPr>
        </p:nvSpPr>
        <p:spPr>
          <a:xfrm>
            <a:off x="1630015" y="530102"/>
            <a:ext cx="5489241" cy="1114423"/>
          </a:xfrm>
        </p:spPr>
        <p:txBody>
          <a:bodyPr>
            <a:noAutofit/>
          </a:bodyPr>
          <a:lstStyle/>
          <a:p>
            <a:r>
              <a:rPr lang="en-US" sz="40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ISOLATE THE SOLUTION EFFECTS</a:t>
            </a:r>
          </a:p>
        </p:txBody>
      </p:sp>
      <p:sp>
        <p:nvSpPr>
          <p:cNvPr id="6" name="Oval 5">
            <a:extLst>
              <a:ext uri="{FF2B5EF4-FFF2-40B4-BE49-F238E27FC236}">
                <a16:creationId xmlns:a16="http://schemas.microsoft.com/office/drawing/2014/main" id="{94C9C922-7467-4EED-BCD5-EB83CDB4C66C}"/>
              </a:ext>
            </a:extLst>
          </p:cNvPr>
          <p:cNvSpPr/>
          <p:nvPr/>
        </p:nvSpPr>
        <p:spPr>
          <a:xfrm>
            <a:off x="304800" y="319366"/>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44E2DA-9E26-4536-A07E-C58A95BD16B7}"/>
              </a:ext>
            </a:extLst>
          </p:cNvPr>
          <p:cNvSpPr/>
          <p:nvPr/>
        </p:nvSpPr>
        <p:spPr>
          <a:xfrm>
            <a:off x="459734" y="266999"/>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5</a:t>
            </a:r>
            <a:endParaRPr lang="fr-FR" sz="6600" dirty="0">
              <a:effectLst>
                <a:innerShdw blurRad="63500" dist="50800" dir="18900000">
                  <a:prstClr val="black">
                    <a:alpha val="50000"/>
                  </a:prstClr>
                </a:innerShdw>
              </a:effectLst>
            </a:endParaRPr>
          </a:p>
        </p:txBody>
      </p:sp>
      <p:grpSp>
        <p:nvGrpSpPr>
          <p:cNvPr id="8" name="Group 7">
            <a:extLst>
              <a:ext uri="{FF2B5EF4-FFF2-40B4-BE49-F238E27FC236}">
                <a16:creationId xmlns:a16="http://schemas.microsoft.com/office/drawing/2014/main" id="{BE83610D-9976-45A0-87F4-3DB69E8C4C84}"/>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73C3D069-C5FD-4E88-BC0D-5915ABE79736}"/>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766068-1205-4A53-833C-438E2656CC27}"/>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0AB122-964A-4FF3-8A4A-B033D45A26A2}"/>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Image result for atd saudi arabia conference">
            <a:extLst>
              <a:ext uri="{FF2B5EF4-FFF2-40B4-BE49-F238E27FC236}">
                <a16:creationId xmlns:a16="http://schemas.microsoft.com/office/drawing/2014/main" id="{9F56B8B2-2698-4FE4-97C6-9C1B980D9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BAEFACB-44EF-4CC2-B407-7EA0455B907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46730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background meeting table">
            <a:extLst>
              <a:ext uri="{FF2B5EF4-FFF2-40B4-BE49-F238E27FC236}">
                <a16:creationId xmlns:a16="http://schemas.microsoft.com/office/drawing/2014/main" id="{3F9908E7-C345-4E08-9E29-FA00A3BCD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221" y="-27044"/>
            <a:ext cx="13063221" cy="6899532"/>
          </a:xfrm>
          <a:prstGeom prst="rect">
            <a:avLst/>
          </a:prstGeom>
          <a:noFill/>
          <a:extLst>
            <a:ext uri="{909E8E84-426E-40DD-AFC4-6F175D3DCCD1}">
              <a14:hiddenFill xmlns:a14="http://schemas.microsoft.com/office/drawing/2010/main">
                <a:solidFill>
                  <a:srgbClr val="FFFFFF"/>
                </a:solidFill>
              </a14:hiddenFill>
            </a:ext>
          </a:extLst>
        </p:spPr>
      </p:pic>
      <p:sp>
        <p:nvSpPr>
          <p:cNvPr id="79" name="Title 1">
            <a:extLst>
              <a:ext uri="{FF2B5EF4-FFF2-40B4-BE49-F238E27FC236}">
                <a16:creationId xmlns:a16="http://schemas.microsoft.com/office/drawing/2014/main" id="{C8372439-1D5A-4CF4-9830-0338529BAC92}"/>
              </a:ext>
            </a:extLst>
          </p:cNvPr>
          <p:cNvSpPr txBox="1">
            <a:spLocks/>
          </p:cNvSpPr>
          <p:nvPr/>
        </p:nvSpPr>
        <p:spPr>
          <a:xfrm rot="21249191">
            <a:off x="8372154" y="4612266"/>
            <a:ext cx="375338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ü"/>
            </a:pPr>
            <a:r>
              <a:rPr lang="en-US" altLang="en-US" sz="1800" b="1" spc="15" dirty="0">
                <a:latin typeface="Segoe Script" panose="030B0504020000000003" pitchFamily="66" charset="0"/>
                <a:cs typeface="+mn-cs"/>
              </a:rPr>
              <a:t>Other factors are always present</a:t>
            </a:r>
          </a:p>
          <a:p>
            <a:pPr marL="342900" indent="-342900">
              <a:buFont typeface="Wingdings" panose="05000000000000000000" pitchFamily="2" charset="2"/>
              <a:buChar char="ü"/>
            </a:pPr>
            <a:r>
              <a:rPr lang="en-US" altLang="en-US" sz="1800" b="1" spc="15" dirty="0">
                <a:latin typeface="Segoe Script" panose="030B0504020000000003" pitchFamily="66" charset="0"/>
                <a:cs typeface="+mn-cs"/>
              </a:rPr>
              <a:t>They </a:t>
            </a:r>
            <a:r>
              <a:rPr lang="en-US" altLang="en-US" sz="1800" b="1" spc="15" dirty="0">
                <a:latin typeface="Segoe Script" panose="030B0504020000000003" pitchFamily="66" charset="0"/>
              </a:rPr>
              <a:t>have their protective owners!</a:t>
            </a:r>
            <a:endParaRPr lang="en-US" altLang="en-US" sz="1800" b="1" spc="15" dirty="0">
              <a:latin typeface="Segoe Script" panose="030B0504020000000003" pitchFamily="66" charset="0"/>
              <a:cs typeface="+mn-cs"/>
            </a:endParaRPr>
          </a:p>
          <a:p>
            <a:pPr marL="342900" indent="-342900">
              <a:buFont typeface="Wingdings" panose="05000000000000000000" pitchFamily="2" charset="2"/>
              <a:buChar char="ü"/>
            </a:pPr>
            <a:r>
              <a:rPr lang="en-US" altLang="en-US" sz="1800" b="1" spc="15" dirty="0">
                <a:latin typeface="Segoe Script" panose="030B0504020000000003" pitchFamily="66" charset="0"/>
                <a:cs typeface="+mn-cs"/>
              </a:rPr>
              <a:t>Without isolation there is no proof</a:t>
            </a:r>
          </a:p>
        </p:txBody>
      </p:sp>
      <p:sp>
        <p:nvSpPr>
          <p:cNvPr id="80" name="Rectangle 79">
            <a:extLst>
              <a:ext uri="{FF2B5EF4-FFF2-40B4-BE49-F238E27FC236}">
                <a16:creationId xmlns:a16="http://schemas.microsoft.com/office/drawing/2014/main" id="{A7622982-A3AE-43B7-A49A-A0A8F5029424}"/>
              </a:ext>
            </a:extLst>
          </p:cNvPr>
          <p:cNvSpPr>
            <a:spLocks noChangeArrowheads="1"/>
          </p:cNvSpPr>
          <p:nvPr/>
        </p:nvSpPr>
        <p:spPr bwMode="auto">
          <a:xfrm>
            <a:off x="3098006" y="1925040"/>
            <a:ext cx="5878507" cy="523862"/>
          </a:xfrm>
          <a:prstGeom prst="rect">
            <a:avLst/>
          </a:prstGeom>
          <a:solidFill>
            <a:schemeClr val="bg1"/>
          </a:solidFill>
          <a:ln w="9525">
            <a:noFill/>
            <a:miter lim="800000"/>
            <a:headEnd/>
            <a:tailEnd/>
          </a:ln>
        </p:spPr>
        <p:txBody>
          <a:bodyPr wrap="square" lIns="92075" tIns="46038" rIns="92075" bIns="46038">
            <a:spAutoFit/>
          </a:bodyPr>
          <a:lstStyle/>
          <a:p>
            <a:pPr algn="ctr">
              <a:defRPr/>
            </a:pPr>
            <a:r>
              <a:rPr lang="en-US" sz="2800" b="1" dirty="0">
                <a:latin typeface="+mj-lt"/>
              </a:rPr>
              <a:t>TOTAL IMPROVEMENT AFTER PROGRAM</a:t>
            </a:r>
          </a:p>
        </p:txBody>
      </p:sp>
      <p:sp>
        <p:nvSpPr>
          <p:cNvPr id="81" name="Rectangle 19">
            <a:extLst>
              <a:ext uri="{FF2B5EF4-FFF2-40B4-BE49-F238E27FC236}">
                <a16:creationId xmlns:a16="http://schemas.microsoft.com/office/drawing/2014/main" id="{36DE01F8-AEE9-4B75-AD61-D18BA089D7FF}"/>
              </a:ext>
            </a:extLst>
          </p:cNvPr>
          <p:cNvSpPr>
            <a:spLocks noChangeArrowheads="1"/>
          </p:cNvSpPr>
          <p:nvPr/>
        </p:nvSpPr>
        <p:spPr bwMode="auto">
          <a:xfrm>
            <a:off x="813775" y="2930565"/>
            <a:ext cx="2437255" cy="646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lvl1pPr>
              <a:defRPr sz="4000" b="1">
                <a:solidFill>
                  <a:schemeClr val="tx1"/>
                </a:solidFill>
                <a:latin typeface="Times New Roman" panose="02020603050405020304" pitchFamily="18" charset="0"/>
                <a:ea typeface="MS PGothic" panose="020B0600070205080204" pitchFamily="34" charset="-128"/>
              </a:defRPr>
            </a:lvl1pPr>
            <a:lvl2pPr marL="742950" indent="-285750">
              <a:defRPr sz="4000" b="1">
                <a:solidFill>
                  <a:schemeClr val="tx1"/>
                </a:solidFill>
                <a:latin typeface="Times New Roman" panose="02020603050405020304" pitchFamily="18" charset="0"/>
                <a:ea typeface="MS PGothic" panose="020B0600070205080204" pitchFamily="34" charset="-128"/>
              </a:defRPr>
            </a:lvl2pPr>
            <a:lvl3pPr marL="1143000" indent="-228600">
              <a:defRPr sz="4000" b="1">
                <a:solidFill>
                  <a:schemeClr val="tx1"/>
                </a:solidFill>
                <a:latin typeface="Times New Roman" panose="02020603050405020304" pitchFamily="18" charset="0"/>
                <a:ea typeface="MS PGothic" panose="020B0600070205080204" pitchFamily="34" charset="-128"/>
              </a:defRPr>
            </a:lvl3pPr>
            <a:lvl4pPr marL="1600200" indent="-228600">
              <a:defRPr sz="4000" b="1">
                <a:solidFill>
                  <a:schemeClr val="tx1"/>
                </a:solidFill>
                <a:latin typeface="Times New Roman" panose="02020603050405020304" pitchFamily="18" charset="0"/>
                <a:ea typeface="MS PGothic" panose="020B0600070205080204" pitchFamily="34" charset="-128"/>
              </a:defRPr>
            </a:lvl4pPr>
            <a:lvl5pPr marL="2057400" indent="-228600">
              <a:defRPr sz="40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9pPr>
          </a:lstStyle>
          <a:p>
            <a:r>
              <a:rPr lang="en-US" altLang="en-US" sz="1800" dirty="0">
                <a:latin typeface="+mj-lt"/>
                <a:cs typeface="Arial" panose="020B0604020202020204" pitchFamily="34" charset="0"/>
              </a:rPr>
              <a:t>Effect of HC Program on </a:t>
            </a:r>
          </a:p>
          <a:p>
            <a:r>
              <a:rPr lang="en-US" altLang="en-US" sz="1800" dirty="0">
                <a:latin typeface="+mj-lt"/>
                <a:cs typeface="Arial" panose="020B0604020202020204" pitchFamily="34" charset="0"/>
              </a:rPr>
              <a:t>Improvement</a:t>
            </a:r>
          </a:p>
        </p:txBody>
      </p:sp>
      <p:grpSp>
        <p:nvGrpSpPr>
          <p:cNvPr id="6" name="Group 5">
            <a:extLst>
              <a:ext uri="{FF2B5EF4-FFF2-40B4-BE49-F238E27FC236}">
                <a16:creationId xmlns:a16="http://schemas.microsoft.com/office/drawing/2014/main" id="{4A2477FE-4197-49F2-86B9-7EFCA224D95C}"/>
              </a:ext>
            </a:extLst>
          </p:cNvPr>
          <p:cNvGrpSpPr/>
          <p:nvPr/>
        </p:nvGrpSpPr>
        <p:grpSpPr>
          <a:xfrm>
            <a:off x="3936200" y="2798851"/>
            <a:ext cx="4185619" cy="3361438"/>
            <a:chOff x="3936200" y="2798851"/>
            <a:chExt cx="4185619" cy="3361438"/>
          </a:xfrm>
        </p:grpSpPr>
        <p:pic>
          <p:nvPicPr>
            <p:cNvPr id="82" name="Picture 2" descr="Image result for 5 PIE 3 D">
              <a:extLst>
                <a:ext uri="{FF2B5EF4-FFF2-40B4-BE49-F238E27FC236}">
                  <a16:creationId xmlns:a16="http://schemas.microsoft.com/office/drawing/2014/main" id="{A06DB7D0-DD7B-4F8A-8F32-FC1A532D2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702" y="2798851"/>
              <a:ext cx="4169117" cy="33614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3" name="Rectangle 9">
              <a:extLst>
                <a:ext uri="{FF2B5EF4-FFF2-40B4-BE49-F238E27FC236}">
                  <a16:creationId xmlns:a16="http://schemas.microsoft.com/office/drawing/2014/main" id="{7AD321C2-DBF1-4529-8256-2FE512FE87EC}"/>
                </a:ext>
              </a:extLst>
            </p:cNvPr>
            <p:cNvSpPr>
              <a:spLocks noChangeArrowheads="1"/>
            </p:cNvSpPr>
            <p:nvPr/>
          </p:nvSpPr>
          <p:spPr bwMode="auto">
            <a:xfrm>
              <a:off x="6710642" y="4023020"/>
              <a:ext cx="946734"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4000" b="1">
                  <a:solidFill>
                    <a:schemeClr val="tx1"/>
                  </a:solidFill>
                  <a:latin typeface="Times New Roman" panose="02020603050405020304" pitchFamily="18" charset="0"/>
                  <a:ea typeface="MS PGothic" panose="020B0600070205080204" pitchFamily="34" charset="-128"/>
                </a:defRPr>
              </a:lvl1pPr>
              <a:lvl2pPr marL="742950" indent="-285750">
                <a:defRPr sz="4000" b="1">
                  <a:solidFill>
                    <a:schemeClr val="tx1"/>
                  </a:solidFill>
                  <a:latin typeface="Times New Roman" panose="02020603050405020304" pitchFamily="18" charset="0"/>
                  <a:ea typeface="MS PGothic" panose="020B0600070205080204" pitchFamily="34" charset="-128"/>
                </a:defRPr>
              </a:lvl2pPr>
              <a:lvl3pPr marL="1143000" indent="-228600">
                <a:defRPr sz="4000" b="1">
                  <a:solidFill>
                    <a:schemeClr val="tx1"/>
                  </a:solidFill>
                  <a:latin typeface="Times New Roman" panose="02020603050405020304" pitchFamily="18" charset="0"/>
                  <a:ea typeface="MS PGothic" panose="020B0600070205080204" pitchFamily="34" charset="-128"/>
                </a:defRPr>
              </a:lvl3pPr>
              <a:lvl4pPr marL="1600200" indent="-228600">
                <a:defRPr sz="4000" b="1">
                  <a:solidFill>
                    <a:schemeClr val="tx1"/>
                  </a:solidFill>
                  <a:latin typeface="Times New Roman" panose="02020603050405020304" pitchFamily="18" charset="0"/>
                  <a:ea typeface="MS PGothic" panose="020B0600070205080204" pitchFamily="34" charset="-128"/>
                </a:defRPr>
              </a:lvl4pPr>
              <a:lvl5pPr marL="2057400" indent="-228600">
                <a:defRPr sz="40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9pPr>
            </a:lstStyle>
            <a:p>
              <a:pPr algn="ctr"/>
              <a:r>
                <a:rPr lang="en-US" altLang="en-US" sz="1400" dirty="0">
                  <a:solidFill>
                    <a:schemeClr val="bg1"/>
                  </a:solidFill>
                  <a:effectLst>
                    <a:outerShdw blurRad="38100" dist="38100" dir="2700000" algn="tl">
                      <a:srgbClr val="000000">
                        <a:alpha val="43137"/>
                      </a:srgbClr>
                    </a:outerShdw>
                  </a:effectLst>
                  <a:latin typeface="+mj-lt"/>
                  <a:cs typeface="Arial" panose="020B0604020202020204" pitchFamily="34" charset="0"/>
                </a:rPr>
                <a:t>Marketing </a:t>
              </a:r>
            </a:p>
          </p:txBody>
        </p:sp>
        <p:sp>
          <p:nvSpPr>
            <p:cNvPr id="84" name="Rectangle 10">
              <a:extLst>
                <a:ext uri="{FF2B5EF4-FFF2-40B4-BE49-F238E27FC236}">
                  <a16:creationId xmlns:a16="http://schemas.microsoft.com/office/drawing/2014/main" id="{B03D3219-8277-4AFB-B780-6AE233508469}"/>
                </a:ext>
              </a:extLst>
            </p:cNvPr>
            <p:cNvSpPr>
              <a:spLocks noChangeArrowheads="1"/>
            </p:cNvSpPr>
            <p:nvPr/>
          </p:nvSpPr>
          <p:spPr bwMode="auto">
            <a:xfrm rot="19353996">
              <a:off x="3936200" y="4796250"/>
              <a:ext cx="1888140" cy="523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lvl1pPr>
                <a:defRPr sz="4000" b="1">
                  <a:solidFill>
                    <a:schemeClr val="tx1"/>
                  </a:solidFill>
                  <a:latin typeface="Times New Roman" panose="02020603050405020304" pitchFamily="18" charset="0"/>
                  <a:ea typeface="MS PGothic" panose="020B0600070205080204" pitchFamily="34" charset="-128"/>
                </a:defRPr>
              </a:lvl1pPr>
              <a:lvl2pPr marL="742950" indent="-285750">
                <a:defRPr sz="4000" b="1">
                  <a:solidFill>
                    <a:schemeClr val="tx1"/>
                  </a:solidFill>
                  <a:latin typeface="Times New Roman" panose="02020603050405020304" pitchFamily="18" charset="0"/>
                  <a:ea typeface="MS PGothic" panose="020B0600070205080204" pitchFamily="34" charset="-128"/>
                </a:defRPr>
              </a:lvl2pPr>
              <a:lvl3pPr marL="1143000" indent="-228600">
                <a:defRPr sz="4000" b="1">
                  <a:solidFill>
                    <a:schemeClr val="tx1"/>
                  </a:solidFill>
                  <a:latin typeface="Times New Roman" panose="02020603050405020304" pitchFamily="18" charset="0"/>
                  <a:ea typeface="MS PGothic" panose="020B0600070205080204" pitchFamily="34" charset="-128"/>
                </a:defRPr>
              </a:lvl3pPr>
              <a:lvl4pPr marL="1600200" indent="-228600">
                <a:defRPr sz="4000" b="1">
                  <a:solidFill>
                    <a:schemeClr val="tx1"/>
                  </a:solidFill>
                  <a:latin typeface="Times New Roman" panose="02020603050405020304" pitchFamily="18" charset="0"/>
                  <a:ea typeface="MS PGothic" panose="020B0600070205080204" pitchFamily="34" charset="-128"/>
                </a:defRPr>
              </a:lvl4pPr>
              <a:lvl5pPr marL="2057400" indent="-228600">
                <a:defRPr sz="40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9pPr>
            </a:lstStyle>
            <a:p>
              <a:pPr algn="ctr"/>
              <a:r>
                <a:rPr lang="en-US" altLang="en-US" sz="1400" dirty="0">
                  <a:solidFill>
                    <a:schemeClr val="bg1"/>
                  </a:solidFill>
                  <a:effectLst>
                    <a:outerShdw blurRad="38100" dist="38100" dir="2700000" algn="tl">
                      <a:srgbClr val="000000">
                        <a:alpha val="43137"/>
                      </a:srgbClr>
                    </a:outerShdw>
                  </a:effectLst>
                  <a:latin typeface="+mj-lt"/>
                  <a:cs typeface="Arial" panose="020B0604020202020204" pitchFamily="34" charset="0"/>
                </a:rPr>
                <a:t>Management</a:t>
              </a:r>
            </a:p>
            <a:p>
              <a:pPr algn="ctr"/>
              <a:r>
                <a:rPr lang="en-US" altLang="en-US" sz="1400" dirty="0">
                  <a:solidFill>
                    <a:schemeClr val="bg1"/>
                  </a:solidFill>
                  <a:effectLst>
                    <a:outerShdw blurRad="38100" dist="38100" dir="2700000" algn="tl">
                      <a:srgbClr val="000000">
                        <a:alpha val="43137"/>
                      </a:srgbClr>
                    </a:outerShdw>
                  </a:effectLst>
                  <a:latin typeface="+mj-lt"/>
                  <a:cs typeface="Arial" panose="020B0604020202020204" pitchFamily="34" charset="0"/>
                </a:rPr>
                <a:t>Attention</a:t>
              </a:r>
            </a:p>
          </p:txBody>
        </p:sp>
        <p:sp>
          <p:nvSpPr>
            <p:cNvPr id="85" name="Rectangle 11">
              <a:extLst>
                <a:ext uri="{FF2B5EF4-FFF2-40B4-BE49-F238E27FC236}">
                  <a16:creationId xmlns:a16="http://schemas.microsoft.com/office/drawing/2014/main" id="{3256903D-0D06-4BBD-BB0E-15F9BBE8A448}"/>
                </a:ext>
              </a:extLst>
            </p:cNvPr>
            <p:cNvSpPr>
              <a:spLocks noChangeArrowheads="1"/>
            </p:cNvSpPr>
            <p:nvPr/>
          </p:nvSpPr>
          <p:spPr bwMode="auto">
            <a:xfrm rot="20932821">
              <a:off x="4058247" y="4325360"/>
              <a:ext cx="1147302"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4000" b="1">
                  <a:solidFill>
                    <a:schemeClr val="tx1"/>
                  </a:solidFill>
                  <a:latin typeface="Times New Roman" panose="02020603050405020304" pitchFamily="18" charset="0"/>
                  <a:ea typeface="MS PGothic" panose="020B0600070205080204" pitchFamily="34" charset="-128"/>
                </a:defRPr>
              </a:lvl1pPr>
              <a:lvl2pPr marL="742950" indent="-285750">
                <a:defRPr sz="4000" b="1">
                  <a:solidFill>
                    <a:schemeClr val="tx1"/>
                  </a:solidFill>
                  <a:latin typeface="Times New Roman" panose="02020603050405020304" pitchFamily="18" charset="0"/>
                  <a:ea typeface="MS PGothic" panose="020B0600070205080204" pitchFamily="34" charset="-128"/>
                </a:defRPr>
              </a:lvl2pPr>
              <a:lvl3pPr marL="1143000" indent="-228600">
                <a:defRPr sz="4000" b="1">
                  <a:solidFill>
                    <a:schemeClr val="tx1"/>
                  </a:solidFill>
                  <a:latin typeface="Times New Roman" panose="02020603050405020304" pitchFamily="18" charset="0"/>
                  <a:ea typeface="MS PGothic" panose="020B0600070205080204" pitchFamily="34" charset="-128"/>
                </a:defRPr>
              </a:lvl3pPr>
              <a:lvl4pPr marL="1600200" indent="-228600">
                <a:defRPr sz="4000" b="1">
                  <a:solidFill>
                    <a:schemeClr val="tx1"/>
                  </a:solidFill>
                  <a:latin typeface="Times New Roman" panose="02020603050405020304" pitchFamily="18" charset="0"/>
                  <a:ea typeface="MS PGothic" panose="020B0600070205080204" pitchFamily="34" charset="-128"/>
                </a:defRPr>
              </a:lvl4pPr>
              <a:lvl5pPr marL="2057400" indent="-228600">
                <a:defRPr sz="40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9pPr>
            </a:lstStyle>
            <a:p>
              <a:pPr algn="ctr"/>
              <a:r>
                <a:rPr lang="en-US" altLang="en-US" sz="1400" dirty="0">
                  <a:solidFill>
                    <a:schemeClr val="bg1"/>
                  </a:solidFill>
                  <a:effectLst>
                    <a:outerShdw blurRad="38100" dist="38100" dir="2700000" algn="tl">
                      <a:srgbClr val="000000">
                        <a:alpha val="43137"/>
                      </a:srgbClr>
                    </a:outerShdw>
                  </a:effectLst>
                  <a:latin typeface="+mj-lt"/>
                  <a:cs typeface="Arial" panose="020B0604020202020204" pitchFamily="34" charset="0"/>
                </a:rPr>
                <a:t>Other Factors</a:t>
              </a:r>
            </a:p>
          </p:txBody>
        </p:sp>
        <p:sp>
          <p:nvSpPr>
            <p:cNvPr id="86" name="Rectangle 12">
              <a:extLst>
                <a:ext uri="{FF2B5EF4-FFF2-40B4-BE49-F238E27FC236}">
                  <a16:creationId xmlns:a16="http://schemas.microsoft.com/office/drawing/2014/main" id="{6268F41C-02D7-419B-BC25-464EAC9CC97F}"/>
                </a:ext>
              </a:extLst>
            </p:cNvPr>
            <p:cNvSpPr>
              <a:spLocks noChangeArrowheads="1"/>
            </p:cNvSpPr>
            <p:nvPr/>
          </p:nvSpPr>
          <p:spPr bwMode="auto">
            <a:xfrm>
              <a:off x="5444644" y="4759431"/>
              <a:ext cx="1600200" cy="523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lvl1pPr>
                <a:defRPr sz="4000" b="1">
                  <a:solidFill>
                    <a:schemeClr val="tx1"/>
                  </a:solidFill>
                  <a:latin typeface="Times New Roman" panose="02020603050405020304" pitchFamily="18" charset="0"/>
                  <a:ea typeface="MS PGothic" panose="020B0600070205080204" pitchFamily="34" charset="-128"/>
                </a:defRPr>
              </a:lvl1pPr>
              <a:lvl2pPr marL="742950" indent="-285750">
                <a:defRPr sz="4000" b="1">
                  <a:solidFill>
                    <a:schemeClr val="tx1"/>
                  </a:solidFill>
                  <a:latin typeface="Times New Roman" panose="02020603050405020304" pitchFamily="18" charset="0"/>
                  <a:ea typeface="MS PGothic" panose="020B0600070205080204" pitchFamily="34" charset="-128"/>
                </a:defRPr>
              </a:lvl2pPr>
              <a:lvl3pPr marL="1143000" indent="-228600">
                <a:defRPr sz="4000" b="1">
                  <a:solidFill>
                    <a:schemeClr val="tx1"/>
                  </a:solidFill>
                  <a:latin typeface="Times New Roman" panose="02020603050405020304" pitchFamily="18" charset="0"/>
                  <a:ea typeface="MS PGothic" panose="020B0600070205080204" pitchFamily="34" charset="-128"/>
                </a:defRPr>
              </a:lvl3pPr>
              <a:lvl4pPr marL="1600200" indent="-228600">
                <a:defRPr sz="4000" b="1">
                  <a:solidFill>
                    <a:schemeClr val="tx1"/>
                  </a:solidFill>
                  <a:latin typeface="Times New Roman" panose="02020603050405020304" pitchFamily="18" charset="0"/>
                  <a:ea typeface="MS PGothic" panose="020B0600070205080204" pitchFamily="34" charset="-128"/>
                </a:defRPr>
              </a:lvl4pPr>
              <a:lvl5pPr marL="2057400" indent="-228600">
                <a:defRPr sz="40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9pPr>
            </a:lstStyle>
            <a:p>
              <a:pPr algn="ctr"/>
              <a:r>
                <a:rPr lang="en-US" altLang="en-US" sz="1400" dirty="0">
                  <a:solidFill>
                    <a:schemeClr val="bg1"/>
                  </a:solidFill>
                  <a:effectLst>
                    <a:outerShdw blurRad="38100" dist="38100" dir="2700000" algn="tl">
                      <a:srgbClr val="000000">
                        <a:alpha val="43137"/>
                      </a:srgbClr>
                    </a:outerShdw>
                  </a:effectLst>
                  <a:latin typeface="+mj-lt"/>
                  <a:cs typeface="Arial" panose="020B0604020202020204" pitchFamily="34" charset="0"/>
                </a:rPr>
                <a:t>Technology </a:t>
              </a:r>
              <a:r>
                <a:rPr lang="en-US" altLang="en-US" sz="1400" dirty="0" err="1">
                  <a:solidFill>
                    <a:schemeClr val="bg1"/>
                  </a:solidFill>
                  <a:effectLst>
                    <a:outerShdw blurRad="38100" dist="38100" dir="2700000" algn="tl">
                      <a:srgbClr val="000000">
                        <a:alpha val="43137"/>
                      </a:srgbClr>
                    </a:outerShdw>
                  </a:effectLst>
                  <a:latin typeface="+mj-lt"/>
                  <a:cs typeface="Arial" panose="020B0604020202020204" pitchFamily="34" charset="0"/>
                </a:rPr>
                <a:t>Impelementation</a:t>
              </a:r>
              <a:endParaRPr lang="en-US" altLang="en-US" sz="1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p:txBody>
        </p:sp>
        <p:sp>
          <p:nvSpPr>
            <p:cNvPr id="87" name="Rectangle 13">
              <a:extLst>
                <a:ext uri="{FF2B5EF4-FFF2-40B4-BE49-F238E27FC236}">
                  <a16:creationId xmlns:a16="http://schemas.microsoft.com/office/drawing/2014/main" id="{A82E82EE-A02A-435B-A26B-50FFFE261EEF}"/>
                </a:ext>
              </a:extLst>
            </p:cNvPr>
            <p:cNvSpPr>
              <a:spLocks noChangeArrowheads="1"/>
            </p:cNvSpPr>
            <p:nvPr/>
          </p:nvSpPr>
          <p:spPr bwMode="auto">
            <a:xfrm>
              <a:off x="4616845" y="3084026"/>
              <a:ext cx="2161787" cy="462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lvl1pPr>
                <a:defRPr sz="4000" b="1">
                  <a:solidFill>
                    <a:schemeClr val="tx1"/>
                  </a:solidFill>
                  <a:latin typeface="Times New Roman" panose="02020603050405020304" pitchFamily="18" charset="0"/>
                  <a:ea typeface="MS PGothic" panose="020B0600070205080204" pitchFamily="34" charset="-128"/>
                </a:defRPr>
              </a:lvl1pPr>
              <a:lvl2pPr marL="742950" indent="-285750">
                <a:defRPr sz="4000" b="1">
                  <a:solidFill>
                    <a:schemeClr val="tx1"/>
                  </a:solidFill>
                  <a:latin typeface="Times New Roman" panose="02020603050405020304" pitchFamily="18" charset="0"/>
                  <a:ea typeface="MS PGothic" panose="020B0600070205080204" pitchFamily="34" charset="-128"/>
                </a:defRPr>
              </a:lvl2pPr>
              <a:lvl3pPr marL="1143000" indent="-228600">
                <a:defRPr sz="4000" b="1">
                  <a:solidFill>
                    <a:schemeClr val="tx1"/>
                  </a:solidFill>
                  <a:latin typeface="Times New Roman" panose="02020603050405020304" pitchFamily="18" charset="0"/>
                  <a:ea typeface="MS PGothic" panose="020B0600070205080204" pitchFamily="34" charset="-128"/>
                </a:defRPr>
              </a:lvl3pPr>
              <a:lvl4pPr marL="1600200" indent="-228600">
                <a:defRPr sz="4000" b="1">
                  <a:solidFill>
                    <a:schemeClr val="tx1"/>
                  </a:solidFill>
                  <a:latin typeface="Times New Roman" panose="02020603050405020304" pitchFamily="18" charset="0"/>
                  <a:ea typeface="MS PGothic" panose="020B0600070205080204" pitchFamily="34" charset="-128"/>
                </a:defRPr>
              </a:lvl4pPr>
              <a:lvl5pPr marL="2057400" indent="-228600">
                <a:defRPr sz="40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9pPr>
            </a:lstStyle>
            <a:p>
              <a:pPr algn="ctr"/>
              <a:r>
                <a:rPr lang="en-US" altLang="en-US" sz="2400" dirty="0">
                  <a:latin typeface="+mj-lt"/>
                  <a:cs typeface="Arial" panose="020B0604020202020204" pitchFamily="34" charset="0"/>
                </a:rPr>
                <a:t>HC Program</a:t>
              </a:r>
            </a:p>
          </p:txBody>
        </p:sp>
      </p:grpSp>
      <p:cxnSp>
        <p:nvCxnSpPr>
          <p:cNvPr id="88" name="Straight Arrow Connector 87">
            <a:extLst>
              <a:ext uri="{FF2B5EF4-FFF2-40B4-BE49-F238E27FC236}">
                <a16:creationId xmlns:a16="http://schemas.microsoft.com/office/drawing/2014/main" id="{E7FD674D-C0DC-4D88-84F3-1C4A09EF426F}"/>
              </a:ext>
            </a:extLst>
          </p:cNvPr>
          <p:cNvCxnSpPr>
            <a:cxnSpLocks/>
          </p:cNvCxnSpPr>
          <p:nvPr/>
        </p:nvCxnSpPr>
        <p:spPr>
          <a:xfrm>
            <a:off x="2980871" y="3168164"/>
            <a:ext cx="1448594" cy="128904"/>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DC89CC1D-1A44-4ABC-988D-D44DA253C058}"/>
              </a:ext>
            </a:extLst>
          </p:cNvPr>
          <p:cNvGrpSpPr/>
          <p:nvPr/>
        </p:nvGrpSpPr>
        <p:grpSpPr>
          <a:xfrm>
            <a:off x="-6117" y="6784939"/>
            <a:ext cx="12286622" cy="87549"/>
            <a:chOff x="1568202" y="6770425"/>
            <a:chExt cx="10629089" cy="87549"/>
          </a:xfrm>
        </p:grpSpPr>
        <p:sp>
          <p:nvSpPr>
            <p:cNvPr id="46" name="Rectangle 45">
              <a:extLst>
                <a:ext uri="{FF2B5EF4-FFF2-40B4-BE49-F238E27FC236}">
                  <a16:creationId xmlns:a16="http://schemas.microsoft.com/office/drawing/2014/main" id="{C952D012-2619-4AF2-8332-8E6505B090EE}"/>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8DD8A2E-D80F-4951-96F6-6F1622733E7C}"/>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95608CC-1AC5-4A42-95B9-F3A0E37DBB52}"/>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7" name="Picture 2" descr="Image result for atd saudi arabia conference">
            <a:extLst>
              <a:ext uri="{FF2B5EF4-FFF2-40B4-BE49-F238E27FC236}">
                <a16:creationId xmlns:a16="http://schemas.microsoft.com/office/drawing/2014/main" id="{57656C8E-0157-4469-BBB7-6F303967D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D564FEEC-E8CC-4001-817E-9ED6C1DE4B15}"/>
              </a:ext>
            </a:extLst>
          </p:cNvPr>
          <p:cNvPicPr>
            <a:picLocks noChangeAspect="1"/>
          </p:cNvPicPr>
          <p:nvPr/>
        </p:nvPicPr>
        <p:blipFill rotWithShape="1">
          <a:blip r:embed="rId6"/>
          <a:srcRect b="29537"/>
          <a:stretch/>
        </p:blipFill>
        <p:spPr>
          <a:xfrm>
            <a:off x="8218537" y="6211774"/>
            <a:ext cx="2719783" cy="616939"/>
          </a:xfrm>
          <a:prstGeom prst="rect">
            <a:avLst/>
          </a:prstGeom>
        </p:spPr>
      </p:pic>
      <p:grpSp>
        <p:nvGrpSpPr>
          <p:cNvPr id="63" name="Group 62">
            <a:extLst>
              <a:ext uri="{FF2B5EF4-FFF2-40B4-BE49-F238E27FC236}">
                <a16:creationId xmlns:a16="http://schemas.microsoft.com/office/drawing/2014/main" id="{2F917BC0-19C1-462D-AEB8-4DF68B533274}"/>
              </a:ext>
            </a:extLst>
          </p:cNvPr>
          <p:cNvGrpSpPr/>
          <p:nvPr/>
        </p:nvGrpSpPr>
        <p:grpSpPr>
          <a:xfrm rot="21419194">
            <a:off x="-206263" y="6163997"/>
            <a:ext cx="1482535" cy="766924"/>
            <a:chOff x="-12234" y="5650970"/>
            <a:chExt cx="2510188" cy="1177743"/>
          </a:xfrm>
          <a:effectLst/>
        </p:grpSpPr>
        <p:pic>
          <p:nvPicPr>
            <p:cNvPr id="64" name="Picture 12" descr="Related image">
              <a:extLst>
                <a:ext uri="{FF2B5EF4-FFF2-40B4-BE49-F238E27FC236}">
                  <a16:creationId xmlns:a16="http://schemas.microsoft.com/office/drawing/2014/main" id="{9E231146-18DC-4A71-85DE-64A6734E041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129" b="75586" l="4590" r="96094">
                          <a14:backgroundMark x1="43457" y1="56543" x2="43457" y2="56543"/>
                        </a14:backgroundRemoval>
                      </a14:imgEffect>
                    </a14:imgLayer>
                  </a14:imgProps>
                </a:ex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5" name="Picture 8" descr="Image result for atd logo png">
              <a:extLst>
                <a:ext uri="{FF2B5EF4-FFF2-40B4-BE49-F238E27FC236}">
                  <a16:creationId xmlns:a16="http://schemas.microsoft.com/office/drawing/2014/main" id="{C71F5D8B-468E-480F-819F-9B67788F9336}"/>
                </a:ext>
              </a:extLst>
            </p:cNvPr>
            <p:cNvPicPr>
              <a:picLocks noChangeAspect="1" noChangeArrowheads="1"/>
            </p:cNvPicPr>
            <p:nvPr/>
          </p:nvPicPr>
          <p:blipFill rotWithShape="1">
            <a:blip r:embed="rId9">
              <a:duotone>
                <a:prstClr val="black"/>
                <a:schemeClr val="accent2">
                  <a:tint val="45000"/>
                  <a:satMod val="400000"/>
                </a:schemeClr>
              </a:duotone>
              <a:extLst>
                <a:ext uri="{BEBA8EAE-BF5A-486C-A8C5-ECC9F3942E4B}">
                  <a14:imgProps xmlns:a14="http://schemas.microsoft.com/office/drawing/2010/main">
                    <a14:imgLayer r:embed="rId10">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9CA3FE98-BEE2-47FE-9F67-277616F0F4FF}"/>
              </a:ext>
            </a:extLst>
          </p:cNvPr>
          <p:cNvGrpSpPr/>
          <p:nvPr/>
        </p:nvGrpSpPr>
        <p:grpSpPr>
          <a:xfrm>
            <a:off x="7326824" y="-893860"/>
            <a:ext cx="5934864" cy="5934864"/>
            <a:chOff x="7326824" y="-893860"/>
            <a:chExt cx="5934864" cy="5934864"/>
          </a:xfrm>
        </p:grpSpPr>
        <p:pic>
          <p:nvPicPr>
            <p:cNvPr id="66" name="Picture 8" descr="https://cdn.shopify.com/s/files/1/0743/4993/products/Bloo_Aviones_Decorativos_de_Madera_-_Rojo_Neon1-fs8_opgglol.png?v=1540353122">
              <a:extLst>
                <a:ext uri="{FF2B5EF4-FFF2-40B4-BE49-F238E27FC236}">
                  <a16:creationId xmlns:a16="http://schemas.microsoft.com/office/drawing/2014/main" id="{414988D8-206F-4CD0-A5E4-D30F5E6C0A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6824" y="-893860"/>
              <a:ext cx="5934864" cy="593486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Image result for atd logo png">
              <a:extLst>
                <a:ext uri="{FF2B5EF4-FFF2-40B4-BE49-F238E27FC236}">
                  <a16:creationId xmlns:a16="http://schemas.microsoft.com/office/drawing/2014/main" id="{1FD65FD7-199F-495F-9BCF-1F0ABBAE398C}"/>
                </a:ext>
              </a:extLst>
            </p:cNvPr>
            <p:cNvPicPr>
              <a:picLocks noChangeAspect="1" noChangeArrowheads="1"/>
            </p:cNvPicPr>
            <p:nvPr/>
          </p:nvPicPr>
          <p:blipFill rotWithShape="1">
            <a:blip r:embed="rId9">
              <a:duotone>
                <a:prstClr val="black"/>
                <a:schemeClr val="accent2">
                  <a:tint val="45000"/>
                  <a:satMod val="400000"/>
                </a:schemeClr>
              </a:duotone>
              <a:extLst>
                <a:ext uri="{BEBA8EAE-BF5A-486C-A8C5-ECC9F3942E4B}">
                  <a14:imgProps xmlns:a14="http://schemas.microsoft.com/office/drawing/2010/main">
                    <a14:imgLayer r:embed="rId10">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213381">
              <a:off x="10229799" y="1920486"/>
              <a:ext cx="251399" cy="17949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30" name="Title 3">
            <a:extLst>
              <a:ext uri="{FF2B5EF4-FFF2-40B4-BE49-F238E27FC236}">
                <a16:creationId xmlns:a16="http://schemas.microsoft.com/office/drawing/2014/main" id="{5733013A-F563-4124-916E-3AEE49E666FE}"/>
              </a:ext>
            </a:extLst>
          </p:cNvPr>
          <p:cNvSpPr txBox="1">
            <a:spLocks/>
          </p:cNvSpPr>
          <p:nvPr/>
        </p:nvSpPr>
        <p:spPr>
          <a:xfrm>
            <a:off x="163661" y="115448"/>
            <a:ext cx="1048728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Isolate the solution effects</a:t>
            </a:r>
          </a:p>
        </p:txBody>
      </p:sp>
    </p:spTree>
    <p:extLst>
      <p:ext uri="{BB962C8B-B14F-4D97-AF65-F5344CB8AC3E}">
        <p14:creationId xmlns:p14="http://schemas.microsoft.com/office/powerpoint/2010/main" val="245724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1"/>
                                        </p:tgtEl>
                                        <p:attrNameLst>
                                          <p:attrName>style.visibility</p:attrName>
                                        </p:attrNameLst>
                                      </p:cBhvr>
                                      <p:to>
                                        <p:strVal val="visible"/>
                                      </p:to>
                                    </p:set>
                                    <p:anim calcmode="lin" valueType="num">
                                      <p:cBhvr>
                                        <p:cTn id="18" dur="500" fill="hold"/>
                                        <p:tgtEl>
                                          <p:spTgt spid="81"/>
                                        </p:tgtEl>
                                        <p:attrNameLst>
                                          <p:attrName>ppt_w</p:attrName>
                                        </p:attrNameLst>
                                      </p:cBhvr>
                                      <p:tavLst>
                                        <p:tav tm="0">
                                          <p:val>
                                            <p:fltVal val="0"/>
                                          </p:val>
                                        </p:tav>
                                        <p:tav tm="100000">
                                          <p:val>
                                            <p:strVal val="#ppt_w"/>
                                          </p:val>
                                        </p:tav>
                                      </p:tavLst>
                                    </p:anim>
                                    <p:anim calcmode="lin" valueType="num">
                                      <p:cBhvr>
                                        <p:cTn id="19" dur="500" fill="hold"/>
                                        <p:tgtEl>
                                          <p:spTgt spid="81"/>
                                        </p:tgtEl>
                                        <p:attrNameLst>
                                          <p:attrName>ppt_h</p:attrName>
                                        </p:attrNameLst>
                                      </p:cBhvr>
                                      <p:tavLst>
                                        <p:tav tm="0">
                                          <p:val>
                                            <p:fltVal val="0"/>
                                          </p:val>
                                        </p:tav>
                                        <p:tav tm="100000">
                                          <p:val>
                                            <p:strVal val="#ppt_h"/>
                                          </p:val>
                                        </p:tav>
                                      </p:tavLst>
                                    </p:anim>
                                    <p:animEffect transition="in" filter="fade">
                                      <p:cBhvr>
                                        <p:cTn id="20" dur="500"/>
                                        <p:tgtEl>
                                          <p:spTgt spid="81"/>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wipe(left)">
                                      <p:cBhvr>
                                        <p:cTn id="2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runway takeoff">
            <a:extLst>
              <a:ext uri="{FF2B5EF4-FFF2-40B4-BE49-F238E27FC236}">
                <a16:creationId xmlns:a16="http://schemas.microsoft.com/office/drawing/2014/main" id="{417C41EE-78E7-408D-81A3-6DD513546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0" y="-795874"/>
            <a:ext cx="12292739" cy="771343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703ADED-E6B6-49ED-B70E-1E15CC0A52F9}"/>
              </a:ext>
            </a:extLst>
          </p:cNvPr>
          <p:cNvGrpSpPr/>
          <p:nvPr/>
        </p:nvGrpSpPr>
        <p:grpSpPr>
          <a:xfrm>
            <a:off x="-6117" y="6784939"/>
            <a:ext cx="12286622" cy="87549"/>
            <a:chOff x="1568202" y="6770425"/>
            <a:chExt cx="10629089" cy="87549"/>
          </a:xfrm>
        </p:grpSpPr>
        <p:sp>
          <p:nvSpPr>
            <p:cNvPr id="8" name="Rectangle 7">
              <a:extLst>
                <a:ext uri="{FF2B5EF4-FFF2-40B4-BE49-F238E27FC236}">
                  <a16:creationId xmlns:a16="http://schemas.microsoft.com/office/drawing/2014/main" id="{67620AE5-ED9A-4375-8B0A-014570732486}"/>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75D369-5ED7-475E-8CBA-A7C1B97815DF}"/>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CBFB2B3-042F-4564-876A-7D269862B34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6560C0F-0D05-42FB-8C90-A261E4BFCE87}"/>
              </a:ext>
            </a:extLst>
          </p:cNvPr>
          <p:cNvSpPr txBox="1"/>
          <p:nvPr/>
        </p:nvSpPr>
        <p:spPr>
          <a:xfrm>
            <a:off x="2665721" y="267772"/>
            <a:ext cx="6936828" cy="1862048"/>
          </a:xfrm>
          <a:prstGeom prst="rect">
            <a:avLst/>
          </a:prstGeom>
          <a:noFill/>
        </p:spPr>
        <p:txBody>
          <a:bodyPr wrap="square" rtlCol="0">
            <a:spAutoFit/>
          </a:bodyPr>
          <a:lstStyle/>
          <a:p>
            <a:r>
              <a:rPr lang="en-GB" sz="11500" b="1" spc="50" dirty="0">
                <a:ln w="9525" cmpd="sng">
                  <a:solidFill>
                    <a:schemeClr val="tx2"/>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Why Now?</a:t>
            </a:r>
            <a:endParaRPr lang="fr-FR" sz="11500" b="1" spc="50" dirty="0">
              <a:ln w="9525" cmpd="sng">
                <a:solidFill>
                  <a:schemeClr val="tx2"/>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283C4DD5-E7A6-4849-87BC-CC65D6A8AC69}"/>
              </a:ext>
            </a:extLst>
          </p:cNvPr>
          <p:cNvSpPr txBox="1"/>
          <p:nvPr/>
        </p:nvSpPr>
        <p:spPr>
          <a:xfrm>
            <a:off x="2592915" y="2120989"/>
            <a:ext cx="6402185" cy="1323439"/>
          </a:xfrm>
          <a:prstGeom prst="rect">
            <a:avLst/>
          </a:prstGeom>
          <a:noFill/>
        </p:spPr>
        <p:txBody>
          <a:bodyPr wrap="square" rtlCol="0">
            <a:spAutoFit/>
          </a:bodyPr>
          <a:lstStyle/>
          <a:p>
            <a:pPr algn="ctr"/>
            <a:r>
              <a:rPr lang="en-GB" sz="8000" b="1" spc="50" dirty="0">
                <a:ln w="9525" cmpd="sng">
                  <a:solidFill>
                    <a:schemeClr val="tx2"/>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5 Reasons</a:t>
            </a:r>
            <a:endParaRPr lang="fr-FR" sz="8000" b="1" spc="50" dirty="0">
              <a:ln w="9525" cmpd="sng">
                <a:solidFill>
                  <a:schemeClr val="tx2"/>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pic>
        <p:nvPicPr>
          <p:cNvPr id="16" name="Picture 15">
            <a:extLst>
              <a:ext uri="{FF2B5EF4-FFF2-40B4-BE49-F238E27FC236}">
                <a16:creationId xmlns:a16="http://schemas.microsoft.com/office/drawing/2014/main" id="{992681D5-0F76-4A65-BFCF-06038FEEB99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pic>
        <p:nvPicPr>
          <p:cNvPr id="17" name="Picture 4" descr="Image result for atd saudi arabia conference">
            <a:extLst>
              <a:ext uri="{FF2B5EF4-FFF2-40B4-BE49-F238E27FC236}">
                <a16:creationId xmlns:a16="http://schemas.microsoft.com/office/drawing/2014/main" id="{3ECCC114-2298-491C-800C-12960731A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8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Image result for background meeting table">
            <a:extLst>
              <a:ext uri="{FF2B5EF4-FFF2-40B4-BE49-F238E27FC236}">
                <a16:creationId xmlns:a16="http://schemas.microsoft.com/office/drawing/2014/main" id="{A3B36A57-B41B-4FFE-9E4A-F29F408E7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221" y="-27044"/>
            <a:ext cx="13063221" cy="689953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DC89CC1D-1A44-4ABC-988D-D44DA253C058}"/>
              </a:ext>
            </a:extLst>
          </p:cNvPr>
          <p:cNvGrpSpPr/>
          <p:nvPr/>
        </p:nvGrpSpPr>
        <p:grpSpPr>
          <a:xfrm>
            <a:off x="-6117" y="6784939"/>
            <a:ext cx="12286622" cy="87549"/>
            <a:chOff x="1568202" y="6770425"/>
            <a:chExt cx="10629089" cy="87549"/>
          </a:xfrm>
        </p:grpSpPr>
        <p:sp>
          <p:nvSpPr>
            <p:cNvPr id="46" name="Rectangle 45">
              <a:extLst>
                <a:ext uri="{FF2B5EF4-FFF2-40B4-BE49-F238E27FC236}">
                  <a16:creationId xmlns:a16="http://schemas.microsoft.com/office/drawing/2014/main" id="{C952D012-2619-4AF2-8332-8E6505B090EE}"/>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8DD8A2E-D80F-4951-96F6-6F1622733E7C}"/>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95608CC-1AC5-4A42-95B9-F3A0E37DBB52}"/>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7" name="Picture 2" descr="Image result for atd saudi arabia conference">
            <a:extLst>
              <a:ext uri="{FF2B5EF4-FFF2-40B4-BE49-F238E27FC236}">
                <a16:creationId xmlns:a16="http://schemas.microsoft.com/office/drawing/2014/main" id="{57656C8E-0157-4469-BBB7-6F303967D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D564FEEC-E8CC-4001-817E-9ED6C1DE4B15}"/>
              </a:ext>
            </a:extLst>
          </p:cNvPr>
          <p:cNvPicPr>
            <a:picLocks noChangeAspect="1"/>
          </p:cNvPicPr>
          <p:nvPr/>
        </p:nvPicPr>
        <p:blipFill rotWithShape="1">
          <a:blip r:embed="rId5"/>
          <a:srcRect b="29537"/>
          <a:stretch/>
        </p:blipFill>
        <p:spPr>
          <a:xfrm>
            <a:off x="8218537" y="6211774"/>
            <a:ext cx="2719783" cy="616939"/>
          </a:xfrm>
          <a:prstGeom prst="rect">
            <a:avLst/>
          </a:prstGeom>
        </p:spPr>
      </p:pic>
      <p:grpSp>
        <p:nvGrpSpPr>
          <p:cNvPr id="63" name="Group 62">
            <a:extLst>
              <a:ext uri="{FF2B5EF4-FFF2-40B4-BE49-F238E27FC236}">
                <a16:creationId xmlns:a16="http://schemas.microsoft.com/office/drawing/2014/main" id="{2F917BC0-19C1-462D-AEB8-4DF68B533274}"/>
              </a:ext>
            </a:extLst>
          </p:cNvPr>
          <p:cNvGrpSpPr/>
          <p:nvPr/>
        </p:nvGrpSpPr>
        <p:grpSpPr>
          <a:xfrm rot="21419194">
            <a:off x="-206263" y="6163997"/>
            <a:ext cx="1482535" cy="766924"/>
            <a:chOff x="-12234" y="5650970"/>
            <a:chExt cx="2510188" cy="1177743"/>
          </a:xfrm>
          <a:effectLst/>
        </p:grpSpPr>
        <p:pic>
          <p:nvPicPr>
            <p:cNvPr id="64" name="Picture 12" descr="Related image">
              <a:extLst>
                <a:ext uri="{FF2B5EF4-FFF2-40B4-BE49-F238E27FC236}">
                  <a16:creationId xmlns:a16="http://schemas.microsoft.com/office/drawing/2014/main" id="{9E231146-18DC-4A71-85DE-64A6734E041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2129" b="75586" l="4590" r="96094">
                          <a14:backgroundMark x1="43457" y1="56543" x2="43457" y2="56543"/>
                        </a14:backgroundRemoval>
                      </a14:imgEffect>
                    </a14:imgLayer>
                  </a14:imgProps>
                </a:ex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5" name="Picture 8" descr="Image result for atd logo png">
              <a:extLst>
                <a:ext uri="{FF2B5EF4-FFF2-40B4-BE49-F238E27FC236}">
                  <a16:creationId xmlns:a16="http://schemas.microsoft.com/office/drawing/2014/main" id="{C71F5D8B-468E-480F-819F-9B67788F9336}"/>
                </a:ext>
              </a:extLst>
            </p:cNvPr>
            <p:cNvPicPr>
              <a:picLocks noChangeAspect="1" noChangeArrowheads="1"/>
            </p:cNvPicPr>
            <p:nvPr/>
          </p:nvPicPr>
          <p:blipFill rotWithShape="1">
            <a:blip r:embed="rId8">
              <a:duotone>
                <a:prstClr val="black"/>
                <a:schemeClr val="accent2">
                  <a:tint val="45000"/>
                  <a:satMod val="400000"/>
                </a:schemeClr>
              </a:duotone>
              <a:extLst>
                <a:ext uri="{BEBA8EAE-BF5A-486C-A8C5-ECC9F3942E4B}">
                  <a14:imgProps xmlns:a14="http://schemas.microsoft.com/office/drawing/2010/main">
                    <a14:imgLayer r:embed="rId9">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2B3D12BE-0B89-4BDF-B9D7-D005E8829252}"/>
              </a:ext>
            </a:extLst>
          </p:cNvPr>
          <p:cNvGrpSpPr/>
          <p:nvPr/>
        </p:nvGrpSpPr>
        <p:grpSpPr>
          <a:xfrm>
            <a:off x="2024942" y="3730665"/>
            <a:ext cx="2984716" cy="1760018"/>
            <a:chOff x="2024942" y="3850162"/>
            <a:chExt cx="2984716" cy="1760018"/>
          </a:xfrm>
        </p:grpSpPr>
        <p:sp>
          <p:nvSpPr>
            <p:cNvPr id="28" name="Rectangle 27">
              <a:extLst>
                <a:ext uri="{FF2B5EF4-FFF2-40B4-BE49-F238E27FC236}">
                  <a16:creationId xmlns:a16="http://schemas.microsoft.com/office/drawing/2014/main" id="{E0A7660D-82AB-4B1C-BB3C-1DF7E3F79ADE}"/>
                </a:ext>
              </a:extLst>
            </p:cNvPr>
            <p:cNvSpPr/>
            <p:nvPr/>
          </p:nvSpPr>
          <p:spPr>
            <a:xfrm>
              <a:off x="2024942" y="4370587"/>
              <a:ext cx="1385089" cy="523220"/>
            </a:xfrm>
            <a:prstGeom prst="rect">
              <a:avLst/>
            </a:prstGeom>
          </p:spPr>
          <p:txBody>
            <a:bodyPr wrap="square">
              <a:spAutoFit/>
            </a:bodyPr>
            <a:lstStyle/>
            <a:p>
              <a:pPr algn="ctr"/>
              <a:r>
                <a:rPr lang="en-US" altLang="en-US" sz="1400" b="1" dirty="0">
                  <a:latin typeface="Arial" panose="020B0604020202020204" pitchFamily="34" charset="0"/>
                  <a:cs typeface="Arial" panose="020B0604020202020204" pitchFamily="34" charset="0"/>
                </a:rPr>
                <a:t>CONTROL GROUP</a:t>
              </a:r>
            </a:p>
          </p:txBody>
        </p:sp>
        <p:sp>
          <p:nvSpPr>
            <p:cNvPr id="29" name="Freeform: Shape 28">
              <a:extLst>
                <a:ext uri="{FF2B5EF4-FFF2-40B4-BE49-F238E27FC236}">
                  <a16:creationId xmlns:a16="http://schemas.microsoft.com/office/drawing/2014/main" id="{F5E599FA-DFC8-4321-8C3B-16633C05D2A5}"/>
                </a:ext>
              </a:extLst>
            </p:cNvPr>
            <p:cNvSpPr>
              <a:spLocks/>
            </p:cNvSpPr>
            <p:nvPr/>
          </p:nvSpPr>
          <p:spPr bwMode="auto">
            <a:xfrm>
              <a:off x="3378869" y="3850162"/>
              <a:ext cx="1630789" cy="1760018"/>
            </a:xfrm>
            <a:custGeom>
              <a:avLst/>
              <a:gdLst>
                <a:gd name="connsiteX0" fmla="*/ 1057695 w 1630789"/>
                <a:gd name="connsiteY0" fmla="*/ 0 h 1760018"/>
                <a:gd name="connsiteX1" fmla="*/ 1275883 w 1630789"/>
                <a:gd name="connsiteY1" fmla="*/ 0 h 1760018"/>
                <a:gd name="connsiteX2" fmla="*/ 1279160 w 1630789"/>
                <a:gd name="connsiteY2" fmla="*/ 61804 h 1760018"/>
                <a:gd name="connsiteX3" fmla="*/ 1294143 w 1630789"/>
                <a:gd name="connsiteY3" fmla="*/ 182135 h 1760018"/>
                <a:gd name="connsiteX4" fmla="*/ 1320832 w 1630789"/>
                <a:gd name="connsiteY4" fmla="*/ 299657 h 1760018"/>
                <a:gd name="connsiteX5" fmla="*/ 1351552 w 1630789"/>
                <a:gd name="connsiteY5" fmla="*/ 396207 h 1760018"/>
                <a:gd name="connsiteX6" fmla="*/ 1509990 w 1630789"/>
                <a:gd name="connsiteY6" fmla="*/ 415650 h 1760018"/>
                <a:gd name="connsiteX7" fmla="*/ 1413686 w 1630789"/>
                <a:gd name="connsiteY7" fmla="*/ 543690 h 1760018"/>
                <a:gd name="connsiteX8" fmla="*/ 1457082 w 1630789"/>
                <a:gd name="connsiteY8" fmla="*/ 624598 h 1760018"/>
                <a:gd name="connsiteX9" fmla="*/ 1519823 w 1630789"/>
                <a:gd name="connsiteY9" fmla="*/ 722454 h 1760018"/>
                <a:gd name="connsiteX10" fmla="*/ 1591459 w 1630789"/>
                <a:gd name="connsiteY10" fmla="*/ 814224 h 1760018"/>
                <a:gd name="connsiteX11" fmla="*/ 1630789 w 1630789"/>
                <a:gd name="connsiteY11" fmla="*/ 856832 h 1760018"/>
                <a:gd name="connsiteX12" fmla="*/ 1476970 w 1630789"/>
                <a:gd name="connsiteY12" fmla="*/ 1011118 h 1760018"/>
                <a:gd name="connsiteX13" fmla="*/ 1477684 w 1630789"/>
                <a:gd name="connsiteY13" fmla="*/ 1011882 h 1760018"/>
                <a:gd name="connsiteX14" fmla="*/ 729003 w 1630789"/>
                <a:gd name="connsiteY14" fmla="*/ 1760018 h 1760018"/>
                <a:gd name="connsiteX15" fmla="*/ 687774 w 1630789"/>
                <a:gd name="connsiteY15" fmla="*/ 1717388 h 1760018"/>
                <a:gd name="connsiteX16" fmla="*/ 609064 w 1630789"/>
                <a:gd name="connsiteY16" fmla="*/ 1627443 h 1760018"/>
                <a:gd name="connsiteX17" fmla="*/ 534102 w 1630789"/>
                <a:gd name="connsiteY17" fmla="*/ 1534219 h 1760018"/>
                <a:gd name="connsiteX18" fmla="*/ 463826 w 1630789"/>
                <a:gd name="connsiteY18" fmla="*/ 1437715 h 1760018"/>
                <a:gd name="connsiteX19" fmla="*/ 397766 w 1630789"/>
                <a:gd name="connsiteY19" fmla="*/ 1337933 h 1760018"/>
                <a:gd name="connsiteX20" fmla="*/ 335922 w 1630789"/>
                <a:gd name="connsiteY20" fmla="*/ 1234871 h 1760018"/>
                <a:gd name="connsiteX21" fmla="*/ 279232 w 1630789"/>
                <a:gd name="connsiteY21" fmla="*/ 1128998 h 1760018"/>
                <a:gd name="connsiteX22" fmla="*/ 227228 w 1630789"/>
                <a:gd name="connsiteY22" fmla="*/ 1020315 h 1760018"/>
                <a:gd name="connsiteX23" fmla="*/ 179908 w 1630789"/>
                <a:gd name="connsiteY23" fmla="*/ 908820 h 1760018"/>
                <a:gd name="connsiteX24" fmla="*/ 138211 w 1630789"/>
                <a:gd name="connsiteY24" fmla="*/ 794515 h 1760018"/>
                <a:gd name="connsiteX25" fmla="*/ 101667 w 1630789"/>
                <a:gd name="connsiteY25" fmla="*/ 678336 h 1760018"/>
                <a:gd name="connsiteX26" fmla="*/ 70277 w 1630789"/>
                <a:gd name="connsiteY26" fmla="*/ 559347 h 1760018"/>
                <a:gd name="connsiteX27" fmla="*/ 44040 w 1630789"/>
                <a:gd name="connsiteY27" fmla="*/ 438015 h 1760018"/>
                <a:gd name="connsiteX28" fmla="*/ 24362 w 1630789"/>
                <a:gd name="connsiteY28" fmla="*/ 315277 h 1760018"/>
                <a:gd name="connsiteX29" fmla="*/ 9839 w 1630789"/>
                <a:gd name="connsiteY29" fmla="*/ 190197 h 1760018"/>
                <a:gd name="connsiteX30" fmla="*/ 1874 w 1630789"/>
                <a:gd name="connsiteY30" fmla="*/ 63712 h 1760018"/>
                <a:gd name="connsiteX31" fmla="*/ 0 w 1630789"/>
                <a:gd name="connsiteY31" fmla="*/ 1 h 1760018"/>
                <a:gd name="connsiteX32" fmla="*/ 1057695 w 1630789"/>
                <a:gd name="connsiteY32" fmla="*/ 1 h 17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30789" h="1760018">
                  <a:moveTo>
                    <a:pt x="1057695" y="0"/>
                  </a:moveTo>
                  <a:lnTo>
                    <a:pt x="1275883" y="0"/>
                  </a:lnTo>
                  <a:lnTo>
                    <a:pt x="1279160" y="61804"/>
                  </a:lnTo>
                  <a:lnTo>
                    <a:pt x="1294143" y="182135"/>
                  </a:lnTo>
                  <a:lnTo>
                    <a:pt x="1320832" y="299657"/>
                  </a:lnTo>
                  <a:lnTo>
                    <a:pt x="1351552" y="396207"/>
                  </a:lnTo>
                  <a:lnTo>
                    <a:pt x="1509990" y="415650"/>
                  </a:lnTo>
                  <a:lnTo>
                    <a:pt x="1413686" y="543690"/>
                  </a:lnTo>
                  <a:lnTo>
                    <a:pt x="1457082" y="624598"/>
                  </a:lnTo>
                  <a:lnTo>
                    <a:pt x="1519823" y="722454"/>
                  </a:lnTo>
                  <a:lnTo>
                    <a:pt x="1591459" y="814224"/>
                  </a:lnTo>
                  <a:lnTo>
                    <a:pt x="1630789" y="856832"/>
                  </a:lnTo>
                  <a:lnTo>
                    <a:pt x="1476970" y="1011118"/>
                  </a:lnTo>
                  <a:lnTo>
                    <a:pt x="1477684" y="1011882"/>
                  </a:lnTo>
                  <a:lnTo>
                    <a:pt x="729003" y="1760018"/>
                  </a:lnTo>
                  <a:lnTo>
                    <a:pt x="687774" y="1717388"/>
                  </a:lnTo>
                  <a:lnTo>
                    <a:pt x="609064" y="1627443"/>
                  </a:lnTo>
                  <a:lnTo>
                    <a:pt x="534102" y="1534219"/>
                  </a:lnTo>
                  <a:lnTo>
                    <a:pt x="463826" y="1437715"/>
                  </a:lnTo>
                  <a:lnTo>
                    <a:pt x="397766" y="1337933"/>
                  </a:lnTo>
                  <a:lnTo>
                    <a:pt x="335922" y="1234871"/>
                  </a:lnTo>
                  <a:lnTo>
                    <a:pt x="279232" y="1128998"/>
                  </a:lnTo>
                  <a:lnTo>
                    <a:pt x="227228" y="1020315"/>
                  </a:lnTo>
                  <a:lnTo>
                    <a:pt x="179908" y="908820"/>
                  </a:lnTo>
                  <a:lnTo>
                    <a:pt x="138211" y="794515"/>
                  </a:lnTo>
                  <a:lnTo>
                    <a:pt x="101667" y="678336"/>
                  </a:lnTo>
                  <a:lnTo>
                    <a:pt x="70277" y="559347"/>
                  </a:lnTo>
                  <a:lnTo>
                    <a:pt x="44040" y="438015"/>
                  </a:lnTo>
                  <a:lnTo>
                    <a:pt x="24362" y="315277"/>
                  </a:lnTo>
                  <a:lnTo>
                    <a:pt x="9839" y="190197"/>
                  </a:lnTo>
                  <a:lnTo>
                    <a:pt x="1874" y="63712"/>
                  </a:lnTo>
                  <a:lnTo>
                    <a:pt x="0" y="1"/>
                  </a:lnTo>
                  <a:lnTo>
                    <a:pt x="1057695" y="1"/>
                  </a:lnTo>
                  <a:close/>
                </a:path>
              </a:pathLst>
            </a:custGeom>
            <a:solidFill>
              <a:srgbClr val="FDB71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400" b="1">
                <a:latin typeface="Arial" panose="020B0604020202020204" pitchFamily="34" charset="0"/>
                <a:cs typeface="Arial" panose="020B0604020202020204" pitchFamily="34" charset="0"/>
              </a:endParaRPr>
            </a:p>
          </p:txBody>
        </p:sp>
        <p:sp>
          <p:nvSpPr>
            <p:cNvPr id="31" name="Freeform: Shape 30">
              <a:extLst>
                <a:ext uri="{FF2B5EF4-FFF2-40B4-BE49-F238E27FC236}">
                  <a16:creationId xmlns:a16="http://schemas.microsoft.com/office/drawing/2014/main" id="{0BFB32BE-5AAD-4E82-B3A5-7BAF7D32D0EE}"/>
                </a:ext>
              </a:extLst>
            </p:cNvPr>
            <p:cNvSpPr>
              <a:spLocks/>
            </p:cNvSpPr>
            <p:nvPr/>
          </p:nvSpPr>
          <p:spPr bwMode="auto">
            <a:xfrm>
              <a:off x="4436564" y="3850162"/>
              <a:ext cx="573094" cy="1011342"/>
            </a:xfrm>
            <a:custGeom>
              <a:avLst/>
              <a:gdLst>
                <a:gd name="connsiteX0" fmla="*/ 0 w 573094"/>
                <a:gd name="connsiteY0" fmla="*/ 0 h 1011342"/>
                <a:gd name="connsiteX1" fmla="*/ 218188 w 573094"/>
                <a:gd name="connsiteY1" fmla="*/ 0 h 1011342"/>
                <a:gd name="connsiteX2" fmla="*/ 221465 w 573094"/>
                <a:gd name="connsiteY2" fmla="*/ 61804 h 1011342"/>
                <a:gd name="connsiteX3" fmla="*/ 236448 w 573094"/>
                <a:gd name="connsiteY3" fmla="*/ 182135 h 1011342"/>
                <a:gd name="connsiteX4" fmla="*/ 263137 w 573094"/>
                <a:gd name="connsiteY4" fmla="*/ 299657 h 1011342"/>
                <a:gd name="connsiteX5" fmla="*/ 293857 w 573094"/>
                <a:gd name="connsiteY5" fmla="*/ 396207 h 1011342"/>
                <a:gd name="connsiteX6" fmla="*/ 452295 w 573094"/>
                <a:gd name="connsiteY6" fmla="*/ 415650 h 1011342"/>
                <a:gd name="connsiteX7" fmla="*/ 355991 w 573094"/>
                <a:gd name="connsiteY7" fmla="*/ 543690 h 1011342"/>
                <a:gd name="connsiteX8" fmla="*/ 399387 w 573094"/>
                <a:gd name="connsiteY8" fmla="*/ 624598 h 1011342"/>
                <a:gd name="connsiteX9" fmla="*/ 462128 w 573094"/>
                <a:gd name="connsiteY9" fmla="*/ 722454 h 1011342"/>
                <a:gd name="connsiteX10" fmla="*/ 533764 w 573094"/>
                <a:gd name="connsiteY10" fmla="*/ 814224 h 1011342"/>
                <a:gd name="connsiteX11" fmla="*/ 573094 w 573094"/>
                <a:gd name="connsiteY11" fmla="*/ 856832 h 1011342"/>
                <a:gd name="connsiteX12" fmla="*/ 419052 w 573094"/>
                <a:gd name="connsiteY12" fmla="*/ 1011342 h 1011342"/>
                <a:gd name="connsiteX13" fmla="*/ 372230 w 573094"/>
                <a:gd name="connsiteY13" fmla="*/ 961243 h 1011342"/>
                <a:gd name="connsiteX14" fmla="*/ 287952 w 573094"/>
                <a:gd name="connsiteY14" fmla="*/ 853554 h 1011342"/>
                <a:gd name="connsiteX15" fmla="*/ 231298 w 573094"/>
                <a:gd name="connsiteY15" fmla="*/ 766935 h 1011342"/>
                <a:gd name="connsiteX16" fmla="*/ 195714 w 573094"/>
                <a:gd name="connsiteY16" fmla="*/ 707940 h 1011342"/>
                <a:gd name="connsiteX17" fmla="*/ 163406 w 573094"/>
                <a:gd name="connsiteY17" fmla="*/ 647072 h 1011342"/>
                <a:gd name="connsiteX18" fmla="*/ 133909 w 573094"/>
                <a:gd name="connsiteY18" fmla="*/ 584331 h 1011342"/>
                <a:gd name="connsiteX19" fmla="*/ 106753 w 573094"/>
                <a:gd name="connsiteY19" fmla="*/ 520654 h 1011342"/>
                <a:gd name="connsiteX20" fmla="*/ 82405 w 573094"/>
                <a:gd name="connsiteY20" fmla="*/ 455104 h 1011342"/>
                <a:gd name="connsiteX21" fmla="*/ 61804 w 573094"/>
                <a:gd name="connsiteY21" fmla="*/ 387681 h 1011342"/>
                <a:gd name="connsiteX22" fmla="*/ 43544 w 573094"/>
                <a:gd name="connsiteY22" fmla="*/ 319790 h 1011342"/>
                <a:gd name="connsiteX23" fmla="*/ 28093 w 573094"/>
                <a:gd name="connsiteY23" fmla="*/ 250962 h 1011342"/>
                <a:gd name="connsiteX24" fmla="*/ 15919 w 573094"/>
                <a:gd name="connsiteY24" fmla="*/ 180262 h 1011342"/>
                <a:gd name="connsiteX25" fmla="*/ 7023 w 573094"/>
                <a:gd name="connsiteY25" fmla="*/ 109094 h 1011342"/>
                <a:gd name="connsiteX26" fmla="*/ 1873 w 573094"/>
                <a:gd name="connsiteY26" fmla="*/ 36520 h 101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3094" h="1011342">
                  <a:moveTo>
                    <a:pt x="0" y="0"/>
                  </a:moveTo>
                  <a:lnTo>
                    <a:pt x="218188" y="0"/>
                  </a:lnTo>
                  <a:lnTo>
                    <a:pt x="221465" y="61804"/>
                  </a:lnTo>
                  <a:lnTo>
                    <a:pt x="236448" y="182135"/>
                  </a:lnTo>
                  <a:lnTo>
                    <a:pt x="263137" y="299657"/>
                  </a:lnTo>
                  <a:lnTo>
                    <a:pt x="293857" y="396207"/>
                  </a:lnTo>
                  <a:lnTo>
                    <a:pt x="452295" y="415650"/>
                  </a:lnTo>
                  <a:lnTo>
                    <a:pt x="355991" y="543690"/>
                  </a:lnTo>
                  <a:lnTo>
                    <a:pt x="399387" y="624598"/>
                  </a:lnTo>
                  <a:lnTo>
                    <a:pt x="462128" y="722454"/>
                  </a:lnTo>
                  <a:lnTo>
                    <a:pt x="533764" y="814224"/>
                  </a:lnTo>
                  <a:lnTo>
                    <a:pt x="573094" y="856832"/>
                  </a:lnTo>
                  <a:lnTo>
                    <a:pt x="419052" y="1011342"/>
                  </a:lnTo>
                  <a:lnTo>
                    <a:pt x="372230" y="961243"/>
                  </a:lnTo>
                  <a:lnTo>
                    <a:pt x="287952" y="853554"/>
                  </a:lnTo>
                  <a:lnTo>
                    <a:pt x="231298" y="766935"/>
                  </a:lnTo>
                  <a:lnTo>
                    <a:pt x="195714" y="707940"/>
                  </a:lnTo>
                  <a:lnTo>
                    <a:pt x="163406" y="647072"/>
                  </a:lnTo>
                  <a:lnTo>
                    <a:pt x="133909" y="584331"/>
                  </a:lnTo>
                  <a:lnTo>
                    <a:pt x="106753" y="520654"/>
                  </a:lnTo>
                  <a:lnTo>
                    <a:pt x="82405" y="455104"/>
                  </a:lnTo>
                  <a:lnTo>
                    <a:pt x="61804" y="387681"/>
                  </a:lnTo>
                  <a:lnTo>
                    <a:pt x="43544" y="319790"/>
                  </a:lnTo>
                  <a:lnTo>
                    <a:pt x="28093" y="250962"/>
                  </a:lnTo>
                  <a:lnTo>
                    <a:pt x="15919" y="180262"/>
                  </a:lnTo>
                  <a:lnTo>
                    <a:pt x="7023" y="109094"/>
                  </a:lnTo>
                  <a:lnTo>
                    <a:pt x="1873" y="36520"/>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pic>
          <p:nvPicPr>
            <p:cNvPr id="32" name="Picture 2" descr="Image result for experimental  icon">
              <a:extLst>
                <a:ext uri="{FF2B5EF4-FFF2-40B4-BE49-F238E27FC236}">
                  <a16:creationId xmlns:a16="http://schemas.microsoft.com/office/drawing/2014/main" id="{A1806ED4-82A7-46B3-8BEC-7981687C5FF8}"/>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00986" y="4338749"/>
              <a:ext cx="424659" cy="424659"/>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4" descr="Image result for experimental  icon">
              <a:extLst>
                <a:ext uri="{FF2B5EF4-FFF2-40B4-BE49-F238E27FC236}">
                  <a16:creationId xmlns:a16="http://schemas.microsoft.com/office/drawing/2014/main" id="{EAD08B59-2DCA-402D-9734-7ADF4F71B100}"/>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048446" y="4215212"/>
              <a:ext cx="573094" cy="573094"/>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1B06C907-F38F-44B8-AF27-8D424954585C}"/>
              </a:ext>
            </a:extLst>
          </p:cNvPr>
          <p:cNvGrpSpPr/>
          <p:nvPr/>
        </p:nvGrpSpPr>
        <p:grpSpPr>
          <a:xfrm>
            <a:off x="2975619" y="1082915"/>
            <a:ext cx="2958295" cy="1630789"/>
            <a:chOff x="2975619" y="1202412"/>
            <a:chExt cx="2958295" cy="1630789"/>
          </a:xfrm>
        </p:grpSpPr>
        <p:sp>
          <p:nvSpPr>
            <p:cNvPr id="35" name="Rectangle 34">
              <a:extLst>
                <a:ext uri="{FF2B5EF4-FFF2-40B4-BE49-F238E27FC236}">
                  <a16:creationId xmlns:a16="http://schemas.microsoft.com/office/drawing/2014/main" id="{D6E6321D-BA3F-4163-B84E-4385BA0884E9}"/>
                </a:ext>
              </a:extLst>
            </p:cNvPr>
            <p:cNvSpPr/>
            <p:nvPr/>
          </p:nvSpPr>
          <p:spPr>
            <a:xfrm>
              <a:off x="2975619" y="1334830"/>
              <a:ext cx="1645921" cy="307777"/>
            </a:xfrm>
            <a:prstGeom prst="rect">
              <a:avLst/>
            </a:prstGeom>
          </p:spPr>
          <p:txBody>
            <a:bodyPr wrap="square">
              <a:spAutoFit/>
            </a:bodyPr>
            <a:lstStyle/>
            <a:p>
              <a:pPr algn="ctr"/>
              <a:r>
                <a:rPr lang="en-US" altLang="en-US" sz="1400" b="1" dirty="0">
                  <a:latin typeface="Arial" panose="020B0604020202020204" pitchFamily="34" charset="0"/>
                  <a:cs typeface="Arial" panose="020B0604020202020204" pitchFamily="34" charset="0"/>
                </a:rPr>
                <a:t>FORECASTING</a:t>
              </a:r>
            </a:p>
          </p:txBody>
        </p:sp>
        <p:sp>
          <p:nvSpPr>
            <p:cNvPr id="36" name="Freeform: Shape 35">
              <a:extLst>
                <a:ext uri="{FF2B5EF4-FFF2-40B4-BE49-F238E27FC236}">
                  <a16:creationId xmlns:a16="http://schemas.microsoft.com/office/drawing/2014/main" id="{701AD1AB-4737-413E-B268-9E46DEFA7628}"/>
                </a:ext>
              </a:extLst>
            </p:cNvPr>
            <p:cNvSpPr>
              <a:spLocks/>
            </p:cNvSpPr>
            <p:nvPr/>
          </p:nvSpPr>
          <p:spPr bwMode="auto">
            <a:xfrm>
              <a:off x="4173897" y="1202412"/>
              <a:ext cx="1760017" cy="1630789"/>
            </a:xfrm>
            <a:custGeom>
              <a:avLst/>
              <a:gdLst>
                <a:gd name="connsiteX0" fmla="*/ 1760017 w 1760017"/>
                <a:gd name="connsiteY0" fmla="*/ 0 h 1630789"/>
                <a:gd name="connsiteX1" fmla="*/ 1760017 w 1760017"/>
                <a:gd name="connsiteY1" fmla="*/ 1058296 h 1630789"/>
                <a:gd name="connsiteX2" fmla="*/ 1738730 w 1760017"/>
                <a:gd name="connsiteY2" fmla="*/ 1058835 h 1630789"/>
                <a:gd name="connsiteX3" fmla="*/ 1738775 w 1760017"/>
                <a:gd name="connsiteY3" fmla="*/ 1059637 h 1630789"/>
                <a:gd name="connsiteX4" fmla="*/ 1760016 w 1760017"/>
                <a:gd name="connsiteY4" fmla="*/ 1059099 h 1630789"/>
                <a:gd name="connsiteX5" fmla="*/ 1760016 w 1760017"/>
                <a:gd name="connsiteY5" fmla="*/ 1276641 h 1630789"/>
                <a:gd name="connsiteX6" fmla="*/ 1698212 w 1760017"/>
                <a:gd name="connsiteY6" fmla="*/ 1280383 h 1630789"/>
                <a:gd name="connsiteX7" fmla="*/ 1576945 w 1760017"/>
                <a:gd name="connsiteY7" fmla="*/ 1295354 h 1630789"/>
                <a:gd name="connsiteX8" fmla="*/ 1460359 w 1760017"/>
                <a:gd name="connsiteY8" fmla="*/ 1321085 h 1630789"/>
                <a:gd name="connsiteX9" fmla="*/ 1359899 w 1760017"/>
                <a:gd name="connsiteY9" fmla="*/ 1353023 h 1630789"/>
                <a:gd name="connsiteX10" fmla="*/ 1339498 w 1760017"/>
                <a:gd name="connsiteY10" fmla="*/ 1517013 h 1630789"/>
                <a:gd name="connsiteX11" fmla="*/ 1209241 w 1760017"/>
                <a:gd name="connsiteY11" fmla="*/ 1418507 h 1630789"/>
                <a:gd name="connsiteX12" fmla="*/ 1135419 w 1760017"/>
                <a:gd name="connsiteY12" fmla="*/ 1457224 h 1630789"/>
                <a:gd name="connsiteX13" fmla="*/ 1037562 w 1760017"/>
                <a:gd name="connsiteY13" fmla="*/ 1520849 h 1630789"/>
                <a:gd name="connsiteX14" fmla="*/ 946260 w 1760017"/>
                <a:gd name="connsiteY14" fmla="*/ 1592427 h 1630789"/>
                <a:gd name="connsiteX15" fmla="*/ 903653 w 1760017"/>
                <a:gd name="connsiteY15" fmla="*/ 1630789 h 1630789"/>
                <a:gd name="connsiteX16" fmla="*/ 748674 w 1760017"/>
                <a:gd name="connsiteY16" fmla="*/ 1476873 h 1630789"/>
                <a:gd name="connsiteX17" fmla="*/ 789889 w 1760017"/>
                <a:gd name="connsiteY17" fmla="*/ 1439847 h 1630789"/>
                <a:gd name="connsiteX18" fmla="*/ 789512 w 1760017"/>
                <a:gd name="connsiteY18" fmla="*/ 1439343 h 1630789"/>
                <a:gd name="connsiteX19" fmla="*/ 748405 w 1760017"/>
                <a:gd name="connsiteY19" fmla="*/ 1476279 h 1630789"/>
                <a:gd name="connsiteX20" fmla="*/ 0 w 1760017"/>
                <a:gd name="connsiteY20" fmla="*/ 728310 h 1630789"/>
                <a:gd name="connsiteX21" fmla="*/ 43555 w 1760017"/>
                <a:gd name="connsiteY21" fmla="*/ 687588 h 1630789"/>
                <a:gd name="connsiteX22" fmla="*/ 133008 w 1760017"/>
                <a:gd name="connsiteY22" fmla="*/ 608485 h 1630789"/>
                <a:gd name="connsiteX23" fmla="*/ 225739 w 1760017"/>
                <a:gd name="connsiteY23" fmla="*/ 534063 h 1630789"/>
                <a:gd name="connsiteX24" fmla="*/ 322685 w 1760017"/>
                <a:gd name="connsiteY24" fmla="*/ 463853 h 1630789"/>
                <a:gd name="connsiteX25" fmla="*/ 422441 w 1760017"/>
                <a:gd name="connsiteY25" fmla="*/ 397856 h 1630789"/>
                <a:gd name="connsiteX26" fmla="*/ 525008 w 1760017"/>
                <a:gd name="connsiteY26" fmla="*/ 336539 h 1630789"/>
                <a:gd name="connsiteX27" fmla="*/ 630852 w 1760017"/>
                <a:gd name="connsiteY27" fmla="*/ 279435 h 1630789"/>
                <a:gd name="connsiteX28" fmla="*/ 739975 w 1760017"/>
                <a:gd name="connsiteY28" fmla="*/ 227480 h 1630789"/>
                <a:gd name="connsiteX29" fmla="*/ 851440 w 1760017"/>
                <a:gd name="connsiteY29" fmla="*/ 180673 h 1630789"/>
                <a:gd name="connsiteX30" fmla="*/ 965715 w 1760017"/>
                <a:gd name="connsiteY30" fmla="*/ 138547 h 1630789"/>
                <a:gd name="connsiteX31" fmla="*/ 1081863 w 1760017"/>
                <a:gd name="connsiteY31" fmla="*/ 101570 h 1630789"/>
                <a:gd name="connsiteX32" fmla="*/ 1200821 w 1760017"/>
                <a:gd name="connsiteY32" fmla="*/ 70678 h 1630789"/>
                <a:gd name="connsiteX33" fmla="*/ 1321652 w 1760017"/>
                <a:gd name="connsiteY33" fmla="*/ 44934 h 1630789"/>
                <a:gd name="connsiteX34" fmla="*/ 1444825 w 1760017"/>
                <a:gd name="connsiteY34" fmla="*/ 24807 h 1630789"/>
                <a:gd name="connsiteX35" fmla="*/ 1569403 w 1760017"/>
                <a:gd name="connsiteY35" fmla="*/ 10765 h 1630789"/>
                <a:gd name="connsiteX36" fmla="*/ 1695386 w 1760017"/>
                <a:gd name="connsiteY36" fmla="*/ 1872 h 1630789"/>
                <a:gd name="connsiteX0" fmla="*/ 1760017 w 1760017"/>
                <a:gd name="connsiteY0" fmla="*/ 0 h 1630789"/>
                <a:gd name="connsiteX1" fmla="*/ 1760017 w 1760017"/>
                <a:gd name="connsiteY1" fmla="*/ 1058296 h 1630789"/>
                <a:gd name="connsiteX2" fmla="*/ 1738730 w 1760017"/>
                <a:gd name="connsiteY2" fmla="*/ 1058835 h 1630789"/>
                <a:gd name="connsiteX3" fmla="*/ 1760016 w 1760017"/>
                <a:gd name="connsiteY3" fmla="*/ 1059099 h 1630789"/>
                <a:gd name="connsiteX4" fmla="*/ 1760016 w 1760017"/>
                <a:gd name="connsiteY4" fmla="*/ 1276641 h 1630789"/>
                <a:gd name="connsiteX5" fmla="*/ 1698212 w 1760017"/>
                <a:gd name="connsiteY5" fmla="*/ 1280383 h 1630789"/>
                <a:gd name="connsiteX6" fmla="*/ 1576945 w 1760017"/>
                <a:gd name="connsiteY6" fmla="*/ 1295354 h 1630789"/>
                <a:gd name="connsiteX7" fmla="*/ 1460359 w 1760017"/>
                <a:gd name="connsiteY7" fmla="*/ 1321085 h 1630789"/>
                <a:gd name="connsiteX8" fmla="*/ 1359899 w 1760017"/>
                <a:gd name="connsiteY8" fmla="*/ 1353023 h 1630789"/>
                <a:gd name="connsiteX9" fmla="*/ 1339498 w 1760017"/>
                <a:gd name="connsiteY9" fmla="*/ 1517013 h 1630789"/>
                <a:gd name="connsiteX10" fmla="*/ 1209241 w 1760017"/>
                <a:gd name="connsiteY10" fmla="*/ 1418507 h 1630789"/>
                <a:gd name="connsiteX11" fmla="*/ 1135419 w 1760017"/>
                <a:gd name="connsiteY11" fmla="*/ 1457224 h 1630789"/>
                <a:gd name="connsiteX12" fmla="*/ 1037562 w 1760017"/>
                <a:gd name="connsiteY12" fmla="*/ 1520849 h 1630789"/>
                <a:gd name="connsiteX13" fmla="*/ 946260 w 1760017"/>
                <a:gd name="connsiteY13" fmla="*/ 1592427 h 1630789"/>
                <a:gd name="connsiteX14" fmla="*/ 903653 w 1760017"/>
                <a:gd name="connsiteY14" fmla="*/ 1630789 h 1630789"/>
                <a:gd name="connsiteX15" fmla="*/ 748674 w 1760017"/>
                <a:gd name="connsiteY15" fmla="*/ 1476873 h 1630789"/>
                <a:gd name="connsiteX16" fmla="*/ 789889 w 1760017"/>
                <a:gd name="connsiteY16" fmla="*/ 1439847 h 1630789"/>
                <a:gd name="connsiteX17" fmla="*/ 789512 w 1760017"/>
                <a:gd name="connsiteY17" fmla="*/ 1439343 h 1630789"/>
                <a:gd name="connsiteX18" fmla="*/ 748405 w 1760017"/>
                <a:gd name="connsiteY18" fmla="*/ 1476279 h 1630789"/>
                <a:gd name="connsiteX19" fmla="*/ 0 w 1760017"/>
                <a:gd name="connsiteY19" fmla="*/ 728310 h 1630789"/>
                <a:gd name="connsiteX20" fmla="*/ 43555 w 1760017"/>
                <a:gd name="connsiteY20" fmla="*/ 687588 h 1630789"/>
                <a:gd name="connsiteX21" fmla="*/ 133008 w 1760017"/>
                <a:gd name="connsiteY21" fmla="*/ 608485 h 1630789"/>
                <a:gd name="connsiteX22" fmla="*/ 225739 w 1760017"/>
                <a:gd name="connsiteY22" fmla="*/ 534063 h 1630789"/>
                <a:gd name="connsiteX23" fmla="*/ 322685 w 1760017"/>
                <a:gd name="connsiteY23" fmla="*/ 463853 h 1630789"/>
                <a:gd name="connsiteX24" fmla="*/ 422441 w 1760017"/>
                <a:gd name="connsiteY24" fmla="*/ 397856 h 1630789"/>
                <a:gd name="connsiteX25" fmla="*/ 525008 w 1760017"/>
                <a:gd name="connsiteY25" fmla="*/ 336539 h 1630789"/>
                <a:gd name="connsiteX26" fmla="*/ 630852 w 1760017"/>
                <a:gd name="connsiteY26" fmla="*/ 279435 h 1630789"/>
                <a:gd name="connsiteX27" fmla="*/ 739975 w 1760017"/>
                <a:gd name="connsiteY27" fmla="*/ 227480 h 1630789"/>
                <a:gd name="connsiteX28" fmla="*/ 851440 w 1760017"/>
                <a:gd name="connsiteY28" fmla="*/ 180673 h 1630789"/>
                <a:gd name="connsiteX29" fmla="*/ 965715 w 1760017"/>
                <a:gd name="connsiteY29" fmla="*/ 138547 h 1630789"/>
                <a:gd name="connsiteX30" fmla="*/ 1081863 w 1760017"/>
                <a:gd name="connsiteY30" fmla="*/ 101570 h 1630789"/>
                <a:gd name="connsiteX31" fmla="*/ 1200821 w 1760017"/>
                <a:gd name="connsiteY31" fmla="*/ 70678 h 1630789"/>
                <a:gd name="connsiteX32" fmla="*/ 1321652 w 1760017"/>
                <a:gd name="connsiteY32" fmla="*/ 44934 h 1630789"/>
                <a:gd name="connsiteX33" fmla="*/ 1444825 w 1760017"/>
                <a:gd name="connsiteY33" fmla="*/ 24807 h 1630789"/>
                <a:gd name="connsiteX34" fmla="*/ 1569403 w 1760017"/>
                <a:gd name="connsiteY34" fmla="*/ 10765 h 1630789"/>
                <a:gd name="connsiteX35" fmla="*/ 1695386 w 1760017"/>
                <a:gd name="connsiteY35" fmla="*/ 1872 h 1630789"/>
                <a:gd name="connsiteX36" fmla="*/ 1760017 w 1760017"/>
                <a:gd name="connsiteY36" fmla="*/ 0 h 1630789"/>
                <a:gd name="connsiteX0" fmla="*/ 1760017 w 1760017"/>
                <a:gd name="connsiteY0" fmla="*/ 0 h 1630789"/>
                <a:gd name="connsiteX1" fmla="*/ 1760017 w 1760017"/>
                <a:gd name="connsiteY1" fmla="*/ 1058296 h 1630789"/>
                <a:gd name="connsiteX2" fmla="*/ 1760016 w 1760017"/>
                <a:gd name="connsiteY2" fmla="*/ 1059099 h 1630789"/>
                <a:gd name="connsiteX3" fmla="*/ 1760016 w 1760017"/>
                <a:gd name="connsiteY3" fmla="*/ 1276641 h 1630789"/>
                <a:gd name="connsiteX4" fmla="*/ 1698212 w 1760017"/>
                <a:gd name="connsiteY4" fmla="*/ 1280383 h 1630789"/>
                <a:gd name="connsiteX5" fmla="*/ 1576945 w 1760017"/>
                <a:gd name="connsiteY5" fmla="*/ 1295354 h 1630789"/>
                <a:gd name="connsiteX6" fmla="*/ 1460359 w 1760017"/>
                <a:gd name="connsiteY6" fmla="*/ 1321085 h 1630789"/>
                <a:gd name="connsiteX7" fmla="*/ 1359899 w 1760017"/>
                <a:gd name="connsiteY7" fmla="*/ 1353023 h 1630789"/>
                <a:gd name="connsiteX8" fmla="*/ 1339498 w 1760017"/>
                <a:gd name="connsiteY8" fmla="*/ 1517013 h 1630789"/>
                <a:gd name="connsiteX9" fmla="*/ 1209241 w 1760017"/>
                <a:gd name="connsiteY9" fmla="*/ 1418507 h 1630789"/>
                <a:gd name="connsiteX10" fmla="*/ 1135419 w 1760017"/>
                <a:gd name="connsiteY10" fmla="*/ 1457224 h 1630789"/>
                <a:gd name="connsiteX11" fmla="*/ 1037562 w 1760017"/>
                <a:gd name="connsiteY11" fmla="*/ 1520849 h 1630789"/>
                <a:gd name="connsiteX12" fmla="*/ 946260 w 1760017"/>
                <a:gd name="connsiteY12" fmla="*/ 1592427 h 1630789"/>
                <a:gd name="connsiteX13" fmla="*/ 903653 w 1760017"/>
                <a:gd name="connsiteY13" fmla="*/ 1630789 h 1630789"/>
                <a:gd name="connsiteX14" fmla="*/ 748674 w 1760017"/>
                <a:gd name="connsiteY14" fmla="*/ 1476873 h 1630789"/>
                <a:gd name="connsiteX15" fmla="*/ 789889 w 1760017"/>
                <a:gd name="connsiteY15" fmla="*/ 1439847 h 1630789"/>
                <a:gd name="connsiteX16" fmla="*/ 789512 w 1760017"/>
                <a:gd name="connsiteY16" fmla="*/ 1439343 h 1630789"/>
                <a:gd name="connsiteX17" fmla="*/ 748405 w 1760017"/>
                <a:gd name="connsiteY17" fmla="*/ 1476279 h 1630789"/>
                <a:gd name="connsiteX18" fmla="*/ 0 w 1760017"/>
                <a:gd name="connsiteY18" fmla="*/ 728310 h 1630789"/>
                <a:gd name="connsiteX19" fmla="*/ 43555 w 1760017"/>
                <a:gd name="connsiteY19" fmla="*/ 687588 h 1630789"/>
                <a:gd name="connsiteX20" fmla="*/ 133008 w 1760017"/>
                <a:gd name="connsiteY20" fmla="*/ 608485 h 1630789"/>
                <a:gd name="connsiteX21" fmla="*/ 225739 w 1760017"/>
                <a:gd name="connsiteY21" fmla="*/ 534063 h 1630789"/>
                <a:gd name="connsiteX22" fmla="*/ 322685 w 1760017"/>
                <a:gd name="connsiteY22" fmla="*/ 463853 h 1630789"/>
                <a:gd name="connsiteX23" fmla="*/ 422441 w 1760017"/>
                <a:gd name="connsiteY23" fmla="*/ 397856 h 1630789"/>
                <a:gd name="connsiteX24" fmla="*/ 525008 w 1760017"/>
                <a:gd name="connsiteY24" fmla="*/ 336539 h 1630789"/>
                <a:gd name="connsiteX25" fmla="*/ 630852 w 1760017"/>
                <a:gd name="connsiteY25" fmla="*/ 279435 h 1630789"/>
                <a:gd name="connsiteX26" fmla="*/ 739975 w 1760017"/>
                <a:gd name="connsiteY26" fmla="*/ 227480 h 1630789"/>
                <a:gd name="connsiteX27" fmla="*/ 851440 w 1760017"/>
                <a:gd name="connsiteY27" fmla="*/ 180673 h 1630789"/>
                <a:gd name="connsiteX28" fmla="*/ 965715 w 1760017"/>
                <a:gd name="connsiteY28" fmla="*/ 138547 h 1630789"/>
                <a:gd name="connsiteX29" fmla="*/ 1081863 w 1760017"/>
                <a:gd name="connsiteY29" fmla="*/ 101570 h 1630789"/>
                <a:gd name="connsiteX30" fmla="*/ 1200821 w 1760017"/>
                <a:gd name="connsiteY30" fmla="*/ 70678 h 1630789"/>
                <a:gd name="connsiteX31" fmla="*/ 1321652 w 1760017"/>
                <a:gd name="connsiteY31" fmla="*/ 44934 h 1630789"/>
                <a:gd name="connsiteX32" fmla="*/ 1444825 w 1760017"/>
                <a:gd name="connsiteY32" fmla="*/ 24807 h 1630789"/>
                <a:gd name="connsiteX33" fmla="*/ 1569403 w 1760017"/>
                <a:gd name="connsiteY33" fmla="*/ 10765 h 1630789"/>
                <a:gd name="connsiteX34" fmla="*/ 1695386 w 1760017"/>
                <a:gd name="connsiteY34" fmla="*/ 1872 h 1630789"/>
                <a:gd name="connsiteX35" fmla="*/ 1760017 w 1760017"/>
                <a:gd name="connsiteY35" fmla="*/ 0 h 1630789"/>
                <a:gd name="connsiteX0" fmla="*/ 1760017 w 1760017"/>
                <a:gd name="connsiteY0" fmla="*/ 0 h 1630789"/>
                <a:gd name="connsiteX1" fmla="*/ 1760017 w 1760017"/>
                <a:gd name="connsiteY1" fmla="*/ 1058296 h 1630789"/>
                <a:gd name="connsiteX2" fmla="*/ 1760016 w 1760017"/>
                <a:gd name="connsiteY2" fmla="*/ 1059099 h 1630789"/>
                <a:gd name="connsiteX3" fmla="*/ 1760016 w 1760017"/>
                <a:gd name="connsiteY3" fmla="*/ 1276641 h 1630789"/>
                <a:gd name="connsiteX4" fmla="*/ 1698212 w 1760017"/>
                <a:gd name="connsiteY4" fmla="*/ 1280383 h 1630789"/>
                <a:gd name="connsiteX5" fmla="*/ 1576945 w 1760017"/>
                <a:gd name="connsiteY5" fmla="*/ 1295354 h 1630789"/>
                <a:gd name="connsiteX6" fmla="*/ 1460359 w 1760017"/>
                <a:gd name="connsiteY6" fmla="*/ 1321085 h 1630789"/>
                <a:gd name="connsiteX7" fmla="*/ 1359899 w 1760017"/>
                <a:gd name="connsiteY7" fmla="*/ 1353023 h 1630789"/>
                <a:gd name="connsiteX8" fmla="*/ 1339498 w 1760017"/>
                <a:gd name="connsiteY8" fmla="*/ 1517013 h 1630789"/>
                <a:gd name="connsiteX9" fmla="*/ 1209241 w 1760017"/>
                <a:gd name="connsiteY9" fmla="*/ 1418507 h 1630789"/>
                <a:gd name="connsiteX10" fmla="*/ 1135419 w 1760017"/>
                <a:gd name="connsiteY10" fmla="*/ 1457224 h 1630789"/>
                <a:gd name="connsiteX11" fmla="*/ 1037562 w 1760017"/>
                <a:gd name="connsiteY11" fmla="*/ 1520849 h 1630789"/>
                <a:gd name="connsiteX12" fmla="*/ 946260 w 1760017"/>
                <a:gd name="connsiteY12" fmla="*/ 1592427 h 1630789"/>
                <a:gd name="connsiteX13" fmla="*/ 903653 w 1760017"/>
                <a:gd name="connsiteY13" fmla="*/ 1630789 h 1630789"/>
                <a:gd name="connsiteX14" fmla="*/ 748674 w 1760017"/>
                <a:gd name="connsiteY14" fmla="*/ 1476873 h 1630789"/>
                <a:gd name="connsiteX15" fmla="*/ 789889 w 1760017"/>
                <a:gd name="connsiteY15" fmla="*/ 1439847 h 1630789"/>
                <a:gd name="connsiteX16" fmla="*/ 748405 w 1760017"/>
                <a:gd name="connsiteY16" fmla="*/ 1476279 h 1630789"/>
                <a:gd name="connsiteX17" fmla="*/ 0 w 1760017"/>
                <a:gd name="connsiteY17" fmla="*/ 728310 h 1630789"/>
                <a:gd name="connsiteX18" fmla="*/ 43555 w 1760017"/>
                <a:gd name="connsiteY18" fmla="*/ 687588 h 1630789"/>
                <a:gd name="connsiteX19" fmla="*/ 133008 w 1760017"/>
                <a:gd name="connsiteY19" fmla="*/ 608485 h 1630789"/>
                <a:gd name="connsiteX20" fmla="*/ 225739 w 1760017"/>
                <a:gd name="connsiteY20" fmla="*/ 534063 h 1630789"/>
                <a:gd name="connsiteX21" fmla="*/ 322685 w 1760017"/>
                <a:gd name="connsiteY21" fmla="*/ 463853 h 1630789"/>
                <a:gd name="connsiteX22" fmla="*/ 422441 w 1760017"/>
                <a:gd name="connsiteY22" fmla="*/ 397856 h 1630789"/>
                <a:gd name="connsiteX23" fmla="*/ 525008 w 1760017"/>
                <a:gd name="connsiteY23" fmla="*/ 336539 h 1630789"/>
                <a:gd name="connsiteX24" fmla="*/ 630852 w 1760017"/>
                <a:gd name="connsiteY24" fmla="*/ 279435 h 1630789"/>
                <a:gd name="connsiteX25" fmla="*/ 739975 w 1760017"/>
                <a:gd name="connsiteY25" fmla="*/ 227480 h 1630789"/>
                <a:gd name="connsiteX26" fmla="*/ 851440 w 1760017"/>
                <a:gd name="connsiteY26" fmla="*/ 180673 h 1630789"/>
                <a:gd name="connsiteX27" fmla="*/ 965715 w 1760017"/>
                <a:gd name="connsiteY27" fmla="*/ 138547 h 1630789"/>
                <a:gd name="connsiteX28" fmla="*/ 1081863 w 1760017"/>
                <a:gd name="connsiteY28" fmla="*/ 101570 h 1630789"/>
                <a:gd name="connsiteX29" fmla="*/ 1200821 w 1760017"/>
                <a:gd name="connsiteY29" fmla="*/ 70678 h 1630789"/>
                <a:gd name="connsiteX30" fmla="*/ 1321652 w 1760017"/>
                <a:gd name="connsiteY30" fmla="*/ 44934 h 1630789"/>
                <a:gd name="connsiteX31" fmla="*/ 1444825 w 1760017"/>
                <a:gd name="connsiteY31" fmla="*/ 24807 h 1630789"/>
                <a:gd name="connsiteX32" fmla="*/ 1569403 w 1760017"/>
                <a:gd name="connsiteY32" fmla="*/ 10765 h 1630789"/>
                <a:gd name="connsiteX33" fmla="*/ 1695386 w 1760017"/>
                <a:gd name="connsiteY33" fmla="*/ 1872 h 1630789"/>
                <a:gd name="connsiteX34" fmla="*/ 1760017 w 1760017"/>
                <a:gd name="connsiteY34" fmla="*/ 0 h 1630789"/>
                <a:gd name="connsiteX0" fmla="*/ 1760017 w 1760017"/>
                <a:gd name="connsiteY0" fmla="*/ 0 h 1630789"/>
                <a:gd name="connsiteX1" fmla="*/ 1760017 w 1760017"/>
                <a:gd name="connsiteY1" fmla="*/ 1058296 h 1630789"/>
                <a:gd name="connsiteX2" fmla="*/ 1760016 w 1760017"/>
                <a:gd name="connsiteY2" fmla="*/ 1059099 h 1630789"/>
                <a:gd name="connsiteX3" fmla="*/ 1760016 w 1760017"/>
                <a:gd name="connsiteY3" fmla="*/ 1276641 h 1630789"/>
                <a:gd name="connsiteX4" fmla="*/ 1698212 w 1760017"/>
                <a:gd name="connsiteY4" fmla="*/ 1280383 h 1630789"/>
                <a:gd name="connsiteX5" fmla="*/ 1576945 w 1760017"/>
                <a:gd name="connsiteY5" fmla="*/ 1295354 h 1630789"/>
                <a:gd name="connsiteX6" fmla="*/ 1460359 w 1760017"/>
                <a:gd name="connsiteY6" fmla="*/ 1321085 h 1630789"/>
                <a:gd name="connsiteX7" fmla="*/ 1359899 w 1760017"/>
                <a:gd name="connsiteY7" fmla="*/ 1353023 h 1630789"/>
                <a:gd name="connsiteX8" fmla="*/ 1339498 w 1760017"/>
                <a:gd name="connsiteY8" fmla="*/ 1517013 h 1630789"/>
                <a:gd name="connsiteX9" fmla="*/ 1209241 w 1760017"/>
                <a:gd name="connsiteY9" fmla="*/ 1418507 h 1630789"/>
                <a:gd name="connsiteX10" fmla="*/ 1135419 w 1760017"/>
                <a:gd name="connsiteY10" fmla="*/ 1457224 h 1630789"/>
                <a:gd name="connsiteX11" fmla="*/ 1037562 w 1760017"/>
                <a:gd name="connsiteY11" fmla="*/ 1520849 h 1630789"/>
                <a:gd name="connsiteX12" fmla="*/ 946260 w 1760017"/>
                <a:gd name="connsiteY12" fmla="*/ 1592427 h 1630789"/>
                <a:gd name="connsiteX13" fmla="*/ 903653 w 1760017"/>
                <a:gd name="connsiteY13" fmla="*/ 1630789 h 1630789"/>
                <a:gd name="connsiteX14" fmla="*/ 748674 w 1760017"/>
                <a:gd name="connsiteY14" fmla="*/ 1476873 h 1630789"/>
                <a:gd name="connsiteX15" fmla="*/ 748405 w 1760017"/>
                <a:gd name="connsiteY15" fmla="*/ 1476279 h 1630789"/>
                <a:gd name="connsiteX16" fmla="*/ 0 w 1760017"/>
                <a:gd name="connsiteY16" fmla="*/ 728310 h 1630789"/>
                <a:gd name="connsiteX17" fmla="*/ 43555 w 1760017"/>
                <a:gd name="connsiteY17" fmla="*/ 687588 h 1630789"/>
                <a:gd name="connsiteX18" fmla="*/ 133008 w 1760017"/>
                <a:gd name="connsiteY18" fmla="*/ 608485 h 1630789"/>
                <a:gd name="connsiteX19" fmla="*/ 225739 w 1760017"/>
                <a:gd name="connsiteY19" fmla="*/ 534063 h 1630789"/>
                <a:gd name="connsiteX20" fmla="*/ 322685 w 1760017"/>
                <a:gd name="connsiteY20" fmla="*/ 463853 h 1630789"/>
                <a:gd name="connsiteX21" fmla="*/ 422441 w 1760017"/>
                <a:gd name="connsiteY21" fmla="*/ 397856 h 1630789"/>
                <a:gd name="connsiteX22" fmla="*/ 525008 w 1760017"/>
                <a:gd name="connsiteY22" fmla="*/ 336539 h 1630789"/>
                <a:gd name="connsiteX23" fmla="*/ 630852 w 1760017"/>
                <a:gd name="connsiteY23" fmla="*/ 279435 h 1630789"/>
                <a:gd name="connsiteX24" fmla="*/ 739975 w 1760017"/>
                <a:gd name="connsiteY24" fmla="*/ 227480 h 1630789"/>
                <a:gd name="connsiteX25" fmla="*/ 851440 w 1760017"/>
                <a:gd name="connsiteY25" fmla="*/ 180673 h 1630789"/>
                <a:gd name="connsiteX26" fmla="*/ 965715 w 1760017"/>
                <a:gd name="connsiteY26" fmla="*/ 138547 h 1630789"/>
                <a:gd name="connsiteX27" fmla="*/ 1081863 w 1760017"/>
                <a:gd name="connsiteY27" fmla="*/ 101570 h 1630789"/>
                <a:gd name="connsiteX28" fmla="*/ 1200821 w 1760017"/>
                <a:gd name="connsiteY28" fmla="*/ 70678 h 1630789"/>
                <a:gd name="connsiteX29" fmla="*/ 1321652 w 1760017"/>
                <a:gd name="connsiteY29" fmla="*/ 44934 h 1630789"/>
                <a:gd name="connsiteX30" fmla="*/ 1444825 w 1760017"/>
                <a:gd name="connsiteY30" fmla="*/ 24807 h 1630789"/>
                <a:gd name="connsiteX31" fmla="*/ 1569403 w 1760017"/>
                <a:gd name="connsiteY31" fmla="*/ 10765 h 1630789"/>
                <a:gd name="connsiteX32" fmla="*/ 1695386 w 1760017"/>
                <a:gd name="connsiteY32" fmla="*/ 1872 h 1630789"/>
                <a:gd name="connsiteX33" fmla="*/ 1760017 w 1760017"/>
                <a:gd name="connsiteY33" fmla="*/ 0 h 16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60017" h="1630789">
                  <a:moveTo>
                    <a:pt x="1760017" y="0"/>
                  </a:moveTo>
                  <a:lnTo>
                    <a:pt x="1760017" y="1058296"/>
                  </a:lnTo>
                  <a:cubicBezTo>
                    <a:pt x="1760017" y="1058564"/>
                    <a:pt x="1760016" y="1058831"/>
                    <a:pt x="1760016" y="1059099"/>
                  </a:cubicBezTo>
                  <a:lnTo>
                    <a:pt x="1760016" y="1276641"/>
                  </a:lnTo>
                  <a:lnTo>
                    <a:pt x="1698212" y="1280383"/>
                  </a:lnTo>
                  <a:lnTo>
                    <a:pt x="1576945" y="1295354"/>
                  </a:lnTo>
                  <a:lnTo>
                    <a:pt x="1460359" y="1321085"/>
                  </a:lnTo>
                  <a:lnTo>
                    <a:pt x="1359899" y="1353023"/>
                  </a:lnTo>
                  <a:lnTo>
                    <a:pt x="1339498" y="1517013"/>
                  </a:lnTo>
                  <a:lnTo>
                    <a:pt x="1209241" y="1418507"/>
                  </a:lnTo>
                  <a:lnTo>
                    <a:pt x="1135419" y="1457224"/>
                  </a:lnTo>
                  <a:lnTo>
                    <a:pt x="1037562" y="1520849"/>
                  </a:lnTo>
                  <a:lnTo>
                    <a:pt x="946260" y="1592427"/>
                  </a:lnTo>
                  <a:lnTo>
                    <a:pt x="903653" y="1630789"/>
                  </a:lnTo>
                  <a:lnTo>
                    <a:pt x="748674" y="1476873"/>
                  </a:lnTo>
                  <a:lnTo>
                    <a:pt x="748405" y="1476279"/>
                  </a:lnTo>
                  <a:lnTo>
                    <a:pt x="0" y="728310"/>
                  </a:lnTo>
                  <a:lnTo>
                    <a:pt x="43555" y="687588"/>
                  </a:lnTo>
                  <a:lnTo>
                    <a:pt x="133008" y="608485"/>
                  </a:lnTo>
                  <a:lnTo>
                    <a:pt x="225739" y="534063"/>
                  </a:lnTo>
                  <a:lnTo>
                    <a:pt x="322685" y="463853"/>
                  </a:lnTo>
                  <a:lnTo>
                    <a:pt x="422441" y="397856"/>
                  </a:lnTo>
                  <a:lnTo>
                    <a:pt x="525008" y="336539"/>
                  </a:lnTo>
                  <a:lnTo>
                    <a:pt x="630852" y="279435"/>
                  </a:lnTo>
                  <a:lnTo>
                    <a:pt x="739975" y="227480"/>
                  </a:lnTo>
                  <a:lnTo>
                    <a:pt x="851440" y="180673"/>
                  </a:lnTo>
                  <a:lnTo>
                    <a:pt x="965715" y="138547"/>
                  </a:lnTo>
                  <a:lnTo>
                    <a:pt x="1081863" y="101570"/>
                  </a:lnTo>
                  <a:lnTo>
                    <a:pt x="1200821" y="70678"/>
                  </a:lnTo>
                  <a:lnTo>
                    <a:pt x="1321652" y="44934"/>
                  </a:lnTo>
                  <a:lnTo>
                    <a:pt x="1444825" y="24807"/>
                  </a:lnTo>
                  <a:lnTo>
                    <a:pt x="1569403" y="10765"/>
                  </a:lnTo>
                  <a:lnTo>
                    <a:pt x="1695386" y="1872"/>
                  </a:lnTo>
                  <a:lnTo>
                    <a:pt x="1760017" y="0"/>
                  </a:lnTo>
                  <a:close/>
                </a:path>
              </a:pathLst>
            </a:custGeom>
            <a:solidFill>
              <a:srgbClr val="F78F1D"/>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400" b="1" dirty="0">
                <a:latin typeface="Arial" panose="020B0604020202020204" pitchFamily="34" charset="0"/>
                <a:cs typeface="Arial" panose="020B0604020202020204" pitchFamily="34" charset="0"/>
              </a:endParaRPr>
            </a:p>
          </p:txBody>
        </p:sp>
        <p:sp>
          <p:nvSpPr>
            <p:cNvPr id="37" name="Freeform: Shape 36">
              <a:extLst>
                <a:ext uri="{FF2B5EF4-FFF2-40B4-BE49-F238E27FC236}">
                  <a16:creationId xmlns:a16="http://schemas.microsoft.com/office/drawing/2014/main" id="{4BB61B2B-CAC2-4B0C-BF16-1753F870D24F}"/>
                </a:ext>
              </a:extLst>
            </p:cNvPr>
            <p:cNvSpPr>
              <a:spLocks/>
            </p:cNvSpPr>
            <p:nvPr/>
          </p:nvSpPr>
          <p:spPr bwMode="auto">
            <a:xfrm>
              <a:off x="4922571" y="2261511"/>
              <a:ext cx="1011342" cy="571690"/>
            </a:xfrm>
            <a:custGeom>
              <a:avLst/>
              <a:gdLst>
                <a:gd name="connsiteX0" fmla="*/ 1011342 w 1011342"/>
                <a:gd name="connsiteY0" fmla="*/ 0 h 571690"/>
                <a:gd name="connsiteX1" fmla="*/ 1011342 w 1011342"/>
                <a:gd name="connsiteY1" fmla="*/ 217542 h 571690"/>
                <a:gd name="connsiteX2" fmla="*/ 949538 w 1011342"/>
                <a:gd name="connsiteY2" fmla="*/ 221284 h 571690"/>
                <a:gd name="connsiteX3" fmla="*/ 828271 w 1011342"/>
                <a:gd name="connsiteY3" fmla="*/ 236255 h 571690"/>
                <a:gd name="connsiteX4" fmla="*/ 711685 w 1011342"/>
                <a:gd name="connsiteY4" fmla="*/ 261986 h 571690"/>
                <a:gd name="connsiteX5" fmla="*/ 611225 w 1011342"/>
                <a:gd name="connsiteY5" fmla="*/ 293924 h 571690"/>
                <a:gd name="connsiteX6" fmla="*/ 590824 w 1011342"/>
                <a:gd name="connsiteY6" fmla="*/ 457914 h 571690"/>
                <a:gd name="connsiteX7" fmla="*/ 460567 w 1011342"/>
                <a:gd name="connsiteY7" fmla="*/ 359408 h 571690"/>
                <a:gd name="connsiteX8" fmla="*/ 386745 w 1011342"/>
                <a:gd name="connsiteY8" fmla="*/ 398125 h 571690"/>
                <a:gd name="connsiteX9" fmla="*/ 288888 w 1011342"/>
                <a:gd name="connsiteY9" fmla="*/ 461750 h 571690"/>
                <a:gd name="connsiteX10" fmla="*/ 197586 w 1011342"/>
                <a:gd name="connsiteY10" fmla="*/ 533328 h 571690"/>
                <a:gd name="connsiteX11" fmla="*/ 154979 w 1011342"/>
                <a:gd name="connsiteY11" fmla="*/ 571690 h 571690"/>
                <a:gd name="connsiteX12" fmla="*/ 0 w 1011342"/>
                <a:gd name="connsiteY12" fmla="*/ 417774 h 571690"/>
                <a:gd name="connsiteX13" fmla="*/ 51035 w 1011342"/>
                <a:gd name="connsiteY13" fmla="*/ 371926 h 571690"/>
                <a:gd name="connsiteX14" fmla="*/ 158256 w 1011342"/>
                <a:gd name="connsiteY14" fmla="*/ 287249 h 571690"/>
                <a:gd name="connsiteX15" fmla="*/ 243939 w 1011342"/>
                <a:gd name="connsiteY15" fmla="*/ 230173 h 571690"/>
                <a:gd name="connsiteX16" fmla="*/ 303402 w 1011342"/>
                <a:gd name="connsiteY16" fmla="*/ 195554 h 571690"/>
                <a:gd name="connsiteX17" fmla="*/ 364739 w 1011342"/>
                <a:gd name="connsiteY17" fmla="*/ 162805 h 571690"/>
                <a:gd name="connsiteX18" fmla="*/ 427011 w 1011342"/>
                <a:gd name="connsiteY18" fmla="*/ 132864 h 571690"/>
                <a:gd name="connsiteX19" fmla="*/ 490688 w 1011342"/>
                <a:gd name="connsiteY19" fmla="*/ 106198 h 571690"/>
                <a:gd name="connsiteX20" fmla="*/ 556238 w 1011342"/>
                <a:gd name="connsiteY20" fmla="*/ 82338 h 571690"/>
                <a:gd name="connsiteX21" fmla="*/ 623193 w 1011342"/>
                <a:gd name="connsiteY21" fmla="*/ 60818 h 571690"/>
                <a:gd name="connsiteX22" fmla="*/ 691084 w 1011342"/>
                <a:gd name="connsiteY22" fmla="*/ 42573 h 571690"/>
                <a:gd name="connsiteX23" fmla="*/ 760380 w 1011342"/>
                <a:gd name="connsiteY23" fmla="*/ 27134 h 571690"/>
                <a:gd name="connsiteX24" fmla="*/ 830612 w 1011342"/>
                <a:gd name="connsiteY24" fmla="*/ 15906 h 571690"/>
                <a:gd name="connsiteX25" fmla="*/ 902248 w 1011342"/>
                <a:gd name="connsiteY25" fmla="*/ 6550 h 571690"/>
                <a:gd name="connsiteX26" fmla="*/ 974353 w 1011342"/>
                <a:gd name="connsiteY26" fmla="*/ 936 h 57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1342" h="571690">
                  <a:moveTo>
                    <a:pt x="1011342" y="0"/>
                  </a:moveTo>
                  <a:lnTo>
                    <a:pt x="1011342" y="217542"/>
                  </a:lnTo>
                  <a:lnTo>
                    <a:pt x="949538" y="221284"/>
                  </a:lnTo>
                  <a:lnTo>
                    <a:pt x="828271" y="236255"/>
                  </a:lnTo>
                  <a:lnTo>
                    <a:pt x="711685" y="261986"/>
                  </a:lnTo>
                  <a:lnTo>
                    <a:pt x="611225" y="293924"/>
                  </a:lnTo>
                  <a:lnTo>
                    <a:pt x="590824" y="457914"/>
                  </a:lnTo>
                  <a:lnTo>
                    <a:pt x="460567" y="359408"/>
                  </a:lnTo>
                  <a:lnTo>
                    <a:pt x="386745" y="398125"/>
                  </a:lnTo>
                  <a:lnTo>
                    <a:pt x="288888" y="461750"/>
                  </a:lnTo>
                  <a:lnTo>
                    <a:pt x="197586" y="533328"/>
                  </a:lnTo>
                  <a:lnTo>
                    <a:pt x="154979" y="571690"/>
                  </a:lnTo>
                  <a:lnTo>
                    <a:pt x="0" y="417774"/>
                  </a:lnTo>
                  <a:lnTo>
                    <a:pt x="51035" y="371926"/>
                  </a:lnTo>
                  <a:lnTo>
                    <a:pt x="158256" y="287249"/>
                  </a:lnTo>
                  <a:lnTo>
                    <a:pt x="243939" y="230173"/>
                  </a:lnTo>
                  <a:lnTo>
                    <a:pt x="303402" y="195554"/>
                  </a:lnTo>
                  <a:lnTo>
                    <a:pt x="364739" y="162805"/>
                  </a:lnTo>
                  <a:lnTo>
                    <a:pt x="427011" y="132864"/>
                  </a:lnTo>
                  <a:lnTo>
                    <a:pt x="490688" y="106198"/>
                  </a:lnTo>
                  <a:lnTo>
                    <a:pt x="556238" y="82338"/>
                  </a:lnTo>
                  <a:lnTo>
                    <a:pt x="623193" y="60818"/>
                  </a:lnTo>
                  <a:lnTo>
                    <a:pt x="691084" y="42573"/>
                  </a:lnTo>
                  <a:lnTo>
                    <a:pt x="760380" y="27134"/>
                  </a:lnTo>
                  <a:lnTo>
                    <a:pt x="830612" y="15906"/>
                  </a:lnTo>
                  <a:lnTo>
                    <a:pt x="902248" y="6550"/>
                  </a:lnTo>
                  <a:lnTo>
                    <a:pt x="974353" y="936"/>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pic>
          <p:nvPicPr>
            <p:cNvPr id="38" name="Picture 8" descr="Image result for forecasting icon">
              <a:extLst>
                <a:ext uri="{FF2B5EF4-FFF2-40B4-BE49-F238E27FC236}">
                  <a16:creationId xmlns:a16="http://schemas.microsoft.com/office/drawing/2014/main" id="{96AF8951-868E-4DBE-996F-4EA8A931D5BC}"/>
                </a:ext>
              </a:extLst>
            </p:cNvPr>
            <p:cNvPicPr>
              <a:picLocks noChangeAspect="1" noChangeArrowheads="1"/>
            </p:cNvPicPr>
            <p:nvPr/>
          </p:nvPicPr>
          <p:blipFill>
            <a:blip r:embed="rId14" cstate="print">
              <a:biLevel thresh="75000"/>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862894" y="1467452"/>
              <a:ext cx="711184" cy="7847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F3352804-44C1-4D0A-A92B-167A1A77B482}"/>
              </a:ext>
            </a:extLst>
          </p:cNvPr>
          <p:cNvGrpSpPr/>
          <p:nvPr/>
        </p:nvGrpSpPr>
        <p:grpSpPr>
          <a:xfrm>
            <a:off x="6950875" y="3730666"/>
            <a:ext cx="3714859" cy="1760017"/>
            <a:chOff x="6950875" y="3850163"/>
            <a:chExt cx="3714859" cy="1760017"/>
          </a:xfrm>
        </p:grpSpPr>
        <p:sp>
          <p:nvSpPr>
            <p:cNvPr id="40" name="Rectangle 39">
              <a:extLst>
                <a:ext uri="{FF2B5EF4-FFF2-40B4-BE49-F238E27FC236}">
                  <a16:creationId xmlns:a16="http://schemas.microsoft.com/office/drawing/2014/main" id="{551FE98E-A007-4713-B2CA-1828DCF6D1C9}"/>
                </a:ext>
              </a:extLst>
            </p:cNvPr>
            <p:cNvSpPr/>
            <p:nvPr/>
          </p:nvSpPr>
          <p:spPr>
            <a:xfrm>
              <a:off x="8581665" y="4304197"/>
              <a:ext cx="2084069" cy="523220"/>
            </a:xfrm>
            <a:prstGeom prst="rect">
              <a:avLst/>
            </a:prstGeom>
          </p:spPr>
          <p:txBody>
            <a:bodyPr wrap="square">
              <a:spAutoFit/>
            </a:bodyPr>
            <a:lstStyle/>
            <a:p>
              <a:pPr algn="ctr"/>
              <a:r>
                <a:rPr lang="en-US" altLang="en-US" sz="1400" b="1" dirty="0">
                  <a:latin typeface="Arial" panose="020B0604020202020204" pitchFamily="34" charset="0"/>
                  <a:cs typeface="Arial" panose="020B0604020202020204" pitchFamily="34" charset="0"/>
                </a:rPr>
                <a:t>EXPERT ESTIMATE/</a:t>
              </a:r>
            </a:p>
            <a:p>
              <a:pPr algn="ctr"/>
              <a:r>
                <a:rPr lang="en-US" altLang="en-US" sz="1400" b="1" dirty="0">
                  <a:latin typeface="Arial" panose="020B0604020202020204" pitchFamily="34" charset="0"/>
                  <a:cs typeface="Arial" panose="020B0604020202020204" pitchFamily="34" charset="0"/>
                </a:rPr>
                <a:t>PREVIOUS STUDIES</a:t>
              </a:r>
            </a:p>
          </p:txBody>
        </p:sp>
        <p:sp>
          <p:nvSpPr>
            <p:cNvPr id="41" name="Freeform: Shape 40">
              <a:extLst>
                <a:ext uri="{FF2B5EF4-FFF2-40B4-BE49-F238E27FC236}">
                  <a16:creationId xmlns:a16="http://schemas.microsoft.com/office/drawing/2014/main" id="{17657FAF-75B9-4471-BC55-2FB8DF29236F}"/>
                </a:ext>
              </a:extLst>
            </p:cNvPr>
            <p:cNvSpPr>
              <a:spLocks/>
            </p:cNvSpPr>
            <p:nvPr/>
          </p:nvSpPr>
          <p:spPr bwMode="auto">
            <a:xfrm>
              <a:off x="6950875" y="3850163"/>
              <a:ext cx="1630790" cy="1760017"/>
            </a:xfrm>
            <a:custGeom>
              <a:avLst/>
              <a:gdLst>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83120 w 1630790"/>
                <a:gd name="connsiteY22" fmla="*/ 980638 h 1760017"/>
                <a:gd name="connsiteX23" fmla="*/ 183110 w 1630790"/>
                <a:gd name="connsiteY23" fmla="*/ 980628 h 1760017"/>
                <a:gd name="connsiteX24" fmla="*/ 154979 w 1630790"/>
                <a:gd name="connsiteY24" fmla="*/ 1011342 h 1760017"/>
                <a:gd name="connsiteX25" fmla="*/ 0 w 1630790"/>
                <a:gd name="connsiteY25" fmla="*/ 856832 h 1760017"/>
                <a:gd name="connsiteX26" fmla="*/ 39330 w 1630790"/>
                <a:gd name="connsiteY26" fmla="*/ 814224 h 1760017"/>
                <a:gd name="connsiteX27" fmla="*/ 110966 w 1630790"/>
                <a:gd name="connsiteY27" fmla="*/ 722454 h 1760017"/>
                <a:gd name="connsiteX28" fmla="*/ 173708 w 1630790"/>
                <a:gd name="connsiteY28" fmla="*/ 624598 h 1760017"/>
                <a:gd name="connsiteX29" fmla="*/ 223735 w 1630790"/>
                <a:gd name="connsiteY29" fmla="*/ 531326 h 1760017"/>
                <a:gd name="connsiteX30" fmla="*/ 117990 w 1630790"/>
                <a:gd name="connsiteY30" fmla="*/ 395242 h 1760017"/>
                <a:gd name="connsiteX31" fmla="*/ 288085 w 1630790"/>
                <a:gd name="connsiteY31" fmla="*/ 371342 h 1760017"/>
                <a:gd name="connsiteX32" fmla="*/ 310894 w 1630790"/>
                <a:gd name="connsiteY32" fmla="*/ 299657 h 1760017"/>
                <a:gd name="connsiteX33" fmla="*/ 336646 w 1630790"/>
                <a:gd name="connsiteY33" fmla="*/ 182135 h 1760017"/>
                <a:gd name="connsiteX34" fmla="*/ 352097 w 1630790"/>
                <a:gd name="connsiteY34" fmla="*/ 61804 h 1760017"/>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83120 w 1630790"/>
                <a:gd name="connsiteY22" fmla="*/ 980638 h 1760017"/>
                <a:gd name="connsiteX23" fmla="*/ 154979 w 1630790"/>
                <a:gd name="connsiteY23" fmla="*/ 1011342 h 1760017"/>
                <a:gd name="connsiteX24" fmla="*/ 0 w 1630790"/>
                <a:gd name="connsiteY24" fmla="*/ 856832 h 1760017"/>
                <a:gd name="connsiteX25" fmla="*/ 39330 w 1630790"/>
                <a:gd name="connsiteY25" fmla="*/ 814224 h 1760017"/>
                <a:gd name="connsiteX26" fmla="*/ 110966 w 1630790"/>
                <a:gd name="connsiteY26" fmla="*/ 722454 h 1760017"/>
                <a:gd name="connsiteX27" fmla="*/ 173708 w 1630790"/>
                <a:gd name="connsiteY27" fmla="*/ 624598 h 1760017"/>
                <a:gd name="connsiteX28" fmla="*/ 223735 w 1630790"/>
                <a:gd name="connsiteY28" fmla="*/ 531326 h 1760017"/>
                <a:gd name="connsiteX29" fmla="*/ 117990 w 1630790"/>
                <a:gd name="connsiteY29" fmla="*/ 395242 h 1760017"/>
                <a:gd name="connsiteX30" fmla="*/ 288085 w 1630790"/>
                <a:gd name="connsiteY30" fmla="*/ 371342 h 1760017"/>
                <a:gd name="connsiteX31" fmla="*/ 310894 w 1630790"/>
                <a:gd name="connsiteY31" fmla="*/ 299657 h 1760017"/>
                <a:gd name="connsiteX32" fmla="*/ 336646 w 1630790"/>
                <a:gd name="connsiteY32" fmla="*/ 182135 h 1760017"/>
                <a:gd name="connsiteX33" fmla="*/ 352097 w 1630790"/>
                <a:gd name="connsiteY33" fmla="*/ 61804 h 1760017"/>
                <a:gd name="connsiteX34" fmla="*/ 354906 w 1630790"/>
                <a:gd name="connsiteY34" fmla="*/ 0 h 1760017"/>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54979 w 1630790"/>
                <a:gd name="connsiteY22" fmla="*/ 1011342 h 1760017"/>
                <a:gd name="connsiteX23" fmla="*/ 0 w 1630790"/>
                <a:gd name="connsiteY23" fmla="*/ 856832 h 1760017"/>
                <a:gd name="connsiteX24" fmla="*/ 39330 w 1630790"/>
                <a:gd name="connsiteY24" fmla="*/ 814224 h 1760017"/>
                <a:gd name="connsiteX25" fmla="*/ 110966 w 1630790"/>
                <a:gd name="connsiteY25" fmla="*/ 722454 h 1760017"/>
                <a:gd name="connsiteX26" fmla="*/ 173708 w 1630790"/>
                <a:gd name="connsiteY26" fmla="*/ 624598 h 1760017"/>
                <a:gd name="connsiteX27" fmla="*/ 223735 w 1630790"/>
                <a:gd name="connsiteY27" fmla="*/ 531326 h 1760017"/>
                <a:gd name="connsiteX28" fmla="*/ 117990 w 1630790"/>
                <a:gd name="connsiteY28" fmla="*/ 395242 h 1760017"/>
                <a:gd name="connsiteX29" fmla="*/ 288085 w 1630790"/>
                <a:gd name="connsiteY29" fmla="*/ 371342 h 1760017"/>
                <a:gd name="connsiteX30" fmla="*/ 310894 w 1630790"/>
                <a:gd name="connsiteY30" fmla="*/ 299657 h 1760017"/>
                <a:gd name="connsiteX31" fmla="*/ 336646 w 1630790"/>
                <a:gd name="connsiteY31" fmla="*/ 182135 h 1760017"/>
                <a:gd name="connsiteX32" fmla="*/ 352097 w 1630790"/>
                <a:gd name="connsiteY32" fmla="*/ 61804 h 1760017"/>
                <a:gd name="connsiteX33" fmla="*/ 354906 w 1630790"/>
                <a:gd name="connsiteY33" fmla="*/ 0 h 176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30790" h="1760017">
                  <a:moveTo>
                    <a:pt x="354906" y="0"/>
                  </a:moveTo>
                  <a:lnTo>
                    <a:pt x="572758" y="0"/>
                  </a:lnTo>
                  <a:lnTo>
                    <a:pt x="573094" y="0"/>
                  </a:lnTo>
                  <a:lnTo>
                    <a:pt x="1630790" y="0"/>
                  </a:lnTo>
                  <a:cubicBezTo>
                    <a:pt x="1630478" y="21237"/>
                    <a:pt x="1630165" y="42474"/>
                    <a:pt x="1629853" y="63711"/>
                  </a:cubicBezTo>
                  <a:lnTo>
                    <a:pt x="1620954" y="190196"/>
                  </a:lnTo>
                  <a:lnTo>
                    <a:pt x="1606904" y="315276"/>
                  </a:lnTo>
                  <a:lnTo>
                    <a:pt x="1586764" y="438014"/>
                  </a:lnTo>
                  <a:lnTo>
                    <a:pt x="1561004" y="559346"/>
                  </a:lnTo>
                  <a:lnTo>
                    <a:pt x="1530092" y="678335"/>
                  </a:lnTo>
                  <a:lnTo>
                    <a:pt x="1493091" y="794514"/>
                  </a:lnTo>
                  <a:lnTo>
                    <a:pt x="1450939" y="908819"/>
                  </a:lnTo>
                  <a:lnTo>
                    <a:pt x="1404102" y="1020314"/>
                  </a:lnTo>
                  <a:lnTo>
                    <a:pt x="1352114" y="1128997"/>
                  </a:lnTo>
                  <a:lnTo>
                    <a:pt x="1294974" y="1234870"/>
                  </a:lnTo>
                  <a:lnTo>
                    <a:pt x="1233618" y="1337932"/>
                  </a:lnTo>
                  <a:lnTo>
                    <a:pt x="1167579" y="1437714"/>
                  </a:lnTo>
                  <a:lnTo>
                    <a:pt x="1097325" y="1534218"/>
                  </a:lnTo>
                  <a:lnTo>
                    <a:pt x="1022855" y="1627442"/>
                  </a:lnTo>
                  <a:lnTo>
                    <a:pt x="943702" y="1717387"/>
                  </a:lnTo>
                  <a:lnTo>
                    <a:pt x="902954" y="1760017"/>
                  </a:lnTo>
                  <a:lnTo>
                    <a:pt x="154510" y="1011881"/>
                  </a:lnTo>
                  <a:lnTo>
                    <a:pt x="154979" y="1011342"/>
                  </a:lnTo>
                  <a:lnTo>
                    <a:pt x="0" y="856832"/>
                  </a:lnTo>
                  <a:lnTo>
                    <a:pt x="39330" y="814224"/>
                  </a:lnTo>
                  <a:lnTo>
                    <a:pt x="110966" y="722454"/>
                  </a:lnTo>
                  <a:lnTo>
                    <a:pt x="173708" y="624598"/>
                  </a:lnTo>
                  <a:lnTo>
                    <a:pt x="223735" y="531326"/>
                  </a:lnTo>
                  <a:lnTo>
                    <a:pt x="117990" y="395242"/>
                  </a:lnTo>
                  <a:lnTo>
                    <a:pt x="288085" y="371342"/>
                  </a:lnTo>
                  <a:lnTo>
                    <a:pt x="310894" y="299657"/>
                  </a:lnTo>
                  <a:lnTo>
                    <a:pt x="336646" y="182135"/>
                  </a:lnTo>
                  <a:lnTo>
                    <a:pt x="352097" y="61804"/>
                  </a:lnTo>
                  <a:lnTo>
                    <a:pt x="354906" y="0"/>
                  </a:lnTo>
                  <a:close/>
                </a:path>
              </a:pathLst>
            </a:custGeom>
            <a:solidFill>
              <a:srgbClr val="BD1419"/>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400" b="1">
                <a:latin typeface="Arial" panose="020B0604020202020204" pitchFamily="34" charset="0"/>
                <a:cs typeface="Arial" panose="020B0604020202020204" pitchFamily="34" charset="0"/>
              </a:endParaRPr>
            </a:p>
          </p:txBody>
        </p:sp>
        <p:sp>
          <p:nvSpPr>
            <p:cNvPr id="42" name="Freeform: Shape 41">
              <a:extLst>
                <a:ext uri="{FF2B5EF4-FFF2-40B4-BE49-F238E27FC236}">
                  <a16:creationId xmlns:a16="http://schemas.microsoft.com/office/drawing/2014/main" id="{35F750C3-C568-4762-BEEE-E19AF626B523}"/>
                </a:ext>
              </a:extLst>
            </p:cNvPr>
            <p:cNvSpPr>
              <a:spLocks/>
            </p:cNvSpPr>
            <p:nvPr/>
          </p:nvSpPr>
          <p:spPr bwMode="auto">
            <a:xfrm>
              <a:off x="6950875" y="3850163"/>
              <a:ext cx="573094" cy="1011342"/>
            </a:xfrm>
            <a:custGeom>
              <a:avLst/>
              <a:gdLst>
                <a:gd name="connsiteX0" fmla="*/ 354906 w 573094"/>
                <a:gd name="connsiteY0" fmla="*/ 0 h 1011342"/>
                <a:gd name="connsiteX1" fmla="*/ 573094 w 573094"/>
                <a:gd name="connsiteY1" fmla="*/ 0 h 1011342"/>
                <a:gd name="connsiteX2" fmla="*/ 572158 w 573094"/>
                <a:gd name="connsiteY2" fmla="*/ 36520 h 1011342"/>
                <a:gd name="connsiteX3" fmla="*/ 566539 w 573094"/>
                <a:gd name="connsiteY3" fmla="*/ 109094 h 1011342"/>
                <a:gd name="connsiteX4" fmla="*/ 557175 w 573094"/>
                <a:gd name="connsiteY4" fmla="*/ 180262 h 1011342"/>
                <a:gd name="connsiteX5" fmla="*/ 545001 w 573094"/>
                <a:gd name="connsiteY5" fmla="*/ 250962 h 1011342"/>
                <a:gd name="connsiteX6" fmla="*/ 530487 w 573094"/>
                <a:gd name="connsiteY6" fmla="*/ 319790 h 1011342"/>
                <a:gd name="connsiteX7" fmla="*/ 512226 w 573094"/>
                <a:gd name="connsiteY7" fmla="*/ 387681 h 1011342"/>
                <a:gd name="connsiteX8" fmla="*/ 490689 w 573094"/>
                <a:gd name="connsiteY8" fmla="*/ 455104 h 1011342"/>
                <a:gd name="connsiteX9" fmla="*/ 466810 w 573094"/>
                <a:gd name="connsiteY9" fmla="*/ 520654 h 1011342"/>
                <a:gd name="connsiteX10" fmla="*/ 440121 w 573094"/>
                <a:gd name="connsiteY10" fmla="*/ 584331 h 1011342"/>
                <a:gd name="connsiteX11" fmla="*/ 410156 w 573094"/>
                <a:gd name="connsiteY11" fmla="*/ 647072 h 1011342"/>
                <a:gd name="connsiteX12" fmla="*/ 377381 w 573094"/>
                <a:gd name="connsiteY12" fmla="*/ 707940 h 1011342"/>
                <a:gd name="connsiteX13" fmla="*/ 342733 w 573094"/>
                <a:gd name="connsiteY13" fmla="*/ 766935 h 1011342"/>
                <a:gd name="connsiteX14" fmla="*/ 285611 w 573094"/>
                <a:gd name="connsiteY14" fmla="*/ 853554 h 1011342"/>
                <a:gd name="connsiteX15" fmla="*/ 200864 w 573094"/>
                <a:gd name="connsiteY15" fmla="*/ 961243 h 1011342"/>
                <a:gd name="connsiteX16" fmla="*/ 154979 w 573094"/>
                <a:gd name="connsiteY16" fmla="*/ 1011342 h 1011342"/>
                <a:gd name="connsiteX17" fmla="*/ 0 w 573094"/>
                <a:gd name="connsiteY17" fmla="*/ 856832 h 1011342"/>
                <a:gd name="connsiteX18" fmla="*/ 39330 w 573094"/>
                <a:gd name="connsiteY18" fmla="*/ 814224 h 1011342"/>
                <a:gd name="connsiteX19" fmla="*/ 110966 w 573094"/>
                <a:gd name="connsiteY19" fmla="*/ 722454 h 1011342"/>
                <a:gd name="connsiteX20" fmla="*/ 173708 w 573094"/>
                <a:gd name="connsiteY20" fmla="*/ 624598 h 1011342"/>
                <a:gd name="connsiteX21" fmla="*/ 223735 w 573094"/>
                <a:gd name="connsiteY21" fmla="*/ 531326 h 1011342"/>
                <a:gd name="connsiteX22" fmla="*/ 117990 w 573094"/>
                <a:gd name="connsiteY22" fmla="*/ 395242 h 1011342"/>
                <a:gd name="connsiteX23" fmla="*/ 288085 w 573094"/>
                <a:gd name="connsiteY23" fmla="*/ 371342 h 1011342"/>
                <a:gd name="connsiteX24" fmla="*/ 310894 w 573094"/>
                <a:gd name="connsiteY24" fmla="*/ 299657 h 1011342"/>
                <a:gd name="connsiteX25" fmla="*/ 336646 w 573094"/>
                <a:gd name="connsiteY25" fmla="*/ 182135 h 1011342"/>
                <a:gd name="connsiteX26" fmla="*/ 352097 w 573094"/>
                <a:gd name="connsiteY26" fmla="*/ 61804 h 101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3094" h="1011342">
                  <a:moveTo>
                    <a:pt x="354906" y="0"/>
                  </a:moveTo>
                  <a:lnTo>
                    <a:pt x="573094" y="0"/>
                  </a:lnTo>
                  <a:lnTo>
                    <a:pt x="572158" y="36520"/>
                  </a:lnTo>
                  <a:lnTo>
                    <a:pt x="566539" y="109094"/>
                  </a:lnTo>
                  <a:lnTo>
                    <a:pt x="557175" y="180262"/>
                  </a:lnTo>
                  <a:lnTo>
                    <a:pt x="545001" y="250962"/>
                  </a:lnTo>
                  <a:lnTo>
                    <a:pt x="530487" y="319790"/>
                  </a:lnTo>
                  <a:lnTo>
                    <a:pt x="512226" y="387681"/>
                  </a:lnTo>
                  <a:lnTo>
                    <a:pt x="490689" y="455104"/>
                  </a:lnTo>
                  <a:lnTo>
                    <a:pt x="466810" y="520654"/>
                  </a:lnTo>
                  <a:lnTo>
                    <a:pt x="440121" y="584331"/>
                  </a:lnTo>
                  <a:lnTo>
                    <a:pt x="410156" y="647072"/>
                  </a:lnTo>
                  <a:lnTo>
                    <a:pt x="377381" y="707940"/>
                  </a:lnTo>
                  <a:lnTo>
                    <a:pt x="342733" y="766935"/>
                  </a:lnTo>
                  <a:lnTo>
                    <a:pt x="285611" y="853554"/>
                  </a:lnTo>
                  <a:lnTo>
                    <a:pt x="200864" y="961243"/>
                  </a:lnTo>
                  <a:lnTo>
                    <a:pt x="154979" y="1011342"/>
                  </a:lnTo>
                  <a:lnTo>
                    <a:pt x="0" y="856832"/>
                  </a:lnTo>
                  <a:lnTo>
                    <a:pt x="39330" y="814224"/>
                  </a:lnTo>
                  <a:lnTo>
                    <a:pt x="110966" y="722454"/>
                  </a:lnTo>
                  <a:lnTo>
                    <a:pt x="173708" y="624598"/>
                  </a:lnTo>
                  <a:lnTo>
                    <a:pt x="223735" y="531326"/>
                  </a:lnTo>
                  <a:lnTo>
                    <a:pt x="117990" y="395242"/>
                  </a:lnTo>
                  <a:lnTo>
                    <a:pt x="288085" y="371342"/>
                  </a:lnTo>
                  <a:lnTo>
                    <a:pt x="310894" y="299657"/>
                  </a:lnTo>
                  <a:lnTo>
                    <a:pt x="336646" y="182135"/>
                  </a:lnTo>
                  <a:lnTo>
                    <a:pt x="352097" y="61804"/>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pic>
          <p:nvPicPr>
            <p:cNvPr id="43" name="Picture 22" descr="Related image">
              <a:extLst>
                <a:ext uri="{FF2B5EF4-FFF2-40B4-BE49-F238E27FC236}">
                  <a16:creationId xmlns:a16="http://schemas.microsoft.com/office/drawing/2014/main" id="{8141494B-AE92-42F0-B552-D3ED7F48B70B}"/>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494283" y="4196851"/>
              <a:ext cx="853047" cy="853047"/>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Picture 14" descr="Image result for estimate icon">
              <a:extLst>
                <a:ext uri="{FF2B5EF4-FFF2-40B4-BE49-F238E27FC236}">
                  <a16:creationId xmlns:a16="http://schemas.microsoft.com/office/drawing/2014/main" id="{860E1967-8FD8-4FCF-8B49-4D9E93C8D59D}"/>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409877" y="4453452"/>
              <a:ext cx="376759" cy="342173"/>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11A7FCE0-BBEB-439A-8566-8728F1D0554D}"/>
              </a:ext>
            </a:extLst>
          </p:cNvPr>
          <p:cNvGrpSpPr/>
          <p:nvPr/>
        </p:nvGrpSpPr>
        <p:grpSpPr>
          <a:xfrm>
            <a:off x="6950874" y="1877942"/>
            <a:ext cx="3623514" cy="1758613"/>
            <a:chOff x="6950874" y="1997439"/>
            <a:chExt cx="3623514" cy="1758613"/>
          </a:xfrm>
        </p:grpSpPr>
        <p:sp>
          <p:nvSpPr>
            <p:cNvPr id="49" name="Rectangle 48">
              <a:extLst>
                <a:ext uri="{FF2B5EF4-FFF2-40B4-BE49-F238E27FC236}">
                  <a16:creationId xmlns:a16="http://schemas.microsoft.com/office/drawing/2014/main" id="{0F9618AF-69F9-4586-BF3F-DC60B36F265A}"/>
                </a:ext>
              </a:extLst>
            </p:cNvPr>
            <p:cNvSpPr/>
            <p:nvPr/>
          </p:nvSpPr>
          <p:spPr>
            <a:xfrm>
              <a:off x="8490319" y="2593535"/>
              <a:ext cx="2084069" cy="523220"/>
            </a:xfrm>
            <a:prstGeom prst="rect">
              <a:avLst/>
            </a:prstGeom>
          </p:spPr>
          <p:txBody>
            <a:bodyPr wrap="square">
              <a:spAutoFit/>
            </a:bodyPr>
            <a:lstStyle/>
            <a:p>
              <a:r>
                <a:rPr lang="en-US" altLang="en-US" sz="1400" b="1" dirty="0">
                  <a:latin typeface="Arial" panose="020B0604020202020204" pitchFamily="34" charset="0"/>
                  <a:cs typeface="Arial" panose="020B0604020202020204" pitchFamily="34" charset="0"/>
                </a:rPr>
                <a:t>USE OF CUSTOMER INPUT</a:t>
              </a:r>
            </a:p>
          </p:txBody>
        </p:sp>
        <p:sp>
          <p:nvSpPr>
            <p:cNvPr id="50" name="Freeform: Shape 49">
              <a:extLst>
                <a:ext uri="{FF2B5EF4-FFF2-40B4-BE49-F238E27FC236}">
                  <a16:creationId xmlns:a16="http://schemas.microsoft.com/office/drawing/2014/main" id="{D566F513-C3C2-43A4-A5F7-3C69DAB1C8EE}"/>
                </a:ext>
              </a:extLst>
            </p:cNvPr>
            <p:cNvSpPr>
              <a:spLocks/>
            </p:cNvSpPr>
            <p:nvPr/>
          </p:nvSpPr>
          <p:spPr bwMode="auto">
            <a:xfrm>
              <a:off x="6950874" y="1997439"/>
              <a:ext cx="1630791" cy="1758613"/>
            </a:xfrm>
            <a:custGeom>
              <a:avLst/>
              <a:gdLst>
                <a:gd name="connsiteX0" fmla="*/ 902250 w 1630791"/>
                <a:gd name="connsiteY0" fmla="*/ 0 h 1758613"/>
                <a:gd name="connsiteX1" fmla="*/ 943452 w 1630791"/>
                <a:gd name="connsiteY1" fmla="*/ 42607 h 1758613"/>
                <a:gd name="connsiteX2" fmla="*/ 1022113 w 1630791"/>
                <a:gd name="connsiteY2" fmla="*/ 132504 h 1758613"/>
                <a:gd name="connsiteX3" fmla="*/ 1097027 w 1630791"/>
                <a:gd name="connsiteY3" fmla="*/ 225679 h 1758613"/>
                <a:gd name="connsiteX4" fmla="*/ 1167259 w 1630791"/>
                <a:gd name="connsiteY4" fmla="*/ 321663 h 1758613"/>
                <a:gd name="connsiteX5" fmla="*/ 1233277 w 1630791"/>
                <a:gd name="connsiteY5" fmla="*/ 421393 h 1758613"/>
                <a:gd name="connsiteX6" fmla="*/ 1294613 w 1630791"/>
                <a:gd name="connsiteY6" fmla="*/ 524868 h 1758613"/>
                <a:gd name="connsiteX7" fmla="*/ 1351267 w 1630791"/>
                <a:gd name="connsiteY7" fmla="*/ 630684 h 1758613"/>
                <a:gd name="connsiteX8" fmla="*/ 1403239 w 1630791"/>
                <a:gd name="connsiteY8" fmla="*/ 738842 h 1758613"/>
                <a:gd name="connsiteX9" fmla="*/ 1450529 w 1630791"/>
                <a:gd name="connsiteY9" fmla="*/ 850745 h 1758613"/>
                <a:gd name="connsiteX10" fmla="*/ 1492668 w 1630791"/>
                <a:gd name="connsiteY10" fmla="*/ 964521 h 1758613"/>
                <a:gd name="connsiteX11" fmla="*/ 1529189 w 1630791"/>
                <a:gd name="connsiteY11" fmla="*/ 1080638 h 1758613"/>
                <a:gd name="connsiteX12" fmla="*/ 1560559 w 1630791"/>
                <a:gd name="connsiteY12" fmla="*/ 1199565 h 1758613"/>
                <a:gd name="connsiteX13" fmla="*/ 1586311 w 1630791"/>
                <a:gd name="connsiteY13" fmla="*/ 1320364 h 1758613"/>
                <a:gd name="connsiteX14" fmla="*/ 1606444 w 1630791"/>
                <a:gd name="connsiteY14" fmla="*/ 1443504 h 1758613"/>
                <a:gd name="connsiteX15" fmla="*/ 1620959 w 1630791"/>
                <a:gd name="connsiteY15" fmla="*/ 1568517 h 1758613"/>
                <a:gd name="connsiteX16" fmla="*/ 1629855 w 1630791"/>
                <a:gd name="connsiteY16" fmla="*/ 1694935 h 1758613"/>
                <a:gd name="connsiteX17" fmla="*/ 1630791 w 1630791"/>
                <a:gd name="connsiteY17" fmla="*/ 1758612 h 1758613"/>
                <a:gd name="connsiteX18" fmla="*/ 573095 w 1630791"/>
                <a:gd name="connsiteY18" fmla="*/ 1758612 h 1758613"/>
                <a:gd name="connsiteX19" fmla="*/ 572215 w 1630791"/>
                <a:gd name="connsiteY19" fmla="*/ 1735446 h 1758613"/>
                <a:gd name="connsiteX20" fmla="*/ 573094 w 1630791"/>
                <a:gd name="connsiteY20" fmla="*/ 1758613 h 1758613"/>
                <a:gd name="connsiteX21" fmla="*/ 355085 w 1630791"/>
                <a:gd name="connsiteY21" fmla="*/ 1758613 h 1758613"/>
                <a:gd name="connsiteX22" fmla="*/ 352278 w 1630791"/>
                <a:gd name="connsiteY22" fmla="*/ 1696838 h 1758613"/>
                <a:gd name="connsiteX23" fmla="*/ 336839 w 1630791"/>
                <a:gd name="connsiteY23" fmla="*/ 1576562 h 1758613"/>
                <a:gd name="connsiteX24" fmla="*/ 310641 w 1630791"/>
                <a:gd name="connsiteY24" fmla="*/ 1459095 h 1758613"/>
                <a:gd name="connsiteX25" fmla="*/ 281337 w 1630791"/>
                <a:gd name="connsiteY25" fmla="*/ 1366964 h 1758613"/>
                <a:gd name="connsiteX26" fmla="*/ 109562 w 1630791"/>
                <a:gd name="connsiteY26" fmla="*/ 1346055 h 1758613"/>
                <a:gd name="connsiteX27" fmla="*/ 213033 w 1630791"/>
                <a:gd name="connsiteY27" fmla="*/ 1207997 h 1758613"/>
                <a:gd name="connsiteX28" fmla="*/ 174034 w 1630791"/>
                <a:gd name="connsiteY28" fmla="*/ 1134305 h 1758613"/>
                <a:gd name="connsiteX29" fmla="*/ 110409 w 1630791"/>
                <a:gd name="connsiteY29" fmla="*/ 1036961 h 1758613"/>
                <a:gd name="connsiteX30" fmla="*/ 39298 w 1630791"/>
                <a:gd name="connsiteY30" fmla="*/ 945234 h 1758613"/>
                <a:gd name="connsiteX31" fmla="*/ 0 w 1630791"/>
                <a:gd name="connsiteY31" fmla="*/ 902646 h 1758613"/>
                <a:gd name="connsiteX32" fmla="*/ 154853 w 1630791"/>
                <a:gd name="connsiteY32" fmla="*/ 748675 h 1758613"/>
                <a:gd name="connsiteX33" fmla="*/ 188325 w 1630791"/>
                <a:gd name="connsiteY33" fmla="*/ 785235 h 1758613"/>
                <a:gd name="connsiteX34" fmla="*/ 188383 w 1630791"/>
                <a:gd name="connsiteY34" fmla="*/ 785189 h 1758613"/>
                <a:gd name="connsiteX35" fmla="*/ 154511 w 1630791"/>
                <a:gd name="connsiteY35" fmla="*/ 748206 h 1758613"/>
                <a:gd name="connsiteX0" fmla="*/ 902250 w 1630791"/>
                <a:gd name="connsiteY0" fmla="*/ 0 h 1758613"/>
                <a:gd name="connsiteX1" fmla="*/ 943452 w 1630791"/>
                <a:gd name="connsiteY1" fmla="*/ 42607 h 1758613"/>
                <a:gd name="connsiteX2" fmla="*/ 1022113 w 1630791"/>
                <a:gd name="connsiteY2" fmla="*/ 132504 h 1758613"/>
                <a:gd name="connsiteX3" fmla="*/ 1097027 w 1630791"/>
                <a:gd name="connsiteY3" fmla="*/ 225679 h 1758613"/>
                <a:gd name="connsiteX4" fmla="*/ 1167259 w 1630791"/>
                <a:gd name="connsiteY4" fmla="*/ 321663 h 1758613"/>
                <a:gd name="connsiteX5" fmla="*/ 1233277 w 1630791"/>
                <a:gd name="connsiteY5" fmla="*/ 421393 h 1758613"/>
                <a:gd name="connsiteX6" fmla="*/ 1294613 w 1630791"/>
                <a:gd name="connsiteY6" fmla="*/ 524868 h 1758613"/>
                <a:gd name="connsiteX7" fmla="*/ 1351267 w 1630791"/>
                <a:gd name="connsiteY7" fmla="*/ 630684 h 1758613"/>
                <a:gd name="connsiteX8" fmla="*/ 1403239 w 1630791"/>
                <a:gd name="connsiteY8" fmla="*/ 738842 h 1758613"/>
                <a:gd name="connsiteX9" fmla="*/ 1450529 w 1630791"/>
                <a:gd name="connsiteY9" fmla="*/ 850745 h 1758613"/>
                <a:gd name="connsiteX10" fmla="*/ 1492668 w 1630791"/>
                <a:gd name="connsiteY10" fmla="*/ 964521 h 1758613"/>
                <a:gd name="connsiteX11" fmla="*/ 1529189 w 1630791"/>
                <a:gd name="connsiteY11" fmla="*/ 1080638 h 1758613"/>
                <a:gd name="connsiteX12" fmla="*/ 1560559 w 1630791"/>
                <a:gd name="connsiteY12" fmla="*/ 1199565 h 1758613"/>
                <a:gd name="connsiteX13" fmla="*/ 1586311 w 1630791"/>
                <a:gd name="connsiteY13" fmla="*/ 1320364 h 1758613"/>
                <a:gd name="connsiteX14" fmla="*/ 1606444 w 1630791"/>
                <a:gd name="connsiteY14" fmla="*/ 1443504 h 1758613"/>
                <a:gd name="connsiteX15" fmla="*/ 1620959 w 1630791"/>
                <a:gd name="connsiteY15" fmla="*/ 1568517 h 1758613"/>
                <a:gd name="connsiteX16" fmla="*/ 1629855 w 1630791"/>
                <a:gd name="connsiteY16" fmla="*/ 1694935 h 1758613"/>
                <a:gd name="connsiteX17" fmla="*/ 1630791 w 1630791"/>
                <a:gd name="connsiteY17" fmla="*/ 1758612 h 1758613"/>
                <a:gd name="connsiteX18" fmla="*/ 573095 w 1630791"/>
                <a:gd name="connsiteY18" fmla="*/ 1758612 h 1758613"/>
                <a:gd name="connsiteX19" fmla="*/ 572215 w 1630791"/>
                <a:gd name="connsiteY19" fmla="*/ 1735446 h 1758613"/>
                <a:gd name="connsiteX20" fmla="*/ 573094 w 1630791"/>
                <a:gd name="connsiteY20" fmla="*/ 1758613 h 1758613"/>
                <a:gd name="connsiteX21" fmla="*/ 355085 w 1630791"/>
                <a:gd name="connsiteY21" fmla="*/ 1758613 h 1758613"/>
                <a:gd name="connsiteX22" fmla="*/ 352278 w 1630791"/>
                <a:gd name="connsiteY22" fmla="*/ 1696838 h 1758613"/>
                <a:gd name="connsiteX23" fmla="*/ 336839 w 1630791"/>
                <a:gd name="connsiteY23" fmla="*/ 1576562 h 1758613"/>
                <a:gd name="connsiteX24" fmla="*/ 310641 w 1630791"/>
                <a:gd name="connsiteY24" fmla="*/ 1459095 h 1758613"/>
                <a:gd name="connsiteX25" fmla="*/ 281337 w 1630791"/>
                <a:gd name="connsiteY25" fmla="*/ 1366964 h 1758613"/>
                <a:gd name="connsiteX26" fmla="*/ 109562 w 1630791"/>
                <a:gd name="connsiteY26" fmla="*/ 1346055 h 1758613"/>
                <a:gd name="connsiteX27" fmla="*/ 213033 w 1630791"/>
                <a:gd name="connsiteY27" fmla="*/ 1207997 h 1758613"/>
                <a:gd name="connsiteX28" fmla="*/ 174034 w 1630791"/>
                <a:gd name="connsiteY28" fmla="*/ 1134305 h 1758613"/>
                <a:gd name="connsiteX29" fmla="*/ 110409 w 1630791"/>
                <a:gd name="connsiteY29" fmla="*/ 1036961 h 1758613"/>
                <a:gd name="connsiteX30" fmla="*/ 39298 w 1630791"/>
                <a:gd name="connsiteY30" fmla="*/ 945234 h 1758613"/>
                <a:gd name="connsiteX31" fmla="*/ 0 w 1630791"/>
                <a:gd name="connsiteY31" fmla="*/ 902646 h 1758613"/>
                <a:gd name="connsiteX32" fmla="*/ 154853 w 1630791"/>
                <a:gd name="connsiteY32" fmla="*/ 748675 h 1758613"/>
                <a:gd name="connsiteX33" fmla="*/ 188325 w 1630791"/>
                <a:gd name="connsiteY33" fmla="*/ 785235 h 1758613"/>
                <a:gd name="connsiteX34" fmla="*/ 154511 w 1630791"/>
                <a:gd name="connsiteY34" fmla="*/ 748206 h 1758613"/>
                <a:gd name="connsiteX35" fmla="*/ 902250 w 1630791"/>
                <a:gd name="connsiteY35" fmla="*/ 0 h 1758613"/>
                <a:gd name="connsiteX0" fmla="*/ 902250 w 1630791"/>
                <a:gd name="connsiteY0" fmla="*/ 0 h 1758613"/>
                <a:gd name="connsiteX1" fmla="*/ 943452 w 1630791"/>
                <a:gd name="connsiteY1" fmla="*/ 42607 h 1758613"/>
                <a:gd name="connsiteX2" fmla="*/ 1022113 w 1630791"/>
                <a:gd name="connsiteY2" fmla="*/ 132504 h 1758613"/>
                <a:gd name="connsiteX3" fmla="*/ 1097027 w 1630791"/>
                <a:gd name="connsiteY3" fmla="*/ 225679 h 1758613"/>
                <a:gd name="connsiteX4" fmla="*/ 1167259 w 1630791"/>
                <a:gd name="connsiteY4" fmla="*/ 321663 h 1758613"/>
                <a:gd name="connsiteX5" fmla="*/ 1233277 w 1630791"/>
                <a:gd name="connsiteY5" fmla="*/ 421393 h 1758613"/>
                <a:gd name="connsiteX6" fmla="*/ 1294613 w 1630791"/>
                <a:gd name="connsiteY6" fmla="*/ 524868 h 1758613"/>
                <a:gd name="connsiteX7" fmla="*/ 1351267 w 1630791"/>
                <a:gd name="connsiteY7" fmla="*/ 630684 h 1758613"/>
                <a:gd name="connsiteX8" fmla="*/ 1403239 w 1630791"/>
                <a:gd name="connsiteY8" fmla="*/ 738842 h 1758613"/>
                <a:gd name="connsiteX9" fmla="*/ 1450529 w 1630791"/>
                <a:gd name="connsiteY9" fmla="*/ 850745 h 1758613"/>
                <a:gd name="connsiteX10" fmla="*/ 1492668 w 1630791"/>
                <a:gd name="connsiteY10" fmla="*/ 964521 h 1758613"/>
                <a:gd name="connsiteX11" fmla="*/ 1529189 w 1630791"/>
                <a:gd name="connsiteY11" fmla="*/ 1080638 h 1758613"/>
                <a:gd name="connsiteX12" fmla="*/ 1560559 w 1630791"/>
                <a:gd name="connsiteY12" fmla="*/ 1199565 h 1758613"/>
                <a:gd name="connsiteX13" fmla="*/ 1586311 w 1630791"/>
                <a:gd name="connsiteY13" fmla="*/ 1320364 h 1758613"/>
                <a:gd name="connsiteX14" fmla="*/ 1606444 w 1630791"/>
                <a:gd name="connsiteY14" fmla="*/ 1443504 h 1758613"/>
                <a:gd name="connsiteX15" fmla="*/ 1620959 w 1630791"/>
                <a:gd name="connsiteY15" fmla="*/ 1568517 h 1758613"/>
                <a:gd name="connsiteX16" fmla="*/ 1629855 w 1630791"/>
                <a:gd name="connsiteY16" fmla="*/ 1694935 h 1758613"/>
                <a:gd name="connsiteX17" fmla="*/ 1630791 w 1630791"/>
                <a:gd name="connsiteY17" fmla="*/ 1758612 h 1758613"/>
                <a:gd name="connsiteX18" fmla="*/ 573095 w 1630791"/>
                <a:gd name="connsiteY18" fmla="*/ 1758612 h 1758613"/>
                <a:gd name="connsiteX19" fmla="*/ 572215 w 1630791"/>
                <a:gd name="connsiteY19" fmla="*/ 1735446 h 1758613"/>
                <a:gd name="connsiteX20" fmla="*/ 573094 w 1630791"/>
                <a:gd name="connsiteY20" fmla="*/ 1758613 h 1758613"/>
                <a:gd name="connsiteX21" fmla="*/ 355085 w 1630791"/>
                <a:gd name="connsiteY21" fmla="*/ 1758613 h 1758613"/>
                <a:gd name="connsiteX22" fmla="*/ 352278 w 1630791"/>
                <a:gd name="connsiteY22" fmla="*/ 1696838 h 1758613"/>
                <a:gd name="connsiteX23" fmla="*/ 336839 w 1630791"/>
                <a:gd name="connsiteY23" fmla="*/ 1576562 h 1758613"/>
                <a:gd name="connsiteX24" fmla="*/ 310641 w 1630791"/>
                <a:gd name="connsiteY24" fmla="*/ 1459095 h 1758613"/>
                <a:gd name="connsiteX25" fmla="*/ 281337 w 1630791"/>
                <a:gd name="connsiteY25" fmla="*/ 1366964 h 1758613"/>
                <a:gd name="connsiteX26" fmla="*/ 109562 w 1630791"/>
                <a:gd name="connsiteY26" fmla="*/ 1346055 h 1758613"/>
                <a:gd name="connsiteX27" fmla="*/ 213033 w 1630791"/>
                <a:gd name="connsiteY27" fmla="*/ 1207997 h 1758613"/>
                <a:gd name="connsiteX28" fmla="*/ 174034 w 1630791"/>
                <a:gd name="connsiteY28" fmla="*/ 1134305 h 1758613"/>
                <a:gd name="connsiteX29" fmla="*/ 110409 w 1630791"/>
                <a:gd name="connsiteY29" fmla="*/ 1036961 h 1758613"/>
                <a:gd name="connsiteX30" fmla="*/ 39298 w 1630791"/>
                <a:gd name="connsiteY30" fmla="*/ 945234 h 1758613"/>
                <a:gd name="connsiteX31" fmla="*/ 0 w 1630791"/>
                <a:gd name="connsiteY31" fmla="*/ 902646 h 1758613"/>
                <a:gd name="connsiteX32" fmla="*/ 154853 w 1630791"/>
                <a:gd name="connsiteY32" fmla="*/ 748675 h 1758613"/>
                <a:gd name="connsiteX33" fmla="*/ 154511 w 1630791"/>
                <a:gd name="connsiteY33" fmla="*/ 748206 h 1758613"/>
                <a:gd name="connsiteX34" fmla="*/ 902250 w 1630791"/>
                <a:gd name="connsiteY34" fmla="*/ 0 h 1758613"/>
                <a:gd name="connsiteX0" fmla="*/ 902250 w 1630791"/>
                <a:gd name="connsiteY0" fmla="*/ 0 h 1758613"/>
                <a:gd name="connsiteX1" fmla="*/ 943452 w 1630791"/>
                <a:gd name="connsiteY1" fmla="*/ 42607 h 1758613"/>
                <a:gd name="connsiteX2" fmla="*/ 1022113 w 1630791"/>
                <a:gd name="connsiteY2" fmla="*/ 132504 h 1758613"/>
                <a:gd name="connsiteX3" fmla="*/ 1097027 w 1630791"/>
                <a:gd name="connsiteY3" fmla="*/ 225679 h 1758613"/>
                <a:gd name="connsiteX4" fmla="*/ 1167259 w 1630791"/>
                <a:gd name="connsiteY4" fmla="*/ 321663 h 1758613"/>
                <a:gd name="connsiteX5" fmla="*/ 1233277 w 1630791"/>
                <a:gd name="connsiteY5" fmla="*/ 421393 h 1758613"/>
                <a:gd name="connsiteX6" fmla="*/ 1294613 w 1630791"/>
                <a:gd name="connsiteY6" fmla="*/ 524868 h 1758613"/>
                <a:gd name="connsiteX7" fmla="*/ 1351267 w 1630791"/>
                <a:gd name="connsiteY7" fmla="*/ 630684 h 1758613"/>
                <a:gd name="connsiteX8" fmla="*/ 1403239 w 1630791"/>
                <a:gd name="connsiteY8" fmla="*/ 738842 h 1758613"/>
                <a:gd name="connsiteX9" fmla="*/ 1450529 w 1630791"/>
                <a:gd name="connsiteY9" fmla="*/ 850745 h 1758613"/>
                <a:gd name="connsiteX10" fmla="*/ 1492668 w 1630791"/>
                <a:gd name="connsiteY10" fmla="*/ 964521 h 1758613"/>
                <a:gd name="connsiteX11" fmla="*/ 1529189 w 1630791"/>
                <a:gd name="connsiteY11" fmla="*/ 1080638 h 1758613"/>
                <a:gd name="connsiteX12" fmla="*/ 1560559 w 1630791"/>
                <a:gd name="connsiteY12" fmla="*/ 1199565 h 1758613"/>
                <a:gd name="connsiteX13" fmla="*/ 1586311 w 1630791"/>
                <a:gd name="connsiteY13" fmla="*/ 1320364 h 1758613"/>
                <a:gd name="connsiteX14" fmla="*/ 1606444 w 1630791"/>
                <a:gd name="connsiteY14" fmla="*/ 1443504 h 1758613"/>
                <a:gd name="connsiteX15" fmla="*/ 1620959 w 1630791"/>
                <a:gd name="connsiteY15" fmla="*/ 1568517 h 1758613"/>
                <a:gd name="connsiteX16" fmla="*/ 1629855 w 1630791"/>
                <a:gd name="connsiteY16" fmla="*/ 1694935 h 1758613"/>
                <a:gd name="connsiteX17" fmla="*/ 1630791 w 1630791"/>
                <a:gd name="connsiteY17" fmla="*/ 1758612 h 1758613"/>
                <a:gd name="connsiteX18" fmla="*/ 573095 w 1630791"/>
                <a:gd name="connsiteY18" fmla="*/ 1758612 h 1758613"/>
                <a:gd name="connsiteX19" fmla="*/ 573094 w 1630791"/>
                <a:gd name="connsiteY19" fmla="*/ 1758613 h 1758613"/>
                <a:gd name="connsiteX20" fmla="*/ 355085 w 1630791"/>
                <a:gd name="connsiteY20" fmla="*/ 1758613 h 1758613"/>
                <a:gd name="connsiteX21" fmla="*/ 352278 w 1630791"/>
                <a:gd name="connsiteY21" fmla="*/ 1696838 h 1758613"/>
                <a:gd name="connsiteX22" fmla="*/ 336839 w 1630791"/>
                <a:gd name="connsiteY22" fmla="*/ 1576562 h 1758613"/>
                <a:gd name="connsiteX23" fmla="*/ 310641 w 1630791"/>
                <a:gd name="connsiteY23" fmla="*/ 1459095 h 1758613"/>
                <a:gd name="connsiteX24" fmla="*/ 281337 w 1630791"/>
                <a:gd name="connsiteY24" fmla="*/ 1366964 h 1758613"/>
                <a:gd name="connsiteX25" fmla="*/ 109562 w 1630791"/>
                <a:gd name="connsiteY25" fmla="*/ 1346055 h 1758613"/>
                <a:gd name="connsiteX26" fmla="*/ 213033 w 1630791"/>
                <a:gd name="connsiteY26" fmla="*/ 1207997 h 1758613"/>
                <a:gd name="connsiteX27" fmla="*/ 174034 w 1630791"/>
                <a:gd name="connsiteY27" fmla="*/ 1134305 h 1758613"/>
                <a:gd name="connsiteX28" fmla="*/ 110409 w 1630791"/>
                <a:gd name="connsiteY28" fmla="*/ 1036961 h 1758613"/>
                <a:gd name="connsiteX29" fmla="*/ 39298 w 1630791"/>
                <a:gd name="connsiteY29" fmla="*/ 945234 h 1758613"/>
                <a:gd name="connsiteX30" fmla="*/ 0 w 1630791"/>
                <a:gd name="connsiteY30" fmla="*/ 902646 h 1758613"/>
                <a:gd name="connsiteX31" fmla="*/ 154853 w 1630791"/>
                <a:gd name="connsiteY31" fmla="*/ 748675 h 1758613"/>
                <a:gd name="connsiteX32" fmla="*/ 154511 w 1630791"/>
                <a:gd name="connsiteY32" fmla="*/ 748206 h 1758613"/>
                <a:gd name="connsiteX33" fmla="*/ 902250 w 1630791"/>
                <a:gd name="connsiteY33" fmla="*/ 0 h 17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30791" h="1758613">
                  <a:moveTo>
                    <a:pt x="902250" y="0"/>
                  </a:moveTo>
                  <a:lnTo>
                    <a:pt x="943452" y="42607"/>
                  </a:lnTo>
                  <a:lnTo>
                    <a:pt x="1022113" y="132504"/>
                  </a:lnTo>
                  <a:lnTo>
                    <a:pt x="1097027" y="225679"/>
                  </a:lnTo>
                  <a:lnTo>
                    <a:pt x="1167259" y="321663"/>
                  </a:lnTo>
                  <a:lnTo>
                    <a:pt x="1233277" y="421393"/>
                  </a:lnTo>
                  <a:lnTo>
                    <a:pt x="1294613" y="524868"/>
                  </a:lnTo>
                  <a:lnTo>
                    <a:pt x="1351267" y="630684"/>
                  </a:lnTo>
                  <a:lnTo>
                    <a:pt x="1403239" y="738842"/>
                  </a:lnTo>
                  <a:lnTo>
                    <a:pt x="1450529" y="850745"/>
                  </a:lnTo>
                  <a:lnTo>
                    <a:pt x="1492668" y="964521"/>
                  </a:lnTo>
                  <a:lnTo>
                    <a:pt x="1529189" y="1080638"/>
                  </a:lnTo>
                  <a:lnTo>
                    <a:pt x="1560559" y="1199565"/>
                  </a:lnTo>
                  <a:lnTo>
                    <a:pt x="1586311" y="1320364"/>
                  </a:lnTo>
                  <a:lnTo>
                    <a:pt x="1606444" y="1443504"/>
                  </a:lnTo>
                  <a:lnTo>
                    <a:pt x="1620959" y="1568517"/>
                  </a:lnTo>
                  <a:lnTo>
                    <a:pt x="1629855" y="1694935"/>
                  </a:lnTo>
                  <a:lnTo>
                    <a:pt x="1630791" y="1758612"/>
                  </a:lnTo>
                  <a:lnTo>
                    <a:pt x="573095" y="1758612"/>
                  </a:lnTo>
                  <a:cubicBezTo>
                    <a:pt x="396812" y="1758612"/>
                    <a:pt x="609429" y="1758613"/>
                    <a:pt x="573094" y="1758613"/>
                  </a:cubicBezTo>
                  <a:lnTo>
                    <a:pt x="355085" y="1758613"/>
                  </a:lnTo>
                  <a:lnTo>
                    <a:pt x="352278" y="1696838"/>
                  </a:lnTo>
                  <a:lnTo>
                    <a:pt x="336839" y="1576562"/>
                  </a:lnTo>
                  <a:lnTo>
                    <a:pt x="310641" y="1459095"/>
                  </a:lnTo>
                  <a:lnTo>
                    <a:pt x="281337" y="1366964"/>
                  </a:lnTo>
                  <a:lnTo>
                    <a:pt x="109562" y="1346055"/>
                  </a:lnTo>
                  <a:lnTo>
                    <a:pt x="213033" y="1207997"/>
                  </a:lnTo>
                  <a:lnTo>
                    <a:pt x="174034" y="1134305"/>
                  </a:lnTo>
                  <a:lnTo>
                    <a:pt x="110409" y="1036961"/>
                  </a:lnTo>
                  <a:lnTo>
                    <a:pt x="39298" y="945234"/>
                  </a:lnTo>
                  <a:lnTo>
                    <a:pt x="0" y="902646"/>
                  </a:lnTo>
                  <a:lnTo>
                    <a:pt x="154853" y="748675"/>
                  </a:lnTo>
                  <a:lnTo>
                    <a:pt x="154511" y="748206"/>
                  </a:lnTo>
                  <a:lnTo>
                    <a:pt x="902250" y="0"/>
                  </a:lnTo>
                  <a:close/>
                </a:path>
              </a:pathLst>
            </a:custGeom>
            <a:solidFill>
              <a:srgbClr val="D11519"/>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400" b="1">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D8EADAE5-8012-4562-9062-3848C82387FA}"/>
                </a:ext>
              </a:extLst>
            </p:cNvPr>
            <p:cNvSpPr>
              <a:spLocks/>
            </p:cNvSpPr>
            <p:nvPr/>
          </p:nvSpPr>
          <p:spPr bwMode="auto">
            <a:xfrm>
              <a:off x="6950874" y="2746114"/>
              <a:ext cx="573094" cy="1009938"/>
            </a:xfrm>
            <a:custGeom>
              <a:avLst/>
              <a:gdLst>
                <a:gd name="connsiteX0" fmla="*/ 154853 w 573094"/>
                <a:gd name="connsiteY0" fmla="*/ 0 h 1009938"/>
                <a:gd name="connsiteX1" fmla="*/ 200700 w 573094"/>
                <a:gd name="connsiteY1" fmla="*/ 50076 h 1009938"/>
                <a:gd name="connsiteX2" fmla="*/ 285378 w 573094"/>
                <a:gd name="connsiteY2" fmla="*/ 157715 h 1009938"/>
                <a:gd name="connsiteX3" fmla="*/ 342453 w 573094"/>
                <a:gd name="connsiteY3" fmla="*/ 243826 h 1009938"/>
                <a:gd name="connsiteX4" fmla="*/ 377073 w 573094"/>
                <a:gd name="connsiteY4" fmla="*/ 302326 h 1009938"/>
                <a:gd name="connsiteX5" fmla="*/ 409353 w 573094"/>
                <a:gd name="connsiteY5" fmla="*/ 363634 h 1009938"/>
                <a:gd name="connsiteX6" fmla="*/ 439294 w 573094"/>
                <a:gd name="connsiteY6" fmla="*/ 425878 h 1009938"/>
                <a:gd name="connsiteX7" fmla="*/ 466429 w 573094"/>
                <a:gd name="connsiteY7" fmla="*/ 489993 h 1009938"/>
                <a:gd name="connsiteX8" fmla="*/ 490288 w 573094"/>
                <a:gd name="connsiteY8" fmla="*/ 555513 h 1009938"/>
                <a:gd name="connsiteX9" fmla="*/ 511340 w 573094"/>
                <a:gd name="connsiteY9" fmla="*/ 622436 h 1009938"/>
                <a:gd name="connsiteX10" fmla="*/ 530054 w 573094"/>
                <a:gd name="connsiteY10" fmla="*/ 690296 h 1009938"/>
                <a:gd name="connsiteX11" fmla="*/ 545024 w 573094"/>
                <a:gd name="connsiteY11" fmla="*/ 759092 h 1009938"/>
                <a:gd name="connsiteX12" fmla="*/ 557188 w 573094"/>
                <a:gd name="connsiteY12" fmla="*/ 829291 h 1009938"/>
                <a:gd name="connsiteX13" fmla="*/ 566077 w 573094"/>
                <a:gd name="connsiteY13" fmla="*/ 900895 h 1009938"/>
                <a:gd name="connsiteX14" fmla="*/ 571691 w 573094"/>
                <a:gd name="connsiteY14" fmla="*/ 972966 h 1009938"/>
                <a:gd name="connsiteX15" fmla="*/ 573094 w 573094"/>
                <a:gd name="connsiteY15" fmla="*/ 1009938 h 1009938"/>
                <a:gd name="connsiteX16" fmla="*/ 355085 w 573094"/>
                <a:gd name="connsiteY16" fmla="*/ 1009938 h 1009938"/>
                <a:gd name="connsiteX17" fmla="*/ 352278 w 573094"/>
                <a:gd name="connsiteY17" fmla="*/ 948163 h 1009938"/>
                <a:gd name="connsiteX18" fmla="*/ 336839 w 573094"/>
                <a:gd name="connsiteY18" fmla="*/ 827887 h 1009938"/>
                <a:gd name="connsiteX19" fmla="*/ 310641 w 573094"/>
                <a:gd name="connsiteY19" fmla="*/ 710420 h 1009938"/>
                <a:gd name="connsiteX20" fmla="*/ 281337 w 573094"/>
                <a:gd name="connsiteY20" fmla="*/ 618289 h 1009938"/>
                <a:gd name="connsiteX21" fmla="*/ 109562 w 573094"/>
                <a:gd name="connsiteY21" fmla="*/ 597380 h 1009938"/>
                <a:gd name="connsiteX22" fmla="*/ 213033 w 573094"/>
                <a:gd name="connsiteY22" fmla="*/ 459322 h 1009938"/>
                <a:gd name="connsiteX23" fmla="*/ 174034 w 573094"/>
                <a:gd name="connsiteY23" fmla="*/ 385630 h 1009938"/>
                <a:gd name="connsiteX24" fmla="*/ 110409 w 573094"/>
                <a:gd name="connsiteY24" fmla="*/ 288286 h 1009938"/>
                <a:gd name="connsiteX25" fmla="*/ 39298 w 573094"/>
                <a:gd name="connsiteY25" fmla="*/ 196559 h 1009938"/>
                <a:gd name="connsiteX26" fmla="*/ 0 w 573094"/>
                <a:gd name="connsiteY26" fmla="*/ 153971 h 100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3094" h="1009938">
                  <a:moveTo>
                    <a:pt x="154853" y="0"/>
                  </a:moveTo>
                  <a:lnTo>
                    <a:pt x="200700" y="50076"/>
                  </a:lnTo>
                  <a:lnTo>
                    <a:pt x="285378" y="157715"/>
                  </a:lnTo>
                  <a:lnTo>
                    <a:pt x="342453" y="243826"/>
                  </a:lnTo>
                  <a:lnTo>
                    <a:pt x="377073" y="302326"/>
                  </a:lnTo>
                  <a:lnTo>
                    <a:pt x="409353" y="363634"/>
                  </a:lnTo>
                  <a:lnTo>
                    <a:pt x="439294" y="425878"/>
                  </a:lnTo>
                  <a:lnTo>
                    <a:pt x="466429" y="489993"/>
                  </a:lnTo>
                  <a:lnTo>
                    <a:pt x="490288" y="555513"/>
                  </a:lnTo>
                  <a:lnTo>
                    <a:pt x="511340" y="622436"/>
                  </a:lnTo>
                  <a:lnTo>
                    <a:pt x="530054" y="690296"/>
                  </a:lnTo>
                  <a:lnTo>
                    <a:pt x="545024" y="759092"/>
                  </a:lnTo>
                  <a:lnTo>
                    <a:pt x="557188" y="829291"/>
                  </a:lnTo>
                  <a:lnTo>
                    <a:pt x="566077" y="900895"/>
                  </a:lnTo>
                  <a:lnTo>
                    <a:pt x="571691" y="972966"/>
                  </a:lnTo>
                  <a:lnTo>
                    <a:pt x="573094" y="1009938"/>
                  </a:lnTo>
                  <a:lnTo>
                    <a:pt x="355085" y="1009938"/>
                  </a:lnTo>
                  <a:lnTo>
                    <a:pt x="352278" y="948163"/>
                  </a:lnTo>
                  <a:lnTo>
                    <a:pt x="336839" y="827887"/>
                  </a:lnTo>
                  <a:lnTo>
                    <a:pt x="310641" y="710420"/>
                  </a:lnTo>
                  <a:lnTo>
                    <a:pt x="281337" y="618289"/>
                  </a:lnTo>
                  <a:lnTo>
                    <a:pt x="109562" y="597380"/>
                  </a:lnTo>
                  <a:lnTo>
                    <a:pt x="213033" y="459322"/>
                  </a:lnTo>
                  <a:lnTo>
                    <a:pt x="174034" y="385630"/>
                  </a:lnTo>
                  <a:lnTo>
                    <a:pt x="110409" y="288286"/>
                  </a:lnTo>
                  <a:lnTo>
                    <a:pt x="39298" y="196559"/>
                  </a:lnTo>
                  <a:lnTo>
                    <a:pt x="0" y="153971"/>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pic>
          <p:nvPicPr>
            <p:cNvPr id="52" name="Picture 10" descr="Related image">
              <a:extLst>
                <a:ext uri="{FF2B5EF4-FFF2-40B4-BE49-F238E27FC236}">
                  <a16:creationId xmlns:a16="http://schemas.microsoft.com/office/drawing/2014/main" id="{1F63E855-F239-4649-B5C7-230D1C875864}"/>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629534" y="2812930"/>
              <a:ext cx="623560" cy="62356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85B128D0-84A3-4F2C-8151-5A5580EBF0D4}"/>
              </a:ext>
            </a:extLst>
          </p:cNvPr>
          <p:cNvGrpSpPr/>
          <p:nvPr/>
        </p:nvGrpSpPr>
        <p:grpSpPr>
          <a:xfrm>
            <a:off x="6028024" y="1082915"/>
            <a:ext cx="3976856" cy="1630789"/>
            <a:chOff x="6028024" y="1202412"/>
            <a:chExt cx="3976856" cy="1630789"/>
          </a:xfrm>
        </p:grpSpPr>
        <p:sp>
          <p:nvSpPr>
            <p:cNvPr id="54" name="Rectangle 53">
              <a:extLst>
                <a:ext uri="{FF2B5EF4-FFF2-40B4-BE49-F238E27FC236}">
                  <a16:creationId xmlns:a16="http://schemas.microsoft.com/office/drawing/2014/main" id="{227CC593-CA33-4E81-BDCF-C9FE8179BB69}"/>
                </a:ext>
              </a:extLst>
            </p:cNvPr>
            <p:cNvSpPr/>
            <p:nvPr/>
          </p:nvSpPr>
          <p:spPr>
            <a:xfrm>
              <a:off x="7368375" y="1309540"/>
              <a:ext cx="2636505" cy="523220"/>
            </a:xfrm>
            <a:prstGeom prst="rect">
              <a:avLst/>
            </a:prstGeom>
          </p:spPr>
          <p:txBody>
            <a:bodyPr wrap="square">
              <a:spAutoFit/>
            </a:bodyPr>
            <a:lstStyle/>
            <a:p>
              <a:pPr algn="ctr"/>
              <a:r>
                <a:rPr lang="en-US" altLang="en-US" sz="1400" b="1" dirty="0">
                  <a:latin typeface="Arial" panose="020B0604020202020204" pitchFamily="34" charset="0"/>
                  <a:cs typeface="Arial" panose="020B0604020202020204" pitchFamily="34" charset="0"/>
                </a:rPr>
                <a:t>PARTICIPANT’S ESTIMATE (%)</a:t>
              </a:r>
            </a:p>
          </p:txBody>
        </p:sp>
        <p:sp>
          <p:nvSpPr>
            <p:cNvPr id="55" name="Freeform: Shape 54">
              <a:extLst>
                <a:ext uri="{FF2B5EF4-FFF2-40B4-BE49-F238E27FC236}">
                  <a16:creationId xmlns:a16="http://schemas.microsoft.com/office/drawing/2014/main" id="{4EBB32C8-7EF3-4C29-AE7B-EB178497BC21}"/>
                </a:ext>
              </a:extLst>
            </p:cNvPr>
            <p:cNvSpPr>
              <a:spLocks/>
            </p:cNvSpPr>
            <p:nvPr/>
          </p:nvSpPr>
          <p:spPr bwMode="auto">
            <a:xfrm>
              <a:off x="6028024" y="1202412"/>
              <a:ext cx="1758612" cy="1630789"/>
            </a:xfrm>
            <a:custGeom>
              <a:avLst/>
              <a:gdLst>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36487 w 1758612"/>
                <a:gd name="connsiteY34" fmla="*/ 1060035 h 1630789"/>
                <a:gd name="connsiteX35" fmla="*/ 42595 w 1758612"/>
                <a:gd name="connsiteY35" fmla="*/ 1060508 h 1630789"/>
                <a:gd name="connsiteX36" fmla="*/ 42566 w 1758612"/>
                <a:gd name="connsiteY36" fmla="*/ 1059702 h 1630789"/>
                <a:gd name="connsiteX37" fmla="*/ 36511 w 1758612"/>
                <a:gd name="connsiteY37" fmla="*/ 1059233 h 1630789"/>
                <a:gd name="connsiteX38" fmla="*/ 0 w 1758612"/>
                <a:gd name="connsiteY38" fmla="*/ 1058296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36487 w 1758612"/>
                <a:gd name="connsiteY34" fmla="*/ 1060035 h 1630789"/>
                <a:gd name="connsiteX35" fmla="*/ 42595 w 1758612"/>
                <a:gd name="connsiteY35" fmla="*/ 1060508 h 1630789"/>
                <a:gd name="connsiteX36" fmla="*/ 42566 w 1758612"/>
                <a:gd name="connsiteY36" fmla="*/ 1059702 h 1630789"/>
                <a:gd name="connsiteX37" fmla="*/ 0 w 1758612"/>
                <a:gd name="connsiteY37" fmla="*/ 1058296 h 1630789"/>
                <a:gd name="connsiteX38" fmla="*/ 0 w 1758612"/>
                <a:gd name="connsiteY38"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36487 w 1758612"/>
                <a:gd name="connsiteY34" fmla="*/ 1060035 h 1630789"/>
                <a:gd name="connsiteX35" fmla="*/ 42595 w 1758612"/>
                <a:gd name="connsiteY35" fmla="*/ 1060508 h 1630789"/>
                <a:gd name="connsiteX36" fmla="*/ 0 w 1758612"/>
                <a:gd name="connsiteY36" fmla="*/ 1058296 h 1630789"/>
                <a:gd name="connsiteX37" fmla="*/ 0 w 1758612"/>
                <a:gd name="connsiteY37"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36487 w 1758612"/>
                <a:gd name="connsiteY34" fmla="*/ 1060035 h 1630789"/>
                <a:gd name="connsiteX35" fmla="*/ 0 w 1758612"/>
                <a:gd name="connsiteY35" fmla="*/ 1058296 h 1630789"/>
                <a:gd name="connsiteX36" fmla="*/ 0 w 1758612"/>
                <a:gd name="connsiteY36"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0 w 1758612"/>
                <a:gd name="connsiteY34" fmla="*/ 1058296 h 1630789"/>
                <a:gd name="connsiteX35" fmla="*/ 0 w 1758612"/>
                <a:gd name="connsiteY35"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1009938 w 1758612"/>
                <a:gd name="connsiteY20" fmla="*/ 1476873 h 1630789"/>
                <a:gd name="connsiteX21" fmla="*/ 856038 w 1758612"/>
                <a:gd name="connsiteY21" fmla="*/ 1630789 h 1630789"/>
                <a:gd name="connsiteX22" fmla="*/ 812535 w 1758612"/>
                <a:gd name="connsiteY22" fmla="*/ 1592427 h 1630789"/>
                <a:gd name="connsiteX23" fmla="*/ 721318 w 1758612"/>
                <a:gd name="connsiteY23" fmla="*/ 1520849 h 1630789"/>
                <a:gd name="connsiteX24" fmla="*/ 623552 w 1758612"/>
                <a:gd name="connsiteY24" fmla="*/ 1457224 h 1630789"/>
                <a:gd name="connsiteX25" fmla="*/ 521785 w 1758612"/>
                <a:gd name="connsiteY25" fmla="*/ 1403314 h 1630789"/>
                <a:gd name="connsiteX26" fmla="*/ 387214 w 1758612"/>
                <a:gd name="connsiteY26" fmla="*/ 1508586 h 1630789"/>
                <a:gd name="connsiteX27" fmla="*/ 363626 w 1758612"/>
                <a:gd name="connsiteY27" fmla="*/ 1341549 h 1630789"/>
                <a:gd name="connsiteX28" fmla="*/ 299847 w 1758612"/>
                <a:gd name="connsiteY28" fmla="*/ 1321085 h 1630789"/>
                <a:gd name="connsiteX29" fmla="*/ 182434 w 1758612"/>
                <a:gd name="connsiteY29" fmla="*/ 1295354 h 1630789"/>
                <a:gd name="connsiteX30" fmla="*/ 61747 w 1758612"/>
                <a:gd name="connsiteY30" fmla="*/ 1280383 h 1630789"/>
                <a:gd name="connsiteX31" fmla="*/ 0 w 1758612"/>
                <a:gd name="connsiteY31" fmla="*/ 1276641 h 1630789"/>
                <a:gd name="connsiteX32" fmla="*/ 0 w 1758612"/>
                <a:gd name="connsiteY32" fmla="*/ 1059099 h 1630789"/>
                <a:gd name="connsiteX33" fmla="*/ 0 w 1758612"/>
                <a:gd name="connsiteY33" fmla="*/ 1058296 h 1630789"/>
                <a:gd name="connsiteX34" fmla="*/ 0 w 1758612"/>
                <a:gd name="connsiteY34"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1009938 w 1758612"/>
                <a:gd name="connsiteY19" fmla="*/ 1476873 h 1630789"/>
                <a:gd name="connsiteX20" fmla="*/ 856038 w 1758612"/>
                <a:gd name="connsiteY20" fmla="*/ 1630789 h 1630789"/>
                <a:gd name="connsiteX21" fmla="*/ 812535 w 1758612"/>
                <a:gd name="connsiteY21" fmla="*/ 1592427 h 1630789"/>
                <a:gd name="connsiteX22" fmla="*/ 721318 w 1758612"/>
                <a:gd name="connsiteY22" fmla="*/ 1520849 h 1630789"/>
                <a:gd name="connsiteX23" fmla="*/ 623552 w 1758612"/>
                <a:gd name="connsiteY23" fmla="*/ 1457224 h 1630789"/>
                <a:gd name="connsiteX24" fmla="*/ 521785 w 1758612"/>
                <a:gd name="connsiteY24" fmla="*/ 1403314 h 1630789"/>
                <a:gd name="connsiteX25" fmla="*/ 387214 w 1758612"/>
                <a:gd name="connsiteY25" fmla="*/ 1508586 h 1630789"/>
                <a:gd name="connsiteX26" fmla="*/ 363626 w 1758612"/>
                <a:gd name="connsiteY26" fmla="*/ 1341549 h 1630789"/>
                <a:gd name="connsiteX27" fmla="*/ 299847 w 1758612"/>
                <a:gd name="connsiteY27" fmla="*/ 1321085 h 1630789"/>
                <a:gd name="connsiteX28" fmla="*/ 182434 w 1758612"/>
                <a:gd name="connsiteY28" fmla="*/ 1295354 h 1630789"/>
                <a:gd name="connsiteX29" fmla="*/ 61747 w 1758612"/>
                <a:gd name="connsiteY29" fmla="*/ 1280383 h 1630789"/>
                <a:gd name="connsiteX30" fmla="*/ 0 w 1758612"/>
                <a:gd name="connsiteY30" fmla="*/ 1276641 h 1630789"/>
                <a:gd name="connsiteX31" fmla="*/ 0 w 1758612"/>
                <a:gd name="connsiteY31" fmla="*/ 1059099 h 1630789"/>
                <a:gd name="connsiteX32" fmla="*/ 0 w 1758612"/>
                <a:gd name="connsiteY32" fmla="*/ 1058296 h 1630789"/>
                <a:gd name="connsiteX33" fmla="*/ 0 w 1758612"/>
                <a:gd name="connsiteY33" fmla="*/ 0 h 16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58612" h="1630789">
                  <a:moveTo>
                    <a:pt x="0" y="0"/>
                  </a:moveTo>
                  <a:lnTo>
                    <a:pt x="64129" y="1872"/>
                  </a:lnTo>
                  <a:lnTo>
                    <a:pt x="190513" y="10765"/>
                  </a:lnTo>
                  <a:lnTo>
                    <a:pt x="315493" y="24807"/>
                  </a:lnTo>
                  <a:lnTo>
                    <a:pt x="437664" y="44934"/>
                  </a:lnTo>
                  <a:lnTo>
                    <a:pt x="558899" y="70678"/>
                  </a:lnTo>
                  <a:lnTo>
                    <a:pt x="677326" y="101570"/>
                  </a:lnTo>
                  <a:lnTo>
                    <a:pt x="794348" y="138547"/>
                  </a:lnTo>
                  <a:lnTo>
                    <a:pt x="908094" y="180673"/>
                  </a:lnTo>
                  <a:lnTo>
                    <a:pt x="1019031" y="227480"/>
                  </a:lnTo>
                  <a:lnTo>
                    <a:pt x="1128096" y="279435"/>
                  </a:lnTo>
                  <a:lnTo>
                    <a:pt x="1233884" y="336539"/>
                  </a:lnTo>
                  <a:lnTo>
                    <a:pt x="1336396" y="397856"/>
                  </a:lnTo>
                  <a:lnTo>
                    <a:pt x="1436099" y="463853"/>
                  </a:lnTo>
                  <a:lnTo>
                    <a:pt x="1532993" y="534063"/>
                  </a:lnTo>
                  <a:lnTo>
                    <a:pt x="1625675" y="608485"/>
                  </a:lnTo>
                  <a:lnTo>
                    <a:pt x="1715080" y="687588"/>
                  </a:lnTo>
                  <a:lnTo>
                    <a:pt x="1758612" y="728310"/>
                  </a:lnTo>
                  <a:lnTo>
                    <a:pt x="1010605" y="1476279"/>
                  </a:lnTo>
                  <a:lnTo>
                    <a:pt x="1009938" y="1476873"/>
                  </a:lnTo>
                  <a:lnTo>
                    <a:pt x="856038" y="1630789"/>
                  </a:lnTo>
                  <a:lnTo>
                    <a:pt x="812535" y="1592427"/>
                  </a:lnTo>
                  <a:lnTo>
                    <a:pt x="721318" y="1520849"/>
                  </a:lnTo>
                  <a:lnTo>
                    <a:pt x="623552" y="1457224"/>
                  </a:lnTo>
                  <a:lnTo>
                    <a:pt x="521785" y="1403314"/>
                  </a:lnTo>
                  <a:lnTo>
                    <a:pt x="387214" y="1508586"/>
                  </a:lnTo>
                  <a:lnTo>
                    <a:pt x="363626" y="1341549"/>
                  </a:lnTo>
                  <a:lnTo>
                    <a:pt x="299847" y="1321085"/>
                  </a:lnTo>
                  <a:lnTo>
                    <a:pt x="182434" y="1295354"/>
                  </a:lnTo>
                  <a:lnTo>
                    <a:pt x="61747" y="1280383"/>
                  </a:lnTo>
                  <a:lnTo>
                    <a:pt x="0" y="1276641"/>
                  </a:lnTo>
                  <a:lnTo>
                    <a:pt x="0" y="1059099"/>
                  </a:lnTo>
                  <a:lnTo>
                    <a:pt x="0" y="1058296"/>
                  </a:lnTo>
                  <a:lnTo>
                    <a:pt x="0" y="0"/>
                  </a:lnTo>
                  <a:close/>
                </a:path>
              </a:pathLst>
            </a:custGeom>
            <a:solidFill>
              <a:srgbClr val="E9732B"/>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400" b="1">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365FFD68-8432-4BD0-BB8A-AC845945C248}"/>
                </a:ext>
              </a:extLst>
            </p:cNvPr>
            <p:cNvSpPr>
              <a:spLocks/>
            </p:cNvSpPr>
            <p:nvPr/>
          </p:nvSpPr>
          <p:spPr bwMode="auto">
            <a:xfrm>
              <a:off x="6028024" y="2261511"/>
              <a:ext cx="1009938" cy="571690"/>
            </a:xfrm>
            <a:custGeom>
              <a:avLst/>
              <a:gdLst>
                <a:gd name="connsiteX0" fmla="*/ 0 w 1009938"/>
                <a:gd name="connsiteY0" fmla="*/ 0 h 571690"/>
                <a:gd name="connsiteX1" fmla="*/ 36487 w 1009938"/>
                <a:gd name="connsiteY1" fmla="*/ 936 h 571690"/>
                <a:gd name="connsiteX2" fmla="*/ 108993 w 1009938"/>
                <a:gd name="connsiteY2" fmla="*/ 6550 h 571690"/>
                <a:gd name="connsiteX3" fmla="*/ 180095 w 1009938"/>
                <a:gd name="connsiteY3" fmla="*/ 15906 h 571690"/>
                <a:gd name="connsiteX4" fmla="*/ 250262 w 1009938"/>
                <a:gd name="connsiteY4" fmla="*/ 27134 h 571690"/>
                <a:gd name="connsiteX5" fmla="*/ 319962 w 1009938"/>
                <a:gd name="connsiteY5" fmla="*/ 42573 h 571690"/>
                <a:gd name="connsiteX6" fmla="*/ 387790 w 1009938"/>
                <a:gd name="connsiteY6" fmla="*/ 60818 h 571690"/>
                <a:gd name="connsiteX7" fmla="*/ 454683 w 1009938"/>
                <a:gd name="connsiteY7" fmla="*/ 82338 h 571690"/>
                <a:gd name="connsiteX8" fmla="*/ 519704 w 1009938"/>
                <a:gd name="connsiteY8" fmla="*/ 106198 h 571690"/>
                <a:gd name="connsiteX9" fmla="*/ 583322 w 1009938"/>
                <a:gd name="connsiteY9" fmla="*/ 132864 h 571690"/>
                <a:gd name="connsiteX10" fmla="*/ 646473 w 1009938"/>
                <a:gd name="connsiteY10" fmla="*/ 162805 h 571690"/>
                <a:gd name="connsiteX11" fmla="*/ 706816 w 1009938"/>
                <a:gd name="connsiteY11" fmla="*/ 195554 h 571690"/>
                <a:gd name="connsiteX12" fmla="*/ 766225 w 1009938"/>
                <a:gd name="connsiteY12" fmla="*/ 230173 h 571690"/>
                <a:gd name="connsiteX13" fmla="*/ 851828 w 1009938"/>
                <a:gd name="connsiteY13" fmla="*/ 287249 h 571690"/>
                <a:gd name="connsiteX14" fmla="*/ 959418 w 1009938"/>
                <a:gd name="connsiteY14" fmla="*/ 371926 h 571690"/>
                <a:gd name="connsiteX15" fmla="*/ 1009938 w 1009938"/>
                <a:gd name="connsiteY15" fmla="*/ 417774 h 571690"/>
                <a:gd name="connsiteX16" fmla="*/ 856038 w 1009938"/>
                <a:gd name="connsiteY16" fmla="*/ 571690 h 571690"/>
                <a:gd name="connsiteX17" fmla="*/ 812535 w 1009938"/>
                <a:gd name="connsiteY17" fmla="*/ 533328 h 571690"/>
                <a:gd name="connsiteX18" fmla="*/ 721318 w 1009938"/>
                <a:gd name="connsiteY18" fmla="*/ 461750 h 571690"/>
                <a:gd name="connsiteX19" fmla="*/ 623552 w 1009938"/>
                <a:gd name="connsiteY19" fmla="*/ 398125 h 571690"/>
                <a:gd name="connsiteX20" fmla="*/ 521785 w 1009938"/>
                <a:gd name="connsiteY20" fmla="*/ 344215 h 571690"/>
                <a:gd name="connsiteX21" fmla="*/ 387214 w 1009938"/>
                <a:gd name="connsiteY21" fmla="*/ 449487 h 571690"/>
                <a:gd name="connsiteX22" fmla="*/ 363626 w 1009938"/>
                <a:gd name="connsiteY22" fmla="*/ 282450 h 571690"/>
                <a:gd name="connsiteX23" fmla="*/ 299847 w 1009938"/>
                <a:gd name="connsiteY23" fmla="*/ 261986 h 571690"/>
                <a:gd name="connsiteX24" fmla="*/ 182434 w 1009938"/>
                <a:gd name="connsiteY24" fmla="*/ 236255 h 571690"/>
                <a:gd name="connsiteX25" fmla="*/ 61747 w 1009938"/>
                <a:gd name="connsiteY25" fmla="*/ 221284 h 571690"/>
                <a:gd name="connsiteX26" fmla="*/ 0 w 1009938"/>
                <a:gd name="connsiteY26" fmla="*/ 217542 h 57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9938" h="571690">
                  <a:moveTo>
                    <a:pt x="0" y="0"/>
                  </a:moveTo>
                  <a:lnTo>
                    <a:pt x="36487" y="936"/>
                  </a:lnTo>
                  <a:lnTo>
                    <a:pt x="108993" y="6550"/>
                  </a:lnTo>
                  <a:lnTo>
                    <a:pt x="180095" y="15906"/>
                  </a:lnTo>
                  <a:lnTo>
                    <a:pt x="250262" y="27134"/>
                  </a:lnTo>
                  <a:lnTo>
                    <a:pt x="319962" y="42573"/>
                  </a:lnTo>
                  <a:lnTo>
                    <a:pt x="387790" y="60818"/>
                  </a:lnTo>
                  <a:lnTo>
                    <a:pt x="454683" y="82338"/>
                  </a:lnTo>
                  <a:lnTo>
                    <a:pt x="519704" y="106198"/>
                  </a:lnTo>
                  <a:lnTo>
                    <a:pt x="583322" y="132864"/>
                  </a:lnTo>
                  <a:lnTo>
                    <a:pt x="646473" y="162805"/>
                  </a:lnTo>
                  <a:lnTo>
                    <a:pt x="706816" y="195554"/>
                  </a:lnTo>
                  <a:lnTo>
                    <a:pt x="766225" y="230173"/>
                  </a:lnTo>
                  <a:lnTo>
                    <a:pt x="851828" y="287249"/>
                  </a:lnTo>
                  <a:lnTo>
                    <a:pt x="959418" y="371926"/>
                  </a:lnTo>
                  <a:lnTo>
                    <a:pt x="1009938" y="417774"/>
                  </a:lnTo>
                  <a:lnTo>
                    <a:pt x="856038" y="571690"/>
                  </a:lnTo>
                  <a:lnTo>
                    <a:pt x="812535" y="533328"/>
                  </a:lnTo>
                  <a:lnTo>
                    <a:pt x="721318" y="461750"/>
                  </a:lnTo>
                  <a:lnTo>
                    <a:pt x="623552" y="398125"/>
                  </a:lnTo>
                  <a:lnTo>
                    <a:pt x="521785" y="344215"/>
                  </a:lnTo>
                  <a:lnTo>
                    <a:pt x="387214" y="449487"/>
                  </a:lnTo>
                  <a:lnTo>
                    <a:pt x="363626" y="282450"/>
                  </a:lnTo>
                  <a:lnTo>
                    <a:pt x="299847" y="261986"/>
                  </a:lnTo>
                  <a:lnTo>
                    <a:pt x="182434" y="236255"/>
                  </a:lnTo>
                  <a:lnTo>
                    <a:pt x="61747" y="221284"/>
                  </a:lnTo>
                  <a:lnTo>
                    <a:pt x="0" y="217542"/>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pic>
          <p:nvPicPr>
            <p:cNvPr id="60" name="Picture 12" descr="Related image">
              <a:extLst>
                <a:ext uri="{FF2B5EF4-FFF2-40B4-BE49-F238E27FC236}">
                  <a16:creationId xmlns:a16="http://schemas.microsoft.com/office/drawing/2014/main" id="{5AF2C6FE-A03A-4456-9457-9F38D712E673}"/>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91646" y="1422346"/>
              <a:ext cx="720000" cy="646331"/>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 name="Picture 14" descr="Image result for estimate icon">
              <a:extLst>
                <a:ext uri="{FF2B5EF4-FFF2-40B4-BE49-F238E27FC236}">
                  <a16:creationId xmlns:a16="http://schemas.microsoft.com/office/drawing/2014/main" id="{AABDB067-41DD-438E-9C74-A1D7FD378B4D}"/>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733047" y="1898310"/>
              <a:ext cx="468286" cy="42529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9B71794C-83C0-42EE-BC17-C07B37DCA6FA}"/>
              </a:ext>
            </a:extLst>
          </p:cNvPr>
          <p:cNvGrpSpPr/>
          <p:nvPr/>
        </p:nvGrpSpPr>
        <p:grpSpPr>
          <a:xfrm>
            <a:off x="2077897" y="1877942"/>
            <a:ext cx="2933165" cy="1758613"/>
            <a:chOff x="2077897" y="1997439"/>
            <a:chExt cx="2933165" cy="1758613"/>
          </a:xfrm>
        </p:grpSpPr>
        <p:sp>
          <p:nvSpPr>
            <p:cNvPr id="68" name="Rectangle 67">
              <a:extLst>
                <a:ext uri="{FF2B5EF4-FFF2-40B4-BE49-F238E27FC236}">
                  <a16:creationId xmlns:a16="http://schemas.microsoft.com/office/drawing/2014/main" id="{61D3D99A-F99A-4A8A-8CD7-8412B96F89D3}"/>
                </a:ext>
              </a:extLst>
            </p:cNvPr>
            <p:cNvSpPr/>
            <p:nvPr/>
          </p:nvSpPr>
          <p:spPr>
            <a:xfrm>
              <a:off x="2077897" y="2610569"/>
              <a:ext cx="1440000" cy="523220"/>
            </a:xfrm>
            <a:prstGeom prst="rect">
              <a:avLst/>
            </a:prstGeom>
          </p:spPr>
          <p:txBody>
            <a:bodyPr wrap="square">
              <a:spAutoFit/>
            </a:bodyPr>
            <a:lstStyle/>
            <a:p>
              <a:pPr algn="ctr"/>
              <a:r>
                <a:rPr lang="en-US" altLang="en-US" sz="1400" b="1" dirty="0">
                  <a:latin typeface="Arial" panose="020B0604020202020204" pitchFamily="34" charset="0"/>
                  <a:cs typeface="Arial" panose="020B0604020202020204" pitchFamily="34" charset="0"/>
                </a:rPr>
                <a:t>TREND-LINE ANALYSIS</a:t>
              </a:r>
            </a:p>
          </p:txBody>
        </p:sp>
        <p:sp>
          <p:nvSpPr>
            <p:cNvPr id="69" name="Freeform: Shape 68">
              <a:extLst>
                <a:ext uri="{FF2B5EF4-FFF2-40B4-BE49-F238E27FC236}">
                  <a16:creationId xmlns:a16="http://schemas.microsoft.com/office/drawing/2014/main" id="{5E08936C-DE38-42B0-928F-8E06C767BDDF}"/>
                </a:ext>
              </a:extLst>
            </p:cNvPr>
            <p:cNvSpPr>
              <a:spLocks/>
            </p:cNvSpPr>
            <p:nvPr/>
          </p:nvSpPr>
          <p:spPr bwMode="auto">
            <a:xfrm>
              <a:off x="3378869" y="1997439"/>
              <a:ext cx="1632193" cy="1758613"/>
            </a:xfrm>
            <a:custGeom>
              <a:avLst/>
              <a:gdLst>
                <a:gd name="connsiteX0" fmla="*/ 729240 w 1632193"/>
                <a:gd name="connsiteY0" fmla="*/ 0 h 1758613"/>
                <a:gd name="connsiteX1" fmla="*/ 1477684 w 1632193"/>
                <a:gd name="connsiteY1" fmla="*/ 748206 h 1758613"/>
                <a:gd name="connsiteX2" fmla="*/ 1442837 w 1632193"/>
                <a:gd name="connsiteY2" fmla="*/ 795385 h 1758613"/>
                <a:gd name="connsiteX3" fmla="*/ 1443343 w 1632193"/>
                <a:gd name="connsiteY3" fmla="*/ 795795 h 1758613"/>
                <a:gd name="connsiteX4" fmla="*/ 1478151 w 1632193"/>
                <a:gd name="connsiteY4" fmla="*/ 748675 h 1758613"/>
                <a:gd name="connsiteX5" fmla="*/ 1632193 w 1632193"/>
                <a:gd name="connsiteY5" fmla="*/ 902646 h 1758613"/>
                <a:gd name="connsiteX6" fmla="*/ 1593331 w 1632193"/>
                <a:gd name="connsiteY6" fmla="*/ 945234 h 1758613"/>
                <a:gd name="connsiteX7" fmla="*/ 1521695 w 1632193"/>
                <a:gd name="connsiteY7" fmla="*/ 1036961 h 1758613"/>
                <a:gd name="connsiteX8" fmla="*/ 1458486 w 1632193"/>
                <a:gd name="connsiteY8" fmla="*/ 1134305 h 1758613"/>
                <a:gd name="connsiteX9" fmla="*/ 1403705 w 1632193"/>
                <a:gd name="connsiteY9" fmla="*/ 1237732 h 1758613"/>
                <a:gd name="connsiteX10" fmla="*/ 1402808 w 1632193"/>
                <a:gd name="connsiteY10" fmla="*/ 1239845 h 1758613"/>
                <a:gd name="connsiteX11" fmla="*/ 1501562 w 1632193"/>
                <a:gd name="connsiteY11" fmla="*/ 1366180 h 1758613"/>
                <a:gd name="connsiteX12" fmla="*/ 1344347 w 1632193"/>
                <a:gd name="connsiteY12" fmla="*/ 1388161 h 1758613"/>
                <a:gd name="connsiteX13" fmla="*/ 1321767 w 1632193"/>
                <a:gd name="connsiteY13" fmla="*/ 1459095 h 1758613"/>
                <a:gd name="connsiteX14" fmla="*/ 1296016 w 1632193"/>
                <a:gd name="connsiteY14" fmla="*/ 1576562 h 1758613"/>
                <a:gd name="connsiteX15" fmla="*/ 1280096 w 1632193"/>
                <a:gd name="connsiteY15" fmla="*/ 1696838 h 1758613"/>
                <a:gd name="connsiteX16" fmla="*/ 1276819 w 1632193"/>
                <a:gd name="connsiteY16" fmla="*/ 1758613 h 1758613"/>
                <a:gd name="connsiteX17" fmla="*/ 1059099 w 1632193"/>
                <a:gd name="connsiteY17" fmla="*/ 1758613 h 1758613"/>
                <a:gd name="connsiteX18" fmla="*/ 1060474 w 1632193"/>
                <a:gd name="connsiteY18" fmla="*/ 1722412 h 1758613"/>
                <a:gd name="connsiteX19" fmla="*/ 1059878 w 1632193"/>
                <a:gd name="connsiteY19" fmla="*/ 1722346 h 1758613"/>
                <a:gd name="connsiteX20" fmla="*/ 1058499 w 1632193"/>
                <a:gd name="connsiteY20" fmla="*/ 1758612 h 1758613"/>
                <a:gd name="connsiteX21" fmla="*/ 0 w 1632193"/>
                <a:gd name="connsiteY21" fmla="*/ 1758612 h 1758613"/>
                <a:gd name="connsiteX22" fmla="*/ 1873 w 1632193"/>
                <a:gd name="connsiteY22" fmla="*/ 1694935 h 1758613"/>
                <a:gd name="connsiteX23" fmla="*/ 9835 w 1632193"/>
                <a:gd name="connsiteY23" fmla="*/ 1568517 h 1758613"/>
                <a:gd name="connsiteX24" fmla="*/ 24355 w 1632193"/>
                <a:gd name="connsiteY24" fmla="*/ 1443504 h 1758613"/>
                <a:gd name="connsiteX25" fmla="*/ 44494 w 1632193"/>
                <a:gd name="connsiteY25" fmla="*/ 1320364 h 1758613"/>
                <a:gd name="connsiteX26" fmla="*/ 70254 w 1632193"/>
                <a:gd name="connsiteY26" fmla="*/ 1199565 h 1758613"/>
                <a:gd name="connsiteX27" fmla="*/ 101635 w 1632193"/>
                <a:gd name="connsiteY27" fmla="*/ 1080638 h 1758613"/>
                <a:gd name="connsiteX28" fmla="*/ 138167 w 1632193"/>
                <a:gd name="connsiteY28" fmla="*/ 964521 h 1758613"/>
                <a:gd name="connsiteX29" fmla="*/ 180319 w 1632193"/>
                <a:gd name="connsiteY29" fmla="*/ 850745 h 1758613"/>
                <a:gd name="connsiteX30" fmla="*/ 227624 w 1632193"/>
                <a:gd name="connsiteY30" fmla="*/ 738842 h 1758613"/>
                <a:gd name="connsiteX31" fmla="*/ 279612 w 1632193"/>
                <a:gd name="connsiteY31" fmla="*/ 630684 h 1758613"/>
                <a:gd name="connsiteX32" fmla="*/ 336284 w 1632193"/>
                <a:gd name="connsiteY32" fmla="*/ 524868 h 1758613"/>
                <a:gd name="connsiteX33" fmla="*/ 397640 w 1632193"/>
                <a:gd name="connsiteY33" fmla="*/ 421393 h 1758613"/>
                <a:gd name="connsiteX34" fmla="*/ 463679 w 1632193"/>
                <a:gd name="connsiteY34" fmla="*/ 321663 h 1758613"/>
                <a:gd name="connsiteX35" fmla="*/ 534870 w 1632193"/>
                <a:gd name="connsiteY35" fmla="*/ 225679 h 1758613"/>
                <a:gd name="connsiteX36" fmla="*/ 609340 w 1632193"/>
                <a:gd name="connsiteY36" fmla="*/ 132504 h 1758613"/>
                <a:gd name="connsiteX37" fmla="*/ 688493 w 1632193"/>
                <a:gd name="connsiteY37" fmla="*/ 42607 h 1758613"/>
                <a:gd name="connsiteX0" fmla="*/ 729240 w 1632193"/>
                <a:gd name="connsiteY0" fmla="*/ 0 h 1758613"/>
                <a:gd name="connsiteX1" fmla="*/ 1477684 w 1632193"/>
                <a:gd name="connsiteY1" fmla="*/ 748206 h 1758613"/>
                <a:gd name="connsiteX2" fmla="*/ 1442837 w 1632193"/>
                <a:gd name="connsiteY2" fmla="*/ 795385 h 1758613"/>
                <a:gd name="connsiteX3" fmla="*/ 1478151 w 1632193"/>
                <a:gd name="connsiteY3" fmla="*/ 748675 h 1758613"/>
                <a:gd name="connsiteX4" fmla="*/ 1632193 w 1632193"/>
                <a:gd name="connsiteY4" fmla="*/ 902646 h 1758613"/>
                <a:gd name="connsiteX5" fmla="*/ 1593331 w 1632193"/>
                <a:gd name="connsiteY5" fmla="*/ 945234 h 1758613"/>
                <a:gd name="connsiteX6" fmla="*/ 1521695 w 1632193"/>
                <a:gd name="connsiteY6" fmla="*/ 1036961 h 1758613"/>
                <a:gd name="connsiteX7" fmla="*/ 1458486 w 1632193"/>
                <a:gd name="connsiteY7" fmla="*/ 1134305 h 1758613"/>
                <a:gd name="connsiteX8" fmla="*/ 1403705 w 1632193"/>
                <a:gd name="connsiteY8" fmla="*/ 1237732 h 1758613"/>
                <a:gd name="connsiteX9" fmla="*/ 1402808 w 1632193"/>
                <a:gd name="connsiteY9" fmla="*/ 1239845 h 1758613"/>
                <a:gd name="connsiteX10" fmla="*/ 1501562 w 1632193"/>
                <a:gd name="connsiteY10" fmla="*/ 1366180 h 1758613"/>
                <a:gd name="connsiteX11" fmla="*/ 1344347 w 1632193"/>
                <a:gd name="connsiteY11" fmla="*/ 1388161 h 1758613"/>
                <a:gd name="connsiteX12" fmla="*/ 1321767 w 1632193"/>
                <a:gd name="connsiteY12" fmla="*/ 1459095 h 1758613"/>
                <a:gd name="connsiteX13" fmla="*/ 1296016 w 1632193"/>
                <a:gd name="connsiteY13" fmla="*/ 1576562 h 1758613"/>
                <a:gd name="connsiteX14" fmla="*/ 1280096 w 1632193"/>
                <a:gd name="connsiteY14" fmla="*/ 1696838 h 1758613"/>
                <a:gd name="connsiteX15" fmla="*/ 1276819 w 1632193"/>
                <a:gd name="connsiteY15" fmla="*/ 1758613 h 1758613"/>
                <a:gd name="connsiteX16" fmla="*/ 1059099 w 1632193"/>
                <a:gd name="connsiteY16" fmla="*/ 1758613 h 1758613"/>
                <a:gd name="connsiteX17" fmla="*/ 1060474 w 1632193"/>
                <a:gd name="connsiteY17" fmla="*/ 1722412 h 1758613"/>
                <a:gd name="connsiteX18" fmla="*/ 1059878 w 1632193"/>
                <a:gd name="connsiteY18" fmla="*/ 1722346 h 1758613"/>
                <a:gd name="connsiteX19" fmla="*/ 1058499 w 1632193"/>
                <a:gd name="connsiteY19" fmla="*/ 1758612 h 1758613"/>
                <a:gd name="connsiteX20" fmla="*/ 0 w 1632193"/>
                <a:gd name="connsiteY20" fmla="*/ 1758612 h 1758613"/>
                <a:gd name="connsiteX21" fmla="*/ 1873 w 1632193"/>
                <a:gd name="connsiteY21" fmla="*/ 1694935 h 1758613"/>
                <a:gd name="connsiteX22" fmla="*/ 9835 w 1632193"/>
                <a:gd name="connsiteY22" fmla="*/ 1568517 h 1758613"/>
                <a:gd name="connsiteX23" fmla="*/ 24355 w 1632193"/>
                <a:gd name="connsiteY23" fmla="*/ 1443504 h 1758613"/>
                <a:gd name="connsiteX24" fmla="*/ 44494 w 1632193"/>
                <a:gd name="connsiteY24" fmla="*/ 1320364 h 1758613"/>
                <a:gd name="connsiteX25" fmla="*/ 70254 w 1632193"/>
                <a:gd name="connsiteY25" fmla="*/ 1199565 h 1758613"/>
                <a:gd name="connsiteX26" fmla="*/ 101635 w 1632193"/>
                <a:gd name="connsiteY26" fmla="*/ 1080638 h 1758613"/>
                <a:gd name="connsiteX27" fmla="*/ 138167 w 1632193"/>
                <a:gd name="connsiteY27" fmla="*/ 964521 h 1758613"/>
                <a:gd name="connsiteX28" fmla="*/ 180319 w 1632193"/>
                <a:gd name="connsiteY28" fmla="*/ 850745 h 1758613"/>
                <a:gd name="connsiteX29" fmla="*/ 227624 w 1632193"/>
                <a:gd name="connsiteY29" fmla="*/ 738842 h 1758613"/>
                <a:gd name="connsiteX30" fmla="*/ 279612 w 1632193"/>
                <a:gd name="connsiteY30" fmla="*/ 630684 h 1758613"/>
                <a:gd name="connsiteX31" fmla="*/ 336284 w 1632193"/>
                <a:gd name="connsiteY31" fmla="*/ 524868 h 1758613"/>
                <a:gd name="connsiteX32" fmla="*/ 397640 w 1632193"/>
                <a:gd name="connsiteY32" fmla="*/ 421393 h 1758613"/>
                <a:gd name="connsiteX33" fmla="*/ 463679 w 1632193"/>
                <a:gd name="connsiteY33" fmla="*/ 321663 h 1758613"/>
                <a:gd name="connsiteX34" fmla="*/ 534870 w 1632193"/>
                <a:gd name="connsiteY34" fmla="*/ 225679 h 1758613"/>
                <a:gd name="connsiteX35" fmla="*/ 609340 w 1632193"/>
                <a:gd name="connsiteY35" fmla="*/ 132504 h 1758613"/>
                <a:gd name="connsiteX36" fmla="*/ 688493 w 1632193"/>
                <a:gd name="connsiteY36" fmla="*/ 42607 h 1758613"/>
                <a:gd name="connsiteX37" fmla="*/ 729240 w 1632193"/>
                <a:gd name="connsiteY37" fmla="*/ 0 h 1758613"/>
                <a:gd name="connsiteX0" fmla="*/ 729240 w 1632193"/>
                <a:gd name="connsiteY0" fmla="*/ 0 h 1758613"/>
                <a:gd name="connsiteX1" fmla="*/ 1477684 w 1632193"/>
                <a:gd name="connsiteY1" fmla="*/ 748206 h 1758613"/>
                <a:gd name="connsiteX2" fmla="*/ 1478151 w 1632193"/>
                <a:gd name="connsiteY2" fmla="*/ 748675 h 1758613"/>
                <a:gd name="connsiteX3" fmla="*/ 1632193 w 1632193"/>
                <a:gd name="connsiteY3" fmla="*/ 902646 h 1758613"/>
                <a:gd name="connsiteX4" fmla="*/ 1593331 w 1632193"/>
                <a:gd name="connsiteY4" fmla="*/ 945234 h 1758613"/>
                <a:gd name="connsiteX5" fmla="*/ 1521695 w 1632193"/>
                <a:gd name="connsiteY5" fmla="*/ 1036961 h 1758613"/>
                <a:gd name="connsiteX6" fmla="*/ 1458486 w 1632193"/>
                <a:gd name="connsiteY6" fmla="*/ 1134305 h 1758613"/>
                <a:gd name="connsiteX7" fmla="*/ 1403705 w 1632193"/>
                <a:gd name="connsiteY7" fmla="*/ 1237732 h 1758613"/>
                <a:gd name="connsiteX8" fmla="*/ 1402808 w 1632193"/>
                <a:gd name="connsiteY8" fmla="*/ 1239845 h 1758613"/>
                <a:gd name="connsiteX9" fmla="*/ 1501562 w 1632193"/>
                <a:gd name="connsiteY9" fmla="*/ 1366180 h 1758613"/>
                <a:gd name="connsiteX10" fmla="*/ 1344347 w 1632193"/>
                <a:gd name="connsiteY10" fmla="*/ 1388161 h 1758613"/>
                <a:gd name="connsiteX11" fmla="*/ 1321767 w 1632193"/>
                <a:gd name="connsiteY11" fmla="*/ 1459095 h 1758613"/>
                <a:gd name="connsiteX12" fmla="*/ 1296016 w 1632193"/>
                <a:gd name="connsiteY12" fmla="*/ 1576562 h 1758613"/>
                <a:gd name="connsiteX13" fmla="*/ 1280096 w 1632193"/>
                <a:gd name="connsiteY13" fmla="*/ 1696838 h 1758613"/>
                <a:gd name="connsiteX14" fmla="*/ 1276819 w 1632193"/>
                <a:gd name="connsiteY14" fmla="*/ 1758613 h 1758613"/>
                <a:gd name="connsiteX15" fmla="*/ 1059099 w 1632193"/>
                <a:gd name="connsiteY15" fmla="*/ 1758613 h 1758613"/>
                <a:gd name="connsiteX16" fmla="*/ 1060474 w 1632193"/>
                <a:gd name="connsiteY16" fmla="*/ 1722412 h 1758613"/>
                <a:gd name="connsiteX17" fmla="*/ 1059878 w 1632193"/>
                <a:gd name="connsiteY17" fmla="*/ 1722346 h 1758613"/>
                <a:gd name="connsiteX18" fmla="*/ 1058499 w 1632193"/>
                <a:gd name="connsiteY18" fmla="*/ 1758612 h 1758613"/>
                <a:gd name="connsiteX19" fmla="*/ 0 w 1632193"/>
                <a:gd name="connsiteY19" fmla="*/ 1758612 h 1758613"/>
                <a:gd name="connsiteX20" fmla="*/ 1873 w 1632193"/>
                <a:gd name="connsiteY20" fmla="*/ 1694935 h 1758613"/>
                <a:gd name="connsiteX21" fmla="*/ 9835 w 1632193"/>
                <a:gd name="connsiteY21" fmla="*/ 1568517 h 1758613"/>
                <a:gd name="connsiteX22" fmla="*/ 24355 w 1632193"/>
                <a:gd name="connsiteY22" fmla="*/ 1443504 h 1758613"/>
                <a:gd name="connsiteX23" fmla="*/ 44494 w 1632193"/>
                <a:gd name="connsiteY23" fmla="*/ 1320364 h 1758613"/>
                <a:gd name="connsiteX24" fmla="*/ 70254 w 1632193"/>
                <a:gd name="connsiteY24" fmla="*/ 1199565 h 1758613"/>
                <a:gd name="connsiteX25" fmla="*/ 101635 w 1632193"/>
                <a:gd name="connsiteY25" fmla="*/ 1080638 h 1758613"/>
                <a:gd name="connsiteX26" fmla="*/ 138167 w 1632193"/>
                <a:gd name="connsiteY26" fmla="*/ 964521 h 1758613"/>
                <a:gd name="connsiteX27" fmla="*/ 180319 w 1632193"/>
                <a:gd name="connsiteY27" fmla="*/ 850745 h 1758613"/>
                <a:gd name="connsiteX28" fmla="*/ 227624 w 1632193"/>
                <a:gd name="connsiteY28" fmla="*/ 738842 h 1758613"/>
                <a:gd name="connsiteX29" fmla="*/ 279612 w 1632193"/>
                <a:gd name="connsiteY29" fmla="*/ 630684 h 1758613"/>
                <a:gd name="connsiteX30" fmla="*/ 336284 w 1632193"/>
                <a:gd name="connsiteY30" fmla="*/ 524868 h 1758613"/>
                <a:gd name="connsiteX31" fmla="*/ 397640 w 1632193"/>
                <a:gd name="connsiteY31" fmla="*/ 421393 h 1758613"/>
                <a:gd name="connsiteX32" fmla="*/ 463679 w 1632193"/>
                <a:gd name="connsiteY32" fmla="*/ 321663 h 1758613"/>
                <a:gd name="connsiteX33" fmla="*/ 534870 w 1632193"/>
                <a:gd name="connsiteY33" fmla="*/ 225679 h 1758613"/>
                <a:gd name="connsiteX34" fmla="*/ 609340 w 1632193"/>
                <a:gd name="connsiteY34" fmla="*/ 132504 h 1758613"/>
                <a:gd name="connsiteX35" fmla="*/ 688493 w 1632193"/>
                <a:gd name="connsiteY35" fmla="*/ 42607 h 1758613"/>
                <a:gd name="connsiteX36" fmla="*/ 729240 w 1632193"/>
                <a:gd name="connsiteY36" fmla="*/ 0 h 1758613"/>
                <a:gd name="connsiteX0" fmla="*/ 729240 w 1632193"/>
                <a:gd name="connsiteY0" fmla="*/ 0 h 1758613"/>
                <a:gd name="connsiteX1" fmla="*/ 1477684 w 1632193"/>
                <a:gd name="connsiteY1" fmla="*/ 748206 h 1758613"/>
                <a:gd name="connsiteX2" fmla="*/ 1478151 w 1632193"/>
                <a:gd name="connsiteY2" fmla="*/ 748675 h 1758613"/>
                <a:gd name="connsiteX3" fmla="*/ 1632193 w 1632193"/>
                <a:gd name="connsiteY3" fmla="*/ 902646 h 1758613"/>
                <a:gd name="connsiteX4" fmla="*/ 1593331 w 1632193"/>
                <a:gd name="connsiteY4" fmla="*/ 945234 h 1758613"/>
                <a:gd name="connsiteX5" fmla="*/ 1521695 w 1632193"/>
                <a:gd name="connsiteY5" fmla="*/ 1036961 h 1758613"/>
                <a:gd name="connsiteX6" fmla="*/ 1458486 w 1632193"/>
                <a:gd name="connsiteY6" fmla="*/ 1134305 h 1758613"/>
                <a:gd name="connsiteX7" fmla="*/ 1403705 w 1632193"/>
                <a:gd name="connsiteY7" fmla="*/ 1237732 h 1758613"/>
                <a:gd name="connsiteX8" fmla="*/ 1402808 w 1632193"/>
                <a:gd name="connsiteY8" fmla="*/ 1239845 h 1758613"/>
                <a:gd name="connsiteX9" fmla="*/ 1501562 w 1632193"/>
                <a:gd name="connsiteY9" fmla="*/ 1366180 h 1758613"/>
                <a:gd name="connsiteX10" fmla="*/ 1344347 w 1632193"/>
                <a:gd name="connsiteY10" fmla="*/ 1388161 h 1758613"/>
                <a:gd name="connsiteX11" fmla="*/ 1321767 w 1632193"/>
                <a:gd name="connsiteY11" fmla="*/ 1459095 h 1758613"/>
                <a:gd name="connsiteX12" fmla="*/ 1296016 w 1632193"/>
                <a:gd name="connsiteY12" fmla="*/ 1576562 h 1758613"/>
                <a:gd name="connsiteX13" fmla="*/ 1280096 w 1632193"/>
                <a:gd name="connsiteY13" fmla="*/ 1696838 h 1758613"/>
                <a:gd name="connsiteX14" fmla="*/ 1276819 w 1632193"/>
                <a:gd name="connsiteY14" fmla="*/ 1758613 h 1758613"/>
                <a:gd name="connsiteX15" fmla="*/ 1059099 w 1632193"/>
                <a:gd name="connsiteY15" fmla="*/ 1758613 h 1758613"/>
                <a:gd name="connsiteX16" fmla="*/ 1060474 w 1632193"/>
                <a:gd name="connsiteY16" fmla="*/ 1722412 h 1758613"/>
                <a:gd name="connsiteX17" fmla="*/ 1058499 w 1632193"/>
                <a:gd name="connsiteY17" fmla="*/ 1758612 h 1758613"/>
                <a:gd name="connsiteX18" fmla="*/ 0 w 1632193"/>
                <a:gd name="connsiteY18" fmla="*/ 1758612 h 1758613"/>
                <a:gd name="connsiteX19" fmla="*/ 1873 w 1632193"/>
                <a:gd name="connsiteY19" fmla="*/ 1694935 h 1758613"/>
                <a:gd name="connsiteX20" fmla="*/ 9835 w 1632193"/>
                <a:gd name="connsiteY20" fmla="*/ 1568517 h 1758613"/>
                <a:gd name="connsiteX21" fmla="*/ 24355 w 1632193"/>
                <a:gd name="connsiteY21" fmla="*/ 1443504 h 1758613"/>
                <a:gd name="connsiteX22" fmla="*/ 44494 w 1632193"/>
                <a:gd name="connsiteY22" fmla="*/ 1320364 h 1758613"/>
                <a:gd name="connsiteX23" fmla="*/ 70254 w 1632193"/>
                <a:gd name="connsiteY23" fmla="*/ 1199565 h 1758613"/>
                <a:gd name="connsiteX24" fmla="*/ 101635 w 1632193"/>
                <a:gd name="connsiteY24" fmla="*/ 1080638 h 1758613"/>
                <a:gd name="connsiteX25" fmla="*/ 138167 w 1632193"/>
                <a:gd name="connsiteY25" fmla="*/ 964521 h 1758613"/>
                <a:gd name="connsiteX26" fmla="*/ 180319 w 1632193"/>
                <a:gd name="connsiteY26" fmla="*/ 850745 h 1758613"/>
                <a:gd name="connsiteX27" fmla="*/ 227624 w 1632193"/>
                <a:gd name="connsiteY27" fmla="*/ 738842 h 1758613"/>
                <a:gd name="connsiteX28" fmla="*/ 279612 w 1632193"/>
                <a:gd name="connsiteY28" fmla="*/ 630684 h 1758613"/>
                <a:gd name="connsiteX29" fmla="*/ 336284 w 1632193"/>
                <a:gd name="connsiteY29" fmla="*/ 524868 h 1758613"/>
                <a:gd name="connsiteX30" fmla="*/ 397640 w 1632193"/>
                <a:gd name="connsiteY30" fmla="*/ 421393 h 1758613"/>
                <a:gd name="connsiteX31" fmla="*/ 463679 w 1632193"/>
                <a:gd name="connsiteY31" fmla="*/ 321663 h 1758613"/>
                <a:gd name="connsiteX32" fmla="*/ 534870 w 1632193"/>
                <a:gd name="connsiteY32" fmla="*/ 225679 h 1758613"/>
                <a:gd name="connsiteX33" fmla="*/ 609340 w 1632193"/>
                <a:gd name="connsiteY33" fmla="*/ 132504 h 1758613"/>
                <a:gd name="connsiteX34" fmla="*/ 688493 w 1632193"/>
                <a:gd name="connsiteY34" fmla="*/ 42607 h 1758613"/>
                <a:gd name="connsiteX35" fmla="*/ 729240 w 1632193"/>
                <a:gd name="connsiteY35" fmla="*/ 0 h 1758613"/>
                <a:gd name="connsiteX0" fmla="*/ 729240 w 1632193"/>
                <a:gd name="connsiteY0" fmla="*/ 0 h 1758613"/>
                <a:gd name="connsiteX1" fmla="*/ 1477684 w 1632193"/>
                <a:gd name="connsiteY1" fmla="*/ 748206 h 1758613"/>
                <a:gd name="connsiteX2" fmla="*/ 1478151 w 1632193"/>
                <a:gd name="connsiteY2" fmla="*/ 748675 h 1758613"/>
                <a:gd name="connsiteX3" fmla="*/ 1632193 w 1632193"/>
                <a:gd name="connsiteY3" fmla="*/ 902646 h 1758613"/>
                <a:gd name="connsiteX4" fmla="*/ 1593331 w 1632193"/>
                <a:gd name="connsiteY4" fmla="*/ 945234 h 1758613"/>
                <a:gd name="connsiteX5" fmla="*/ 1521695 w 1632193"/>
                <a:gd name="connsiteY5" fmla="*/ 1036961 h 1758613"/>
                <a:gd name="connsiteX6" fmla="*/ 1458486 w 1632193"/>
                <a:gd name="connsiteY6" fmla="*/ 1134305 h 1758613"/>
                <a:gd name="connsiteX7" fmla="*/ 1403705 w 1632193"/>
                <a:gd name="connsiteY7" fmla="*/ 1237732 h 1758613"/>
                <a:gd name="connsiteX8" fmla="*/ 1402808 w 1632193"/>
                <a:gd name="connsiteY8" fmla="*/ 1239845 h 1758613"/>
                <a:gd name="connsiteX9" fmla="*/ 1501562 w 1632193"/>
                <a:gd name="connsiteY9" fmla="*/ 1366180 h 1758613"/>
                <a:gd name="connsiteX10" fmla="*/ 1344347 w 1632193"/>
                <a:gd name="connsiteY10" fmla="*/ 1388161 h 1758613"/>
                <a:gd name="connsiteX11" fmla="*/ 1321767 w 1632193"/>
                <a:gd name="connsiteY11" fmla="*/ 1459095 h 1758613"/>
                <a:gd name="connsiteX12" fmla="*/ 1296016 w 1632193"/>
                <a:gd name="connsiteY12" fmla="*/ 1576562 h 1758613"/>
                <a:gd name="connsiteX13" fmla="*/ 1280096 w 1632193"/>
                <a:gd name="connsiteY13" fmla="*/ 1696838 h 1758613"/>
                <a:gd name="connsiteX14" fmla="*/ 1276819 w 1632193"/>
                <a:gd name="connsiteY14" fmla="*/ 1758613 h 1758613"/>
                <a:gd name="connsiteX15" fmla="*/ 1059099 w 1632193"/>
                <a:gd name="connsiteY15" fmla="*/ 1758613 h 1758613"/>
                <a:gd name="connsiteX16" fmla="*/ 1058499 w 1632193"/>
                <a:gd name="connsiteY16" fmla="*/ 1758612 h 1758613"/>
                <a:gd name="connsiteX17" fmla="*/ 0 w 1632193"/>
                <a:gd name="connsiteY17" fmla="*/ 1758612 h 1758613"/>
                <a:gd name="connsiteX18" fmla="*/ 1873 w 1632193"/>
                <a:gd name="connsiteY18" fmla="*/ 1694935 h 1758613"/>
                <a:gd name="connsiteX19" fmla="*/ 9835 w 1632193"/>
                <a:gd name="connsiteY19" fmla="*/ 1568517 h 1758613"/>
                <a:gd name="connsiteX20" fmla="*/ 24355 w 1632193"/>
                <a:gd name="connsiteY20" fmla="*/ 1443504 h 1758613"/>
                <a:gd name="connsiteX21" fmla="*/ 44494 w 1632193"/>
                <a:gd name="connsiteY21" fmla="*/ 1320364 h 1758613"/>
                <a:gd name="connsiteX22" fmla="*/ 70254 w 1632193"/>
                <a:gd name="connsiteY22" fmla="*/ 1199565 h 1758613"/>
                <a:gd name="connsiteX23" fmla="*/ 101635 w 1632193"/>
                <a:gd name="connsiteY23" fmla="*/ 1080638 h 1758613"/>
                <a:gd name="connsiteX24" fmla="*/ 138167 w 1632193"/>
                <a:gd name="connsiteY24" fmla="*/ 964521 h 1758613"/>
                <a:gd name="connsiteX25" fmla="*/ 180319 w 1632193"/>
                <a:gd name="connsiteY25" fmla="*/ 850745 h 1758613"/>
                <a:gd name="connsiteX26" fmla="*/ 227624 w 1632193"/>
                <a:gd name="connsiteY26" fmla="*/ 738842 h 1758613"/>
                <a:gd name="connsiteX27" fmla="*/ 279612 w 1632193"/>
                <a:gd name="connsiteY27" fmla="*/ 630684 h 1758613"/>
                <a:gd name="connsiteX28" fmla="*/ 336284 w 1632193"/>
                <a:gd name="connsiteY28" fmla="*/ 524868 h 1758613"/>
                <a:gd name="connsiteX29" fmla="*/ 397640 w 1632193"/>
                <a:gd name="connsiteY29" fmla="*/ 421393 h 1758613"/>
                <a:gd name="connsiteX30" fmla="*/ 463679 w 1632193"/>
                <a:gd name="connsiteY30" fmla="*/ 321663 h 1758613"/>
                <a:gd name="connsiteX31" fmla="*/ 534870 w 1632193"/>
                <a:gd name="connsiteY31" fmla="*/ 225679 h 1758613"/>
                <a:gd name="connsiteX32" fmla="*/ 609340 w 1632193"/>
                <a:gd name="connsiteY32" fmla="*/ 132504 h 1758613"/>
                <a:gd name="connsiteX33" fmla="*/ 688493 w 1632193"/>
                <a:gd name="connsiteY33" fmla="*/ 42607 h 1758613"/>
                <a:gd name="connsiteX34" fmla="*/ 729240 w 1632193"/>
                <a:gd name="connsiteY34" fmla="*/ 0 h 17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32193" h="1758613">
                  <a:moveTo>
                    <a:pt x="729240" y="0"/>
                  </a:moveTo>
                  <a:lnTo>
                    <a:pt x="1477684" y="748206"/>
                  </a:lnTo>
                  <a:lnTo>
                    <a:pt x="1478151" y="748675"/>
                  </a:lnTo>
                  <a:lnTo>
                    <a:pt x="1632193" y="902646"/>
                  </a:lnTo>
                  <a:lnTo>
                    <a:pt x="1593331" y="945234"/>
                  </a:lnTo>
                  <a:lnTo>
                    <a:pt x="1521695" y="1036961"/>
                  </a:lnTo>
                  <a:lnTo>
                    <a:pt x="1458486" y="1134305"/>
                  </a:lnTo>
                  <a:lnTo>
                    <a:pt x="1403705" y="1237732"/>
                  </a:lnTo>
                  <a:lnTo>
                    <a:pt x="1402808" y="1239845"/>
                  </a:lnTo>
                  <a:lnTo>
                    <a:pt x="1501562" y="1366180"/>
                  </a:lnTo>
                  <a:lnTo>
                    <a:pt x="1344347" y="1388161"/>
                  </a:lnTo>
                  <a:lnTo>
                    <a:pt x="1321767" y="1459095"/>
                  </a:lnTo>
                  <a:lnTo>
                    <a:pt x="1296016" y="1576562"/>
                  </a:lnTo>
                  <a:lnTo>
                    <a:pt x="1280096" y="1696838"/>
                  </a:lnTo>
                  <a:lnTo>
                    <a:pt x="1276819" y="1758613"/>
                  </a:lnTo>
                  <a:lnTo>
                    <a:pt x="1059099" y="1758613"/>
                  </a:lnTo>
                  <a:lnTo>
                    <a:pt x="1058499" y="1758612"/>
                  </a:lnTo>
                  <a:lnTo>
                    <a:pt x="0" y="1758612"/>
                  </a:lnTo>
                  <a:cubicBezTo>
                    <a:pt x="624" y="1737386"/>
                    <a:pt x="1249" y="1716161"/>
                    <a:pt x="1873" y="1694935"/>
                  </a:cubicBezTo>
                  <a:lnTo>
                    <a:pt x="9835" y="1568517"/>
                  </a:lnTo>
                  <a:lnTo>
                    <a:pt x="24355" y="1443504"/>
                  </a:lnTo>
                  <a:lnTo>
                    <a:pt x="44494" y="1320364"/>
                  </a:lnTo>
                  <a:lnTo>
                    <a:pt x="70254" y="1199565"/>
                  </a:lnTo>
                  <a:lnTo>
                    <a:pt x="101635" y="1080638"/>
                  </a:lnTo>
                  <a:lnTo>
                    <a:pt x="138167" y="964521"/>
                  </a:lnTo>
                  <a:lnTo>
                    <a:pt x="180319" y="850745"/>
                  </a:lnTo>
                  <a:lnTo>
                    <a:pt x="227624" y="738842"/>
                  </a:lnTo>
                  <a:lnTo>
                    <a:pt x="279612" y="630684"/>
                  </a:lnTo>
                  <a:lnTo>
                    <a:pt x="336284" y="524868"/>
                  </a:lnTo>
                  <a:lnTo>
                    <a:pt x="397640" y="421393"/>
                  </a:lnTo>
                  <a:lnTo>
                    <a:pt x="463679" y="321663"/>
                  </a:lnTo>
                  <a:lnTo>
                    <a:pt x="534870" y="225679"/>
                  </a:lnTo>
                  <a:lnTo>
                    <a:pt x="609340" y="132504"/>
                  </a:lnTo>
                  <a:lnTo>
                    <a:pt x="688493" y="42607"/>
                  </a:lnTo>
                  <a:lnTo>
                    <a:pt x="729240" y="0"/>
                  </a:lnTo>
                  <a:close/>
                </a:path>
              </a:pathLst>
            </a:custGeom>
            <a:solidFill>
              <a:srgbClr val="F3712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400" b="1">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FE828BDA-4BCA-4A39-B6B7-08903E5DA3A5}"/>
                </a:ext>
              </a:extLst>
            </p:cNvPr>
            <p:cNvSpPr>
              <a:spLocks/>
            </p:cNvSpPr>
            <p:nvPr/>
          </p:nvSpPr>
          <p:spPr bwMode="auto">
            <a:xfrm>
              <a:off x="4437968" y="2746114"/>
              <a:ext cx="573094" cy="1009938"/>
            </a:xfrm>
            <a:custGeom>
              <a:avLst/>
              <a:gdLst>
                <a:gd name="connsiteX0" fmla="*/ 419052 w 573094"/>
                <a:gd name="connsiteY0" fmla="*/ 0 h 1009938"/>
                <a:gd name="connsiteX1" fmla="*/ 573094 w 573094"/>
                <a:gd name="connsiteY1" fmla="*/ 153971 h 1009938"/>
                <a:gd name="connsiteX2" fmla="*/ 534232 w 573094"/>
                <a:gd name="connsiteY2" fmla="*/ 196559 h 1009938"/>
                <a:gd name="connsiteX3" fmla="*/ 462596 w 573094"/>
                <a:gd name="connsiteY3" fmla="*/ 288286 h 1009938"/>
                <a:gd name="connsiteX4" fmla="*/ 399387 w 573094"/>
                <a:gd name="connsiteY4" fmla="*/ 385630 h 1009938"/>
                <a:gd name="connsiteX5" fmla="*/ 344606 w 573094"/>
                <a:gd name="connsiteY5" fmla="*/ 489057 h 1009938"/>
                <a:gd name="connsiteX6" fmla="*/ 343709 w 573094"/>
                <a:gd name="connsiteY6" fmla="*/ 491170 h 1009938"/>
                <a:gd name="connsiteX7" fmla="*/ 442463 w 573094"/>
                <a:gd name="connsiteY7" fmla="*/ 617505 h 1009938"/>
                <a:gd name="connsiteX8" fmla="*/ 285248 w 573094"/>
                <a:gd name="connsiteY8" fmla="*/ 639486 h 1009938"/>
                <a:gd name="connsiteX9" fmla="*/ 262668 w 573094"/>
                <a:gd name="connsiteY9" fmla="*/ 710420 h 1009938"/>
                <a:gd name="connsiteX10" fmla="*/ 236917 w 573094"/>
                <a:gd name="connsiteY10" fmla="*/ 827887 h 1009938"/>
                <a:gd name="connsiteX11" fmla="*/ 220997 w 573094"/>
                <a:gd name="connsiteY11" fmla="*/ 948163 h 1009938"/>
                <a:gd name="connsiteX12" fmla="*/ 217720 w 573094"/>
                <a:gd name="connsiteY12" fmla="*/ 1009938 h 1009938"/>
                <a:gd name="connsiteX13" fmla="*/ 0 w 573094"/>
                <a:gd name="connsiteY13" fmla="*/ 1009938 h 1009938"/>
                <a:gd name="connsiteX14" fmla="*/ 1404 w 573094"/>
                <a:gd name="connsiteY14" fmla="*/ 972966 h 1009938"/>
                <a:gd name="connsiteX15" fmla="*/ 6555 w 573094"/>
                <a:gd name="connsiteY15" fmla="*/ 900895 h 1009938"/>
                <a:gd name="connsiteX16" fmla="*/ 15451 w 573094"/>
                <a:gd name="connsiteY16" fmla="*/ 829291 h 1009938"/>
                <a:gd name="connsiteX17" fmla="*/ 27624 w 573094"/>
                <a:gd name="connsiteY17" fmla="*/ 759092 h 1009938"/>
                <a:gd name="connsiteX18" fmla="*/ 43075 w 573094"/>
                <a:gd name="connsiteY18" fmla="*/ 690296 h 1009938"/>
                <a:gd name="connsiteX19" fmla="*/ 61336 w 573094"/>
                <a:gd name="connsiteY19" fmla="*/ 622436 h 1009938"/>
                <a:gd name="connsiteX20" fmla="*/ 82405 w 573094"/>
                <a:gd name="connsiteY20" fmla="*/ 555513 h 1009938"/>
                <a:gd name="connsiteX21" fmla="*/ 106284 w 573094"/>
                <a:gd name="connsiteY21" fmla="*/ 489993 h 1009938"/>
                <a:gd name="connsiteX22" fmla="*/ 133909 w 573094"/>
                <a:gd name="connsiteY22" fmla="*/ 425878 h 1009938"/>
                <a:gd name="connsiteX23" fmla="*/ 163407 w 573094"/>
                <a:gd name="connsiteY23" fmla="*/ 363634 h 1009938"/>
                <a:gd name="connsiteX24" fmla="*/ 195714 w 573094"/>
                <a:gd name="connsiteY24" fmla="*/ 302326 h 1009938"/>
                <a:gd name="connsiteX25" fmla="*/ 231298 w 573094"/>
                <a:gd name="connsiteY25" fmla="*/ 243358 h 1009938"/>
                <a:gd name="connsiteX26" fmla="*/ 287952 w 573094"/>
                <a:gd name="connsiteY26" fmla="*/ 157715 h 1009938"/>
                <a:gd name="connsiteX27" fmla="*/ 372699 w 573094"/>
                <a:gd name="connsiteY27" fmla="*/ 50076 h 100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094" h="1009938">
                  <a:moveTo>
                    <a:pt x="419052" y="0"/>
                  </a:moveTo>
                  <a:lnTo>
                    <a:pt x="573094" y="153971"/>
                  </a:lnTo>
                  <a:lnTo>
                    <a:pt x="534232" y="196559"/>
                  </a:lnTo>
                  <a:lnTo>
                    <a:pt x="462596" y="288286"/>
                  </a:lnTo>
                  <a:lnTo>
                    <a:pt x="399387" y="385630"/>
                  </a:lnTo>
                  <a:lnTo>
                    <a:pt x="344606" y="489057"/>
                  </a:lnTo>
                  <a:lnTo>
                    <a:pt x="343709" y="491170"/>
                  </a:lnTo>
                  <a:lnTo>
                    <a:pt x="442463" y="617505"/>
                  </a:lnTo>
                  <a:lnTo>
                    <a:pt x="285248" y="639486"/>
                  </a:lnTo>
                  <a:lnTo>
                    <a:pt x="262668" y="710420"/>
                  </a:lnTo>
                  <a:lnTo>
                    <a:pt x="236917" y="827887"/>
                  </a:lnTo>
                  <a:lnTo>
                    <a:pt x="220997" y="948163"/>
                  </a:lnTo>
                  <a:lnTo>
                    <a:pt x="217720" y="1009938"/>
                  </a:lnTo>
                  <a:lnTo>
                    <a:pt x="0" y="1009938"/>
                  </a:lnTo>
                  <a:lnTo>
                    <a:pt x="1404" y="972966"/>
                  </a:lnTo>
                  <a:lnTo>
                    <a:pt x="6555" y="900895"/>
                  </a:lnTo>
                  <a:lnTo>
                    <a:pt x="15451" y="829291"/>
                  </a:lnTo>
                  <a:lnTo>
                    <a:pt x="27624" y="759092"/>
                  </a:lnTo>
                  <a:lnTo>
                    <a:pt x="43075" y="690296"/>
                  </a:lnTo>
                  <a:lnTo>
                    <a:pt x="61336" y="622436"/>
                  </a:lnTo>
                  <a:lnTo>
                    <a:pt x="82405" y="555513"/>
                  </a:lnTo>
                  <a:lnTo>
                    <a:pt x="106284" y="489993"/>
                  </a:lnTo>
                  <a:lnTo>
                    <a:pt x="133909" y="425878"/>
                  </a:lnTo>
                  <a:lnTo>
                    <a:pt x="163407" y="363634"/>
                  </a:lnTo>
                  <a:lnTo>
                    <a:pt x="195714" y="302326"/>
                  </a:lnTo>
                  <a:lnTo>
                    <a:pt x="231298" y="243358"/>
                  </a:lnTo>
                  <a:lnTo>
                    <a:pt x="287952" y="157715"/>
                  </a:lnTo>
                  <a:lnTo>
                    <a:pt x="372699" y="50076"/>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pic>
          <p:nvPicPr>
            <p:cNvPr id="71" name="Picture 30" descr="Related image">
              <a:extLst>
                <a:ext uri="{FF2B5EF4-FFF2-40B4-BE49-F238E27FC236}">
                  <a16:creationId xmlns:a16="http://schemas.microsoft.com/office/drawing/2014/main" id="{D50772C8-EEF9-476F-AF00-2503C42F51C8}"/>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546571" y="2571500"/>
              <a:ext cx="927910" cy="9279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72" name="Rectangle 71">
            <a:extLst>
              <a:ext uri="{FF2B5EF4-FFF2-40B4-BE49-F238E27FC236}">
                <a16:creationId xmlns:a16="http://schemas.microsoft.com/office/drawing/2014/main" id="{A508B682-72CF-4A71-9FC7-C66456CE4AA4}"/>
              </a:ext>
            </a:extLst>
          </p:cNvPr>
          <p:cNvSpPr/>
          <p:nvPr/>
        </p:nvSpPr>
        <p:spPr>
          <a:xfrm>
            <a:off x="4722886" y="3059750"/>
            <a:ext cx="2578078" cy="1384995"/>
          </a:xfrm>
          <a:prstGeom prst="rect">
            <a:avLst/>
          </a:prstGeom>
        </p:spPr>
        <p:txBody>
          <a:bodyPr wrap="square">
            <a:spAutoFit/>
          </a:bodyPr>
          <a:lstStyle/>
          <a:p>
            <a:pPr algn="ctr"/>
            <a:r>
              <a:rPr lang="en-US" altLang="en-US" sz="2800" spc="15" dirty="0">
                <a:solidFill>
                  <a:schemeClr val="tx1">
                    <a:lumMod val="85000"/>
                    <a:lumOff val="15000"/>
                  </a:schemeClr>
                </a:solidFill>
                <a:effectLst>
                  <a:outerShdw blurRad="38100" dist="38100" dir="2700000" algn="tl">
                    <a:srgbClr val="000000">
                      <a:alpha val="43137"/>
                    </a:srgbClr>
                  </a:outerShdw>
                </a:effectLst>
                <a:latin typeface="Arial Rounded MT Bold" panose="020F0704030504030204" pitchFamily="34" charset="0"/>
              </a:rPr>
              <a:t>Isolating the Solution Effects</a:t>
            </a:r>
            <a:endParaRPr lang="fr-FR" sz="2800" dirty="0">
              <a:solidFill>
                <a:schemeClr val="tx1">
                  <a:lumMod val="85000"/>
                  <a:lumOff val="15000"/>
                </a:schemeClr>
              </a:solidFill>
              <a:effectLst>
                <a:outerShdw blurRad="38100" dist="38100" dir="2700000" algn="tl">
                  <a:srgbClr val="000000">
                    <a:alpha val="43137"/>
                  </a:srgbClr>
                </a:outerShdw>
              </a:effectLst>
              <a:latin typeface="Arial Rounded MT Bold" panose="020F0704030504030204" pitchFamily="34" charset="0"/>
            </a:endParaRPr>
          </a:p>
        </p:txBody>
      </p:sp>
      <p:grpSp>
        <p:nvGrpSpPr>
          <p:cNvPr id="73" name="Group 72">
            <a:extLst>
              <a:ext uri="{FF2B5EF4-FFF2-40B4-BE49-F238E27FC236}">
                <a16:creationId xmlns:a16="http://schemas.microsoft.com/office/drawing/2014/main" id="{1485834A-B2BA-499F-8A12-B67EB74D57B7}"/>
              </a:ext>
            </a:extLst>
          </p:cNvPr>
          <p:cNvGrpSpPr/>
          <p:nvPr/>
        </p:nvGrpSpPr>
        <p:grpSpPr>
          <a:xfrm>
            <a:off x="1802705" y="4641054"/>
            <a:ext cx="4148039" cy="1663413"/>
            <a:chOff x="1802705" y="4760551"/>
            <a:chExt cx="4148039" cy="1663413"/>
          </a:xfrm>
        </p:grpSpPr>
        <p:sp>
          <p:nvSpPr>
            <p:cNvPr id="74" name="Freeform: Shape 73">
              <a:extLst>
                <a:ext uri="{FF2B5EF4-FFF2-40B4-BE49-F238E27FC236}">
                  <a16:creationId xmlns:a16="http://schemas.microsoft.com/office/drawing/2014/main" id="{9C4F88EE-0F1C-4B86-BFEA-20326F058AB3}"/>
                </a:ext>
              </a:extLst>
            </p:cNvPr>
            <p:cNvSpPr>
              <a:spLocks/>
            </p:cNvSpPr>
            <p:nvPr/>
          </p:nvSpPr>
          <p:spPr bwMode="auto">
            <a:xfrm rot="5400000">
              <a:off x="4255341" y="4698795"/>
              <a:ext cx="1630790" cy="1760017"/>
            </a:xfrm>
            <a:custGeom>
              <a:avLst/>
              <a:gdLst>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83120 w 1630790"/>
                <a:gd name="connsiteY22" fmla="*/ 980638 h 1760017"/>
                <a:gd name="connsiteX23" fmla="*/ 183110 w 1630790"/>
                <a:gd name="connsiteY23" fmla="*/ 980628 h 1760017"/>
                <a:gd name="connsiteX24" fmla="*/ 154979 w 1630790"/>
                <a:gd name="connsiteY24" fmla="*/ 1011342 h 1760017"/>
                <a:gd name="connsiteX25" fmla="*/ 0 w 1630790"/>
                <a:gd name="connsiteY25" fmla="*/ 856832 h 1760017"/>
                <a:gd name="connsiteX26" fmla="*/ 39330 w 1630790"/>
                <a:gd name="connsiteY26" fmla="*/ 814224 h 1760017"/>
                <a:gd name="connsiteX27" fmla="*/ 110966 w 1630790"/>
                <a:gd name="connsiteY27" fmla="*/ 722454 h 1760017"/>
                <a:gd name="connsiteX28" fmla="*/ 173708 w 1630790"/>
                <a:gd name="connsiteY28" fmla="*/ 624598 h 1760017"/>
                <a:gd name="connsiteX29" fmla="*/ 223735 w 1630790"/>
                <a:gd name="connsiteY29" fmla="*/ 531326 h 1760017"/>
                <a:gd name="connsiteX30" fmla="*/ 117990 w 1630790"/>
                <a:gd name="connsiteY30" fmla="*/ 395242 h 1760017"/>
                <a:gd name="connsiteX31" fmla="*/ 288085 w 1630790"/>
                <a:gd name="connsiteY31" fmla="*/ 371342 h 1760017"/>
                <a:gd name="connsiteX32" fmla="*/ 310894 w 1630790"/>
                <a:gd name="connsiteY32" fmla="*/ 299657 h 1760017"/>
                <a:gd name="connsiteX33" fmla="*/ 336646 w 1630790"/>
                <a:gd name="connsiteY33" fmla="*/ 182135 h 1760017"/>
                <a:gd name="connsiteX34" fmla="*/ 352097 w 1630790"/>
                <a:gd name="connsiteY34" fmla="*/ 61804 h 1760017"/>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83120 w 1630790"/>
                <a:gd name="connsiteY22" fmla="*/ 980638 h 1760017"/>
                <a:gd name="connsiteX23" fmla="*/ 154979 w 1630790"/>
                <a:gd name="connsiteY23" fmla="*/ 1011342 h 1760017"/>
                <a:gd name="connsiteX24" fmla="*/ 0 w 1630790"/>
                <a:gd name="connsiteY24" fmla="*/ 856832 h 1760017"/>
                <a:gd name="connsiteX25" fmla="*/ 39330 w 1630790"/>
                <a:gd name="connsiteY25" fmla="*/ 814224 h 1760017"/>
                <a:gd name="connsiteX26" fmla="*/ 110966 w 1630790"/>
                <a:gd name="connsiteY26" fmla="*/ 722454 h 1760017"/>
                <a:gd name="connsiteX27" fmla="*/ 173708 w 1630790"/>
                <a:gd name="connsiteY27" fmla="*/ 624598 h 1760017"/>
                <a:gd name="connsiteX28" fmla="*/ 223735 w 1630790"/>
                <a:gd name="connsiteY28" fmla="*/ 531326 h 1760017"/>
                <a:gd name="connsiteX29" fmla="*/ 117990 w 1630790"/>
                <a:gd name="connsiteY29" fmla="*/ 395242 h 1760017"/>
                <a:gd name="connsiteX30" fmla="*/ 288085 w 1630790"/>
                <a:gd name="connsiteY30" fmla="*/ 371342 h 1760017"/>
                <a:gd name="connsiteX31" fmla="*/ 310894 w 1630790"/>
                <a:gd name="connsiteY31" fmla="*/ 299657 h 1760017"/>
                <a:gd name="connsiteX32" fmla="*/ 336646 w 1630790"/>
                <a:gd name="connsiteY32" fmla="*/ 182135 h 1760017"/>
                <a:gd name="connsiteX33" fmla="*/ 352097 w 1630790"/>
                <a:gd name="connsiteY33" fmla="*/ 61804 h 1760017"/>
                <a:gd name="connsiteX34" fmla="*/ 354906 w 1630790"/>
                <a:gd name="connsiteY34" fmla="*/ 0 h 1760017"/>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54979 w 1630790"/>
                <a:gd name="connsiteY22" fmla="*/ 1011342 h 1760017"/>
                <a:gd name="connsiteX23" fmla="*/ 0 w 1630790"/>
                <a:gd name="connsiteY23" fmla="*/ 856832 h 1760017"/>
                <a:gd name="connsiteX24" fmla="*/ 39330 w 1630790"/>
                <a:gd name="connsiteY24" fmla="*/ 814224 h 1760017"/>
                <a:gd name="connsiteX25" fmla="*/ 110966 w 1630790"/>
                <a:gd name="connsiteY25" fmla="*/ 722454 h 1760017"/>
                <a:gd name="connsiteX26" fmla="*/ 173708 w 1630790"/>
                <a:gd name="connsiteY26" fmla="*/ 624598 h 1760017"/>
                <a:gd name="connsiteX27" fmla="*/ 223735 w 1630790"/>
                <a:gd name="connsiteY27" fmla="*/ 531326 h 1760017"/>
                <a:gd name="connsiteX28" fmla="*/ 117990 w 1630790"/>
                <a:gd name="connsiteY28" fmla="*/ 395242 h 1760017"/>
                <a:gd name="connsiteX29" fmla="*/ 288085 w 1630790"/>
                <a:gd name="connsiteY29" fmla="*/ 371342 h 1760017"/>
                <a:gd name="connsiteX30" fmla="*/ 310894 w 1630790"/>
                <a:gd name="connsiteY30" fmla="*/ 299657 h 1760017"/>
                <a:gd name="connsiteX31" fmla="*/ 336646 w 1630790"/>
                <a:gd name="connsiteY31" fmla="*/ 182135 h 1760017"/>
                <a:gd name="connsiteX32" fmla="*/ 352097 w 1630790"/>
                <a:gd name="connsiteY32" fmla="*/ 61804 h 1760017"/>
                <a:gd name="connsiteX33" fmla="*/ 354906 w 1630790"/>
                <a:gd name="connsiteY33" fmla="*/ 0 h 176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30790" h="1760017">
                  <a:moveTo>
                    <a:pt x="354906" y="0"/>
                  </a:moveTo>
                  <a:lnTo>
                    <a:pt x="572758" y="0"/>
                  </a:lnTo>
                  <a:lnTo>
                    <a:pt x="573094" y="0"/>
                  </a:lnTo>
                  <a:lnTo>
                    <a:pt x="1630790" y="0"/>
                  </a:lnTo>
                  <a:cubicBezTo>
                    <a:pt x="1630478" y="21237"/>
                    <a:pt x="1630165" y="42474"/>
                    <a:pt x="1629853" y="63711"/>
                  </a:cubicBezTo>
                  <a:lnTo>
                    <a:pt x="1620954" y="190196"/>
                  </a:lnTo>
                  <a:lnTo>
                    <a:pt x="1606904" y="315276"/>
                  </a:lnTo>
                  <a:lnTo>
                    <a:pt x="1586764" y="438014"/>
                  </a:lnTo>
                  <a:lnTo>
                    <a:pt x="1561004" y="559346"/>
                  </a:lnTo>
                  <a:lnTo>
                    <a:pt x="1530092" y="678335"/>
                  </a:lnTo>
                  <a:lnTo>
                    <a:pt x="1493091" y="794514"/>
                  </a:lnTo>
                  <a:lnTo>
                    <a:pt x="1450939" y="908819"/>
                  </a:lnTo>
                  <a:lnTo>
                    <a:pt x="1404102" y="1020314"/>
                  </a:lnTo>
                  <a:lnTo>
                    <a:pt x="1352114" y="1128997"/>
                  </a:lnTo>
                  <a:lnTo>
                    <a:pt x="1294974" y="1234870"/>
                  </a:lnTo>
                  <a:lnTo>
                    <a:pt x="1233618" y="1337932"/>
                  </a:lnTo>
                  <a:lnTo>
                    <a:pt x="1167579" y="1437714"/>
                  </a:lnTo>
                  <a:lnTo>
                    <a:pt x="1097325" y="1534218"/>
                  </a:lnTo>
                  <a:lnTo>
                    <a:pt x="1022855" y="1627442"/>
                  </a:lnTo>
                  <a:lnTo>
                    <a:pt x="943702" y="1717387"/>
                  </a:lnTo>
                  <a:lnTo>
                    <a:pt x="902954" y="1760017"/>
                  </a:lnTo>
                  <a:lnTo>
                    <a:pt x="154510" y="1011881"/>
                  </a:lnTo>
                  <a:lnTo>
                    <a:pt x="154979" y="1011342"/>
                  </a:lnTo>
                  <a:lnTo>
                    <a:pt x="0" y="856832"/>
                  </a:lnTo>
                  <a:lnTo>
                    <a:pt x="39330" y="814224"/>
                  </a:lnTo>
                  <a:lnTo>
                    <a:pt x="110966" y="722454"/>
                  </a:lnTo>
                  <a:lnTo>
                    <a:pt x="173708" y="624598"/>
                  </a:lnTo>
                  <a:lnTo>
                    <a:pt x="223735" y="531326"/>
                  </a:lnTo>
                  <a:lnTo>
                    <a:pt x="117990" y="395242"/>
                  </a:lnTo>
                  <a:lnTo>
                    <a:pt x="288085" y="371342"/>
                  </a:lnTo>
                  <a:lnTo>
                    <a:pt x="310894" y="299657"/>
                  </a:lnTo>
                  <a:lnTo>
                    <a:pt x="336646" y="182135"/>
                  </a:lnTo>
                  <a:lnTo>
                    <a:pt x="352097" y="61804"/>
                  </a:lnTo>
                  <a:lnTo>
                    <a:pt x="354906" y="0"/>
                  </a:ln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400" b="1" dirty="0">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EBE18DF0-0089-45AC-A760-D27B21EADB8D}"/>
                </a:ext>
              </a:extLst>
            </p:cNvPr>
            <p:cNvSpPr>
              <a:spLocks/>
            </p:cNvSpPr>
            <p:nvPr/>
          </p:nvSpPr>
          <p:spPr bwMode="auto">
            <a:xfrm rot="5400000">
              <a:off x="5157309" y="4541427"/>
              <a:ext cx="573094" cy="1011342"/>
            </a:xfrm>
            <a:custGeom>
              <a:avLst/>
              <a:gdLst>
                <a:gd name="connsiteX0" fmla="*/ 354906 w 573094"/>
                <a:gd name="connsiteY0" fmla="*/ 0 h 1011342"/>
                <a:gd name="connsiteX1" fmla="*/ 573094 w 573094"/>
                <a:gd name="connsiteY1" fmla="*/ 0 h 1011342"/>
                <a:gd name="connsiteX2" fmla="*/ 572158 w 573094"/>
                <a:gd name="connsiteY2" fmla="*/ 36520 h 1011342"/>
                <a:gd name="connsiteX3" fmla="*/ 566539 w 573094"/>
                <a:gd name="connsiteY3" fmla="*/ 109094 h 1011342"/>
                <a:gd name="connsiteX4" fmla="*/ 557175 w 573094"/>
                <a:gd name="connsiteY4" fmla="*/ 180262 h 1011342"/>
                <a:gd name="connsiteX5" fmla="*/ 545001 w 573094"/>
                <a:gd name="connsiteY5" fmla="*/ 250962 h 1011342"/>
                <a:gd name="connsiteX6" fmla="*/ 530487 w 573094"/>
                <a:gd name="connsiteY6" fmla="*/ 319790 h 1011342"/>
                <a:gd name="connsiteX7" fmla="*/ 512226 w 573094"/>
                <a:gd name="connsiteY7" fmla="*/ 387681 h 1011342"/>
                <a:gd name="connsiteX8" fmla="*/ 490689 w 573094"/>
                <a:gd name="connsiteY8" fmla="*/ 455104 h 1011342"/>
                <a:gd name="connsiteX9" fmla="*/ 466810 w 573094"/>
                <a:gd name="connsiteY9" fmla="*/ 520654 h 1011342"/>
                <a:gd name="connsiteX10" fmla="*/ 440121 w 573094"/>
                <a:gd name="connsiteY10" fmla="*/ 584331 h 1011342"/>
                <a:gd name="connsiteX11" fmla="*/ 410156 w 573094"/>
                <a:gd name="connsiteY11" fmla="*/ 647072 h 1011342"/>
                <a:gd name="connsiteX12" fmla="*/ 377381 w 573094"/>
                <a:gd name="connsiteY12" fmla="*/ 707940 h 1011342"/>
                <a:gd name="connsiteX13" fmla="*/ 342733 w 573094"/>
                <a:gd name="connsiteY13" fmla="*/ 766935 h 1011342"/>
                <a:gd name="connsiteX14" fmla="*/ 285611 w 573094"/>
                <a:gd name="connsiteY14" fmla="*/ 853554 h 1011342"/>
                <a:gd name="connsiteX15" fmla="*/ 200864 w 573094"/>
                <a:gd name="connsiteY15" fmla="*/ 961243 h 1011342"/>
                <a:gd name="connsiteX16" fmla="*/ 154979 w 573094"/>
                <a:gd name="connsiteY16" fmla="*/ 1011342 h 1011342"/>
                <a:gd name="connsiteX17" fmla="*/ 0 w 573094"/>
                <a:gd name="connsiteY17" fmla="*/ 856832 h 1011342"/>
                <a:gd name="connsiteX18" fmla="*/ 39330 w 573094"/>
                <a:gd name="connsiteY18" fmla="*/ 814224 h 1011342"/>
                <a:gd name="connsiteX19" fmla="*/ 110966 w 573094"/>
                <a:gd name="connsiteY19" fmla="*/ 722454 h 1011342"/>
                <a:gd name="connsiteX20" fmla="*/ 173708 w 573094"/>
                <a:gd name="connsiteY20" fmla="*/ 624598 h 1011342"/>
                <a:gd name="connsiteX21" fmla="*/ 223735 w 573094"/>
                <a:gd name="connsiteY21" fmla="*/ 531326 h 1011342"/>
                <a:gd name="connsiteX22" fmla="*/ 117990 w 573094"/>
                <a:gd name="connsiteY22" fmla="*/ 395242 h 1011342"/>
                <a:gd name="connsiteX23" fmla="*/ 288085 w 573094"/>
                <a:gd name="connsiteY23" fmla="*/ 371342 h 1011342"/>
                <a:gd name="connsiteX24" fmla="*/ 310894 w 573094"/>
                <a:gd name="connsiteY24" fmla="*/ 299657 h 1011342"/>
                <a:gd name="connsiteX25" fmla="*/ 336646 w 573094"/>
                <a:gd name="connsiteY25" fmla="*/ 182135 h 1011342"/>
                <a:gd name="connsiteX26" fmla="*/ 352097 w 573094"/>
                <a:gd name="connsiteY26" fmla="*/ 61804 h 101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3094" h="1011342">
                  <a:moveTo>
                    <a:pt x="354906" y="0"/>
                  </a:moveTo>
                  <a:lnTo>
                    <a:pt x="573094" y="0"/>
                  </a:lnTo>
                  <a:lnTo>
                    <a:pt x="572158" y="36520"/>
                  </a:lnTo>
                  <a:lnTo>
                    <a:pt x="566539" y="109094"/>
                  </a:lnTo>
                  <a:lnTo>
                    <a:pt x="557175" y="180262"/>
                  </a:lnTo>
                  <a:lnTo>
                    <a:pt x="545001" y="250962"/>
                  </a:lnTo>
                  <a:lnTo>
                    <a:pt x="530487" y="319790"/>
                  </a:lnTo>
                  <a:lnTo>
                    <a:pt x="512226" y="387681"/>
                  </a:lnTo>
                  <a:lnTo>
                    <a:pt x="490689" y="455104"/>
                  </a:lnTo>
                  <a:lnTo>
                    <a:pt x="466810" y="520654"/>
                  </a:lnTo>
                  <a:lnTo>
                    <a:pt x="440121" y="584331"/>
                  </a:lnTo>
                  <a:lnTo>
                    <a:pt x="410156" y="647072"/>
                  </a:lnTo>
                  <a:lnTo>
                    <a:pt x="377381" y="707940"/>
                  </a:lnTo>
                  <a:lnTo>
                    <a:pt x="342733" y="766935"/>
                  </a:lnTo>
                  <a:lnTo>
                    <a:pt x="285611" y="853554"/>
                  </a:lnTo>
                  <a:lnTo>
                    <a:pt x="200864" y="961243"/>
                  </a:lnTo>
                  <a:lnTo>
                    <a:pt x="154979" y="1011342"/>
                  </a:lnTo>
                  <a:lnTo>
                    <a:pt x="0" y="856832"/>
                  </a:lnTo>
                  <a:lnTo>
                    <a:pt x="39330" y="814224"/>
                  </a:lnTo>
                  <a:lnTo>
                    <a:pt x="110966" y="722454"/>
                  </a:lnTo>
                  <a:lnTo>
                    <a:pt x="173708" y="624598"/>
                  </a:lnTo>
                  <a:lnTo>
                    <a:pt x="223735" y="531326"/>
                  </a:lnTo>
                  <a:lnTo>
                    <a:pt x="117990" y="395242"/>
                  </a:lnTo>
                  <a:lnTo>
                    <a:pt x="288085" y="371342"/>
                  </a:lnTo>
                  <a:lnTo>
                    <a:pt x="310894" y="299657"/>
                  </a:lnTo>
                  <a:lnTo>
                    <a:pt x="336646" y="182135"/>
                  </a:lnTo>
                  <a:lnTo>
                    <a:pt x="352097" y="61804"/>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273DD0F5-2A92-4D72-9261-B6F6A0929C02}"/>
                </a:ext>
              </a:extLst>
            </p:cNvPr>
            <p:cNvSpPr/>
            <p:nvPr/>
          </p:nvSpPr>
          <p:spPr>
            <a:xfrm>
              <a:off x="1802705" y="5685300"/>
              <a:ext cx="2725987" cy="738664"/>
            </a:xfrm>
            <a:prstGeom prst="rect">
              <a:avLst/>
            </a:prstGeom>
          </p:spPr>
          <p:txBody>
            <a:bodyPr wrap="square">
              <a:spAutoFit/>
            </a:bodyPr>
            <a:lstStyle/>
            <a:p>
              <a:r>
                <a:rPr lang="en-US" altLang="en-US" sz="1400" b="1" dirty="0">
                  <a:latin typeface="Arial" panose="020B0604020202020204" pitchFamily="34" charset="0"/>
                  <a:cs typeface="Arial" panose="020B0604020202020204" pitchFamily="34" charset="0"/>
                </a:rPr>
                <a:t>CALCULATING/ESTIMATING THE IMPACT OF OTHER FACTORS</a:t>
              </a:r>
            </a:p>
          </p:txBody>
        </p:sp>
        <p:pic>
          <p:nvPicPr>
            <p:cNvPr id="77" name="Picture 36" descr="Related image">
              <a:extLst>
                <a:ext uri="{FF2B5EF4-FFF2-40B4-BE49-F238E27FC236}">
                  <a16:creationId xmlns:a16="http://schemas.microsoft.com/office/drawing/2014/main" id="{2AC7CC24-4D7B-4855-83AD-01E365FE1D80}"/>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51955" y="5276762"/>
              <a:ext cx="855056" cy="855056"/>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EC6B7045-8525-4EE4-B69B-7A97A756033D}"/>
              </a:ext>
            </a:extLst>
          </p:cNvPr>
          <p:cNvGrpSpPr/>
          <p:nvPr/>
        </p:nvGrpSpPr>
        <p:grpSpPr>
          <a:xfrm>
            <a:off x="5793622" y="4654412"/>
            <a:ext cx="5413101" cy="1796741"/>
            <a:chOff x="5793622" y="4773909"/>
            <a:chExt cx="5413101" cy="1796741"/>
          </a:xfrm>
        </p:grpSpPr>
        <p:sp>
          <p:nvSpPr>
            <p:cNvPr id="89" name="Freeform: Shape 88">
              <a:extLst>
                <a:ext uri="{FF2B5EF4-FFF2-40B4-BE49-F238E27FC236}">
                  <a16:creationId xmlns:a16="http://schemas.microsoft.com/office/drawing/2014/main" id="{A2292DC4-AB30-4E0D-B0C5-733490D57F1A}"/>
                </a:ext>
              </a:extLst>
            </p:cNvPr>
            <p:cNvSpPr>
              <a:spLocks/>
            </p:cNvSpPr>
            <p:nvPr/>
          </p:nvSpPr>
          <p:spPr bwMode="auto">
            <a:xfrm rot="2699024">
              <a:off x="5793622" y="4810633"/>
              <a:ext cx="1630790" cy="1760017"/>
            </a:xfrm>
            <a:custGeom>
              <a:avLst/>
              <a:gdLst>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83120 w 1630790"/>
                <a:gd name="connsiteY22" fmla="*/ 980638 h 1760017"/>
                <a:gd name="connsiteX23" fmla="*/ 183110 w 1630790"/>
                <a:gd name="connsiteY23" fmla="*/ 980628 h 1760017"/>
                <a:gd name="connsiteX24" fmla="*/ 154979 w 1630790"/>
                <a:gd name="connsiteY24" fmla="*/ 1011342 h 1760017"/>
                <a:gd name="connsiteX25" fmla="*/ 0 w 1630790"/>
                <a:gd name="connsiteY25" fmla="*/ 856832 h 1760017"/>
                <a:gd name="connsiteX26" fmla="*/ 39330 w 1630790"/>
                <a:gd name="connsiteY26" fmla="*/ 814224 h 1760017"/>
                <a:gd name="connsiteX27" fmla="*/ 110966 w 1630790"/>
                <a:gd name="connsiteY27" fmla="*/ 722454 h 1760017"/>
                <a:gd name="connsiteX28" fmla="*/ 173708 w 1630790"/>
                <a:gd name="connsiteY28" fmla="*/ 624598 h 1760017"/>
                <a:gd name="connsiteX29" fmla="*/ 223735 w 1630790"/>
                <a:gd name="connsiteY29" fmla="*/ 531326 h 1760017"/>
                <a:gd name="connsiteX30" fmla="*/ 117990 w 1630790"/>
                <a:gd name="connsiteY30" fmla="*/ 395242 h 1760017"/>
                <a:gd name="connsiteX31" fmla="*/ 288085 w 1630790"/>
                <a:gd name="connsiteY31" fmla="*/ 371342 h 1760017"/>
                <a:gd name="connsiteX32" fmla="*/ 310894 w 1630790"/>
                <a:gd name="connsiteY32" fmla="*/ 299657 h 1760017"/>
                <a:gd name="connsiteX33" fmla="*/ 336646 w 1630790"/>
                <a:gd name="connsiteY33" fmla="*/ 182135 h 1760017"/>
                <a:gd name="connsiteX34" fmla="*/ 352097 w 1630790"/>
                <a:gd name="connsiteY34" fmla="*/ 61804 h 1760017"/>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83120 w 1630790"/>
                <a:gd name="connsiteY22" fmla="*/ 980638 h 1760017"/>
                <a:gd name="connsiteX23" fmla="*/ 154979 w 1630790"/>
                <a:gd name="connsiteY23" fmla="*/ 1011342 h 1760017"/>
                <a:gd name="connsiteX24" fmla="*/ 0 w 1630790"/>
                <a:gd name="connsiteY24" fmla="*/ 856832 h 1760017"/>
                <a:gd name="connsiteX25" fmla="*/ 39330 w 1630790"/>
                <a:gd name="connsiteY25" fmla="*/ 814224 h 1760017"/>
                <a:gd name="connsiteX26" fmla="*/ 110966 w 1630790"/>
                <a:gd name="connsiteY26" fmla="*/ 722454 h 1760017"/>
                <a:gd name="connsiteX27" fmla="*/ 173708 w 1630790"/>
                <a:gd name="connsiteY27" fmla="*/ 624598 h 1760017"/>
                <a:gd name="connsiteX28" fmla="*/ 223735 w 1630790"/>
                <a:gd name="connsiteY28" fmla="*/ 531326 h 1760017"/>
                <a:gd name="connsiteX29" fmla="*/ 117990 w 1630790"/>
                <a:gd name="connsiteY29" fmla="*/ 395242 h 1760017"/>
                <a:gd name="connsiteX30" fmla="*/ 288085 w 1630790"/>
                <a:gd name="connsiteY30" fmla="*/ 371342 h 1760017"/>
                <a:gd name="connsiteX31" fmla="*/ 310894 w 1630790"/>
                <a:gd name="connsiteY31" fmla="*/ 299657 h 1760017"/>
                <a:gd name="connsiteX32" fmla="*/ 336646 w 1630790"/>
                <a:gd name="connsiteY32" fmla="*/ 182135 h 1760017"/>
                <a:gd name="connsiteX33" fmla="*/ 352097 w 1630790"/>
                <a:gd name="connsiteY33" fmla="*/ 61804 h 1760017"/>
                <a:gd name="connsiteX34" fmla="*/ 354906 w 1630790"/>
                <a:gd name="connsiteY34" fmla="*/ 0 h 1760017"/>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54979 w 1630790"/>
                <a:gd name="connsiteY22" fmla="*/ 1011342 h 1760017"/>
                <a:gd name="connsiteX23" fmla="*/ 0 w 1630790"/>
                <a:gd name="connsiteY23" fmla="*/ 856832 h 1760017"/>
                <a:gd name="connsiteX24" fmla="*/ 39330 w 1630790"/>
                <a:gd name="connsiteY24" fmla="*/ 814224 h 1760017"/>
                <a:gd name="connsiteX25" fmla="*/ 110966 w 1630790"/>
                <a:gd name="connsiteY25" fmla="*/ 722454 h 1760017"/>
                <a:gd name="connsiteX26" fmla="*/ 173708 w 1630790"/>
                <a:gd name="connsiteY26" fmla="*/ 624598 h 1760017"/>
                <a:gd name="connsiteX27" fmla="*/ 223735 w 1630790"/>
                <a:gd name="connsiteY27" fmla="*/ 531326 h 1760017"/>
                <a:gd name="connsiteX28" fmla="*/ 117990 w 1630790"/>
                <a:gd name="connsiteY28" fmla="*/ 395242 h 1760017"/>
                <a:gd name="connsiteX29" fmla="*/ 288085 w 1630790"/>
                <a:gd name="connsiteY29" fmla="*/ 371342 h 1760017"/>
                <a:gd name="connsiteX30" fmla="*/ 310894 w 1630790"/>
                <a:gd name="connsiteY30" fmla="*/ 299657 h 1760017"/>
                <a:gd name="connsiteX31" fmla="*/ 336646 w 1630790"/>
                <a:gd name="connsiteY31" fmla="*/ 182135 h 1760017"/>
                <a:gd name="connsiteX32" fmla="*/ 352097 w 1630790"/>
                <a:gd name="connsiteY32" fmla="*/ 61804 h 1760017"/>
                <a:gd name="connsiteX33" fmla="*/ 354906 w 1630790"/>
                <a:gd name="connsiteY33" fmla="*/ 0 h 176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30790" h="1760017">
                  <a:moveTo>
                    <a:pt x="354906" y="0"/>
                  </a:moveTo>
                  <a:lnTo>
                    <a:pt x="572758" y="0"/>
                  </a:lnTo>
                  <a:lnTo>
                    <a:pt x="573094" y="0"/>
                  </a:lnTo>
                  <a:lnTo>
                    <a:pt x="1630790" y="0"/>
                  </a:lnTo>
                  <a:cubicBezTo>
                    <a:pt x="1630478" y="21237"/>
                    <a:pt x="1630165" y="42474"/>
                    <a:pt x="1629853" y="63711"/>
                  </a:cubicBezTo>
                  <a:lnTo>
                    <a:pt x="1620954" y="190196"/>
                  </a:lnTo>
                  <a:lnTo>
                    <a:pt x="1606904" y="315276"/>
                  </a:lnTo>
                  <a:lnTo>
                    <a:pt x="1586764" y="438014"/>
                  </a:lnTo>
                  <a:lnTo>
                    <a:pt x="1561004" y="559346"/>
                  </a:lnTo>
                  <a:lnTo>
                    <a:pt x="1530092" y="678335"/>
                  </a:lnTo>
                  <a:lnTo>
                    <a:pt x="1493091" y="794514"/>
                  </a:lnTo>
                  <a:lnTo>
                    <a:pt x="1450939" y="908819"/>
                  </a:lnTo>
                  <a:lnTo>
                    <a:pt x="1404102" y="1020314"/>
                  </a:lnTo>
                  <a:lnTo>
                    <a:pt x="1352114" y="1128997"/>
                  </a:lnTo>
                  <a:lnTo>
                    <a:pt x="1294974" y="1234870"/>
                  </a:lnTo>
                  <a:lnTo>
                    <a:pt x="1233618" y="1337932"/>
                  </a:lnTo>
                  <a:lnTo>
                    <a:pt x="1167579" y="1437714"/>
                  </a:lnTo>
                  <a:lnTo>
                    <a:pt x="1097325" y="1534218"/>
                  </a:lnTo>
                  <a:lnTo>
                    <a:pt x="1022855" y="1627442"/>
                  </a:lnTo>
                  <a:lnTo>
                    <a:pt x="943702" y="1717387"/>
                  </a:lnTo>
                  <a:lnTo>
                    <a:pt x="902954" y="1760017"/>
                  </a:lnTo>
                  <a:lnTo>
                    <a:pt x="154510" y="1011881"/>
                  </a:lnTo>
                  <a:lnTo>
                    <a:pt x="154979" y="1011342"/>
                  </a:lnTo>
                  <a:lnTo>
                    <a:pt x="0" y="856832"/>
                  </a:lnTo>
                  <a:lnTo>
                    <a:pt x="39330" y="814224"/>
                  </a:lnTo>
                  <a:lnTo>
                    <a:pt x="110966" y="722454"/>
                  </a:lnTo>
                  <a:lnTo>
                    <a:pt x="173708" y="624598"/>
                  </a:lnTo>
                  <a:lnTo>
                    <a:pt x="223735" y="531326"/>
                  </a:lnTo>
                  <a:lnTo>
                    <a:pt x="117990" y="395242"/>
                  </a:lnTo>
                  <a:lnTo>
                    <a:pt x="288085" y="371342"/>
                  </a:lnTo>
                  <a:lnTo>
                    <a:pt x="310894" y="299657"/>
                  </a:lnTo>
                  <a:lnTo>
                    <a:pt x="336646" y="182135"/>
                  </a:lnTo>
                  <a:lnTo>
                    <a:pt x="352097" y="61804"/>
                  </a:lnTo>
                  <a:lnTo>
                    <a:pt x="354906" y="0"/>
                  </a:lnTo>
                  <a:close/>
                </a:path>
              </a:pathLst>
            </a:custGeom>
            <a:solidFill>
              <a:schemeClr val="bg1">
                <a:lumMod val="6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400" b="1">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10B6908D-DF03-4BA8-9F19-14CD17E7CE8C}"/>
                </a:ext>
              </a:extLst>
            </p:cNvPr>
            <p:cNvSpPr>
              <a:spLocks/>
            </p:cNvSpPr>
            <p:nvPr/>
          </p:nvSpPr>
          <p:spPr bwMode="auto">
            <a:xfrm rot="2730643">
              <a:off x="6221640" y="4554785"/>
              <a:ext cx="573094" cy="1011342"/>
            </a:xfrm>
            <a:custGeom>
              <a:avLst/>
              <a:gdLst>
                <a:gd name="connsiteX0" fmla="*/ 354906 w 573094"/>
                <a:gd name="connsiteY0" fmla="*/ 0 h 1011342"/>
                <a:gd name="connsiteX1" fmla="*/ 573094 w 573094"/>
                <a:gd name="connsiteY1" fmla="*/ 0 h 1011342"/>
                <a:gd name="connsiteX2" fmla="*/ 572158 w 573094"/>
                <a:gd name="connsiteY2" fmla="*/ 36520 h 1011342"/>
                <a:gd name="connsiteX3" fmla="*/ 566539 w 573094"/>
                <a:gd name="connsiteY3" fmla="*/ 109094 h 1011342"/>
                <a:gd name="connsiteX4" fmla="*/ 557175 w 573094"/>
                <a:gd name="connsiteY4" fmla="*/ 180262 h 1011342"/>
                <a:gd name="connsiteX5" fmla="*/ 545001 w 573094"/>
                <a:gd name="connsiteY5" fmla="*/ 250962 h 1011342"/>
                <a:gd name="connsiteX6" fmla="*/ 530487 w 573094"/>
                <a:gd name="connsiteY6" fmla="*/ 319790 h 1011342"/>
                <a:gd name="connsiteX7" fmla="*/ 512226 w 573094"/>
                <a:gd name="connsiteY7" fmla="*/ 387681 h 1011342"/>
                <a:gd name="connsiteX8" fmla="*/ 490689 w 573094"/>
                <a:gd name="connsiteY8" fmla="*/ 455104 h 1011342"/>
                <a:gd name="connsiteX9" fmla="*/ 466810 w 573094"/>
                <a:gd name="connsiteY9" fmla="*/ 520654 h 1011342"/>
                <a:gd name="connsiteX10" fmla="*/ 440121 w 573094"/>
                <a:gd name="connsiteY10" fmla="*/ 584331 h 1011342"/>
                <a:gd name="connsiteX11" fmla="*/ 410156 w 573094"/>
                <a:gd name="connsiteY11" fmla="*/ 647072 h 1011342"/>
                <a:gd name="connsiteX12" fmla="*/ 377381 w 573094"/>
                <a:gd name="connsiteY12" fmla="*/ 707940 h 1011342"/>
                <a:gd name="connsiteX13" fmla="*/ 342733 w 573094"/>
                <a:gd name="connsiteY13" fmla="*/ 766935 h 1011342"/>
                <a:gd name="connsiteX14" fmla="*/ 285611 w 573094"/>
                <a:gd name="connsiteY14" fmla="*/ 853554 h 1011342"/>
                <a:gd name="connsiteX15" fmla="*/ 200864 w 573094"/>
                <a:gd name="connsiteY15" fmla="*/ 961243 h 1011342"/>
                <a:gd name="connsiteX16" fmla="*/ 154979 w 573094"/>
                <a:gd name="connsiteY16" fmla="*/ 1011342 h 1011342"/>
                <a:gd name="connsiteX17" fmla="*/ 0 w 573094"/>
                <a:gd name="connsiteY17" fmla="*/ 856832 h 1011342"/>
                <a:gd name="connsiteX18" fmla="*/ 39330 w 573094"/>
                <a:gd name="connsiteY18" fmla="*/ 814224 h 1011342"/>
                <a:gd name="connsiteX19" fmla="*/ 110966 w 573094"/>
                <a:gd name="connsiteY19" fmla="*/ 722454 h 1011342"/>
                <a:gd name="connsiteX20" fmla="*/ 173708 w 573094"/>
                <a:gd name="connsiteY20" fmla="*/ 624598 h 1011342"/>
                <a:gd name="connsiteX21" fmla="*/ 223735 w 573094"/>
                <a:gd name="connsiteY21" fmla="*/ 531326 h 1011342"/>
                <a:gd name="connsiteX22" fmla="*/ 117990 w 573094"/>
                <a:gd name="connsiteY22" fmla="*/ 395242 h 1011342"/>
                <a:gd name="connsiteX23" fmla="*/ 288085 w 573094"/>
                <a:gd name="connsiteY23" fmla="*/ 371342 h 1011342"/>
                <a:gd name="connsiteX24" fmla="*/ 310894 w 573094"/>
                <a:gd name="connsiteY24" fmla="*/ 299657 h 1011342"/>
                <a:gd name="connsiteX25" fmla="*/ 336646 w 573094"/>
                <a:gd name="connsiteY25" fmla="*/ 182135 h 1011342"/>
                <a:gd name="connsiteX26" fmla="*/ 352097 w 573094"/>
                <a:gd name="connsiteY26" fmla="*/ 61804 h 101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3094" h="1011342">
                  <a:moveTo>
                    <a:pt x="354906" y="0"/>
                  </a:moveTo>
                  <a:lnTo>
                    <a:pt x="573094" y="0"/>
                  </a:lnTo>
                  <a:lnTo>
                    <a:pt x="572158" y="36520"/>
                  </a:lnTo>
                  <a:lnTo>
                    <a:pt x="566539" y="109094"/>
                  </a:lnTo>
                  <a:lnTo>
                    <a:pt x="557175" y="180262"/>
                  </a:lnTo>
                  <a:lnTo>
                    <a:pt x="545001" y="250962"/>
                  </a:lnTo>
                  <a:lnTo>
                    <a:pt x="530487" y="319790"/>
                  </a:lnTo>
                  <a:lnTo>
                    <a:pt x="512226" y="387681"/>
                  </a:lnTo>
                  <a:lnTo>
                    <a:pt x="490689" y="455104"/>
                  </a:lnTo>
                  <a:lnTo>
                    <a:pt x="466810" y="520654"/>
                  </a:lnTo>
                  <a:lnTo>
                    <a:pt x="440121" y="584331"/>
                  </a:lnTo>
                  <a:lnTo>
                    <a:pt x="410156" y="647072"/>
                  </a:lnTo>
                  <a:lnTo>
                    <a:pt x="377381" y="707940"/>
                  </a:lnTo>
                  <a:lnTo>
                    <a:pt x="342733" y="766935"/>
                  </a:lnTo>
                  <a:lnTo>
                    <a:pt x="285611" y="853554"/>
                  </a:lnTo>
                  <a:lnTo>
                    <a:pt x="200864" y="961243"/>
                  </a:lnTo>
                  <a:lnTo>
                    <a:pt x="154979" y="1011342"/>
                  </a:lnTo>
                  <a:lnTo>
                    <a:pt x="0" y="856832"/>
                  </a:lnTo>
                  <a:lnTo>
                    <a:pt x="39330" y="814224"/>
                  </a:lnTo>
                  <a:lnTo>
                    <a:pt x="110966" y="722454"/>
                  </a:lnTo>
                  <a:lnTo>
                    <a:pt x="173708" y="624598"/>
                  </a:lnTo>
                  <a:lnTo>
                    <a:pt x="223735" y="531326"/>
                  </a:lnTo>
                  <a:lnTo>
                    <a:pt x="117990" y="395242"/>
                  </a:lnTo>
                  <a:lnTo>
                    <a:pt x="288085" y="371342"/>
                  </a:lnTo>
                  <a:lnTo>
                    <a:pt x="310894" y="299657"/>
                  </a:lnTo>
                  <a:lnTo>
                    <a:pt x="336646" y="182135"/>
                  </a:lnTo>
                  <a:lnTo>
                    <a:pt x="352097" y="61804"/>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pic>
          <p:nvPicPr>
            <p:cNvPr id="91" name="Picture 32" descr="Image result for SUPERVISOR ICON">
              <a:extLst>
                <a:ext uri="{FF2B5EF4-FFF2-40B4-BE49-F238E27FC236}">
                  <a16:creationId xmlns:a16="http://schemas.microsoft.com/office/drawing/2014/main" id="{0579C275-9440-4F4E-90E0-133402203672}"/>
                </a:ext>
              </a:extLst>
            </p:cNvPr>
            <p:cNvPicPr>
              <a:picLocks noChangeAspect="1" noChangeArrowheads="1"/>
            </p:cNvPicPr>
            <p:nvPr/>
          </p:nvPicPr>
          <p:blipFill>
            <a:blip r:embed="rId30" cstate="print">
              <a:extLst>
                <a:ext uri="{BEBA8EAE-BF5A-486C-A8C5-ECC9F3942E4B}">
                  <a14:imgProps xmlns:a14="http://schemas.microsoft.com/office/drawing/2010/main">
                    <a14:imgLayer r:embed="rId3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131974" y="5564895"/>
              <a:ext cx="418939" cy="418939"/>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 name="Picture 34" descr="Image result for BOSS ICON">
              <a:extLst>
                <a:ext uri="{FF2B5EF4-FFF2-40B4-BE49-F238E27FC236}">
                  <a16:creationId xmlns:a16="http://schemas.microsoft.com/office/drawing/2014/main" id="{62E72024-FBFA-4F06-8C1B-092F501A38E2}"/>
                </a:ext>
              </a:extLst>
            </p:cNvPr>
            <p:cNvPicPr>
              <a:picLocks noChangeAspect="1" noChangeArrowheads="1"/>
            </p:cNvPicPr>
            <p:nvPr/>
          </p:nvPicPr>
          <p:blipFill>
            <a:blip r:embed="rId32" cstate="print">
              <a:extLst>
                <a:ext uri="{BEBA8EAE-BF5A-486C-A8C5-ECC9F3942E4B}">
                  <a14:imgProps xmlns:a14="http://schemas.microsoft.com/office/drawing/2010/main">
                    <a14:imgLayer r:embed="rId3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924393" y="5385857"/>
              <a:ext cx="394113" cy="418939"/>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3" name="Picture 14" descr="Image result for estimate icon">
              <a:extLst>
                <a:ext uri="{FF2B5EF4-FFF2-40B4-BE49-F238E27FC236}">
                  <a16:creationId xmlns:a16="http://schemas.microsoft.com/office/drawing/2014/main" id="{767F335E-F67B-4272-8726-DE7B0B902C7B}"/>
                </a:ext>
              </a:extLst>
            </p:cNvPr>
            <p:cNvPicPr>
              <a:picLocks noChangeAspect="1" noChangeArrowheads="1"/>
            </p:cNvPicPr>
            <p:nvPr/>
          </p:nvPicPr>
          <p:blipFill>
            <a:blip r:embed="rId34" cstate="print">
              <a:extLst>
                <a:ext uri="{BEBA8EAE-BF5A-486C-A8C5-ECC9F3942E4B}">
                  <a14:imgProps xmlns:a14="http://schemas.microsoft.com/office/drawing/2010/main">
                    <a14:imgLayer r:embed="rId3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254724" y="5344844"/>
              <a:ext cx="264091" cy="23984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4" name="Picture 14" descr="Image result for estimate icon">
              <a:extLst>
                <a:ext uri="{FF2B5EF4-FFF2-40B4-BE49-F238E27FC236}">
                  <a16:creationId xmlns:a16="http://schemas.microsoft.com/office/drawing/2014/main" id="{A764C67E-F187-4E71-8CA9-52E6980195A8}"/>
                </a:ext>
              </a:extLst>
            </p:cNvPr>
            <p:cNvPicPr>
              <a:picLocks noChangeAspect="1" noChangeArrowheads="1"/>
            </p:cNvPicPr>
            <p:nvPr/>
          </p:nvPicPr>
          <p:blipFill>
            <a:blip r:embed="rId36" cstate="print">
              <a:extLst>
                <a:ext uri="{BEBA8EAE-BF5A-486C-A8C5-ECC9F3942E4B}">
                  <a14:imgProps xmlns:a14="http://schemas.microsoft.com/office/drawing/2010/main">
                    <a14:imgLayer r:embed="rId3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83356" y="5608744"/>
              <a:ext cx="242576" cy="22030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5" name="Rectangle 94">
              <a:extLst>
                <a:ext uri="{FF2B5EF4-FFF2-40B4-BE49-F238E27FC236}">
                  <a16:creationId xmlns:a16="http://schemas.microsoft.com/office/drawing/2014/main" id="{BDD3EF21-565E-42B7-8096-1B915D8289DB}"/>
                </a:ext>
              </a:extLst>
            </p:cNvPr>
            <p:cNvSpPr/>
            <p:nvPr/>
          </p:nvSpPr>
          <p:spPr>
            <a:xfrm>
              <a:off x="7766269" y="5658572"/>
              <a:ext cx="3440454" cy="307777"/>
            </a:xfrm>
            <a:prstGeom prst="rect">
              <a:avLst/>
            </a:prstGeom>
          </p:spPr>
          <p:txBody>
            <a:bodyPr wrap="square">
              <a:spAutoFit/>
            </a:bodyPr>
            <a:lstStyle/>
            <a:p>
              <a:r>
                <a:rPr lang="en-US" altLang="en-US" sz="1400" b="1" dirty="0">
                  <a:latin typeface="Arial" panose="020B0604020202020204" pitchFamily="34" charset="0"/>
                  <a:cs typeface="Arial" panose="020B0604020202020204" pitchFamily="34" charset="0"/>
                </a:rPr>
                <a:t>MANAGEMENT’S ESTIMATE (%)</a:t>
              </a:r>
            </a:p>
          </p:txBody>
        </p:sp>
        <p:cxnSp>
          <p:nvCxnSpPr>
            <p:cNvPr id="96" name="Straight Connector 95">
              <a:extLst>
                <a:ext uri="{FF2B5EF4-FFF2-40B4-BE49-F238E27FC236}">
                  <a16:creationId xmlns:a16="http://schemas.microsoft.com/office/drawing/2014/main" id="{191792D6-77F7-4A29-8FEA-62B70A9F03EE}"/>
                </a:ext>
              </a:extLst>
            </p:cNvPr>
            <p:cNvCxnSpPr>
              <a:cxnSpLocks/>
              <a:stCxn id="89" idx="11"/>
              <a:endCxn id="90" idx="22"/>
            </p:cNvCxnSpPr>
            <p:nvPr/>
          </p:nvCxnSpPr>
          <p:spPr>
            <a:xfrm flipH="1" flipV="1">
              <a:off x="6468844" y="4862825"/>
              <a:ext cx="569332" cy="1297464"/>
            </a:xfrm>
            <a:prstGeom prst="line">
              <a:avLst/>
            </a:prstGeom>
            <a:ln>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sp>
          <p:nvSpPr>
            <p:cNvPr id="97" name="Rectangle 96">
              <a:extLst>
                <a:ext uri="{FF2B5EF4-FFF2-40B4-BE49-F238E27FC236}">
                  <a16:creationId xmlns:a16="http://schemas.microsoft.com/office/drawing/2014/main" id="{3587CA3F-13DF-4A33-B784-02E33754CD76}"/>
                </a:ext>
              </a:extLst>
            </p:cNvPr>
            <p:cNvSpPr/>
            <p:nvPr/>
          </p:nvSpPr>
          <p:spPr>
            <a:xfrm>
              <a:off x="6762602" y="6166548"/>
              <a:ext cx="2790471" cy="307777"/>
            </a:xfrm>
            <a:prstGeom prst="rect">
              <a:avLst/>
            </a:prstGeom>
          </p:spPr>
          <p:txBody>
            <a:bodyPr wrap="square">
              <a:spAutoFit/>
            </a:bodyPr>
            <a:lstStyle/>
            <a:p>
              <a:r>
                <a:rPr lang="en-US" altLang="en-US" sz="1400" b="1" dirty="0">
                  <a:latin typeface="Arial" panose="020B0604020202020204" pitchFamily="34" charset="0"/>
                  <a:cs typeface="Arial" panose="020B0604020202020204" pitchFamily="34" charset="0"/>
                </a:rPr>
                <a:t>SUPERVISOR ESTIMATE (%)</a:t>
              </a:r>
            </a:p>
          </p:txBody>
        </p:sp>
      </p:grpSp>
      <p:sp>
        <p:nvSpPr>
          <p:cNvPr id="98" name="Title 3">
            <a:extLst>
              <a:ext uri="{FF2B5EF4-FFF2-40B4-BE49-F238E27FC236}">
                <a16:creationId xmlns:a16="http://schemas.microsoft.com/office/drawing/2014/main" id="{53318B03-6F33-4E71-9A8F-3528D69AF6F8}"/>
              </a:ext>
            </a:extLst>
          </p:cNvPr>
          <p:cNvSpPr txBox="1">
            <a:spLocks/>
          </p:cNvSpPr>
          <p:nvPr/>
        </p:nvSpPr>
        <p:spPr>
          <a:xfrm>
            <a:off x="163661" y="115448"/>
            <a:ext cx="1048728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Isolate the solution effects</a:t>
            </a:r>
          </a:p>
        </p:txBody>
      </p:sp>
    </p:spTree>
    <p:extLst>
      <p:ext uri="{BB962C8B-B14F-4D97-AF65-F5344CB8AC3E}">
        <p14:creationId xmlns:p14="http://schemas.microsoft.com/office/powerpoint/2010/main" val="67430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additive="base">
                                        <p:cTn id="13" dur="500" fill="hold"/>
                                        <p:tgtEl>
                                          <p:spTgt spid="62"/>
                                        </p:tgtEl>
                                        <p:attrNameLst>
                                          <p:attrName>ppt_x</p:attrName>
                                        </p:attrNameLst>
                                      </p:cBhvr>
                                      <p:tavLst>
                                        <p:tav tm="0">
                                          <p:val>
                                            <p:strVal val="0-#ppt_w/2"/>
                                          </p:val>
                                        </p:tav>
                                        <p:tav tm="100000">
                                          <p:val>
                                            <p:strVal val="#ppt_x"/>
                                          </p:val>
                                        </p:tav>
                                      </p:tavLst>
                                    </p:anim>
                                    <p:anim calcmode="lin" valueType="num">
                                      <p:cBhvr additive="base">
                                        <p:cTn id="14"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1+#ppt_w/2"/>
                                          </p:val>
                                        </p:tav>
                                        <p:tav tm="100000">
                                          <p:val>
                                            <p:strVal val="#ppt_x"/>
                                          </p:val>
                                        </p:tav>
                                      </p:tavLst>
                                    </p:anim>
                                    <p:anim calcmode="lin" valueType="num">
                                      <p:cBhvr additive="base">
                                        <p:cTn id="26"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1+#ppt_w/2"/>
                                          </p:val>
                                        </p:tav>
                                        <p:tav tm="100000">
                                          <p:val>
                                            <p:strVal val="#ppt_x"/>
                                          </p:val>
                                        </p:tav>
                                      </p:tavLst>
                                    </p:anim>
                                    <p:anim calcmode="lin" valueType="num">
                                      <p:cBhvr additive="base">
                                        <p:cTn id="32"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1+#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500" fill="hold"/>
                                        <p:tgtEl>
                                          <p:spTgt spid="78"/>
                                        </p:tgtEl>
                                        <p:attrNameLst>
                                          <p:attrName>ppt_x</p:attrName>
                                        </p:attrNameLst>
                                      </p:cBhvr>
                                      <p:tavLst>
                                        <p:tav tm="0">
                                          <p:val>
                                            <p:strVal val="1+#ppt_w/2"/>
                                          </p:val>
                                        </p:tav>
                                        <p:tav tm="100000">
                                          <p:val>
                                            <p:strVal val="#ppt_x"/>
                                          </p:val>
                                        </p:tav>
                                      </p:tavLst>
                                    </p:anim>
                                    <p:anim calcmode="lin" valueType="num">
                                      <p:cBhvr additive="base">
                                        <p:cTn id="4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cBhvr additive="base">
                                        <p:cTn id="49" dur="500" fill="hold"/>
                                        <p:tgtEl>
                                          <p:spTgt spid="73"/>
                                        </p:tgtEl>
                                        <p:attrNameLst>
                                          <p:attrName>ppt_x</p:attrName>
                                        </p:attrNameLst>
                                      </p:cBhvr>
                                      <p:tavLst>
                                        <p:tav tm="0">
                                          <p:val>
                                            <p:strVal val="0-#ppt_w/2"/>
                                          </p:val>
                                        </p:tav>
                                        <p:tav tm="100000">
                                          <p:val>
                                            <p:strVal val="#ppt_x"/>
                                          </p:val>
                                        </p:tav>
                                      </p:tavLst>
                                    </p:anim>
                                    <p:anim calcmode="lin" valueType="num">
                                      <p:cBhvr additive="base">
                                        <p:cTn id="5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KIDS MONEY">
            <a:extLst>
              <a:ext uri="{FF2B5EF4-FFF2-40B4-BE49-F238E27FC236}">
                <a16:creationId xmlns:a16="http://schemas.microsoft.com/office/drawing/2014/main" id="{E979A0CA-82C8-4A94-9C95-B744BD584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4" y="-222606"/>
            <a:ext cx="12204234" cy="7723336"/>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Image result for BOARD SCHOOL GREEN PNG">
            <a:extLst>
              <a:ext uri="{FF2B5EF4-FFF2-40B4-BE49-F238E27FC236}">
                <a16:creationId xmlns:a16="http://schemas.microsoft.com/office/drawing/2014/main" id="{227BC20C-3B8B-4A0D-8997-99542E855DF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Blur radius="7"/>
                    </a14:imgEffect>
                  </a14:imgLayer>
                </a14:imgProps>
              </a:ext>
              <a:ext uri="{28A0092B-C50C-407E-A947-70E740481C1C}">
                <a14:useLocalDpi xmlns:a14="http://schemas.microsoft.com/office/drawing/2010/main" val="0"/>
              </a:ext>
            </a:extLst>
          </a:blip>
          <a:srcRect/>
          <a:stretch>
            <a:fillRect/>
          </a:stretch>
        </p:blipFill>
        <p:spPr bwMode="auto">
          <a:xfrm>
            <a:off x="6691086" y="22217"/>
            <a:ext cx="3493939" cy="2121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438" name="Picture 6" descr="Image result">
            <a:extLst>
              <a:ext uri="{FF2B5EF4-FFF2-40B4-BE49-F238E27FC236}">
                <a16:creationId xmlns:a16="http://schemas.microsoft.com/office/drawing/2014/main" id="{20FB410F-3AF5-4ABE-A3D3-C01B699C79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850850" y="-248654"/>
            <a:ext cx="4954433"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Image result for atd logo png">
            <a:extLst>
              <a:ext uri="{FF2B5EF4-FFF2-40B4-BE49-F238E27FC236}">
                <a16:creationId xmlns:a16="http://schemas.microsoft.com/office/drawing/2014/main" id="{7C963C46-E753-49F8-B46D-873F1A53763A}"/>
              </a:ext>
            </a:extLst>
          </p:cNvPr>
          <p:cNvPicPr>
            <a:picLocks noChangeAspect="1" noChangeArrowheads="1"/>
          </p:cNvPicPr>
          <p:nvPr/>
        </p:nvPicPr>
        <p:blipFill rotWithShape="1">
          <a:blip r:embed="rId7">
            <a:duotone>
              <a:prstClr val="black"/>
              <a:schemeClr val="accent2">
                <a:tint val="45000"/>
                <a:satMod val="400000"/>
              </a:schemeClr>
            </a:duotone>
            <a:extLst>
              <a:ext uri="{BEBA8EAE-BF5A-486C-A8C5-ECC9F3942E4B}">
                <a14:imgProps xmlns:a14="http://schemas.microsoft.com/office/drawing/2010/main">
                  <a14:imgLayer r:embed="rId8">
                    <a14:imgEffect>
                      <a14:artisticBlur/>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a:off x="9578428" y="2623784"/>
            <a:ext cx="379132" cy="26462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B0BFA9-AC2B-48C6-A4EA-05A7BB0BEB03}"/>
              </a:ext>
            </a:extLst>
          </p:cNvPr>
          <p:cNvPicPr>
            <a:picLocks noChangeAspect="1"/>
          </p:cNvPicPr>
          <p:nvPr/>
        </p:nvPicPr>
        <p:blipFill>
          <a:blip r:embed="rId9">
            <a:extLst>
              <a:ext uri="{BEBA8EAE-BF5A-486C-A8C5-ECC9F3942E4B}">
                <a14:imgProps xmlns:a14="http://schemas.microsoft.com/office/drawing/2010/main">
                  <a14:imgLayer r:embed="rId10">
                    <a14:imgEffect>
                      <a14:artisticBlur radius="3"/>
                    </a14:imgEffect>
                  </a14:imgLayer>
                </a14:imgProps>
              </a:ext>
            </a:extLst>
          </a:blip>
          <a:stretch>
            <a:fillRect/>
          </a:stretch>
        </p:blipFill>
        <p:spPr>
          <a:xfrm rot="651656">
            <a:off x="10826287" y="5702094"/>
            <a:ext cx="1721003" cy="1368508"/>
          </a:xfrm>
          <a:prstGeom prst="rect">
            <a:avLst/>
          </a:prstGeom>
        </p:spPr>
      </p:pic>
      <p:pic>
        <p:nvPicPr>
          <p:cNvPr id="4" name="Picture 3">
            <a:extLst>
              <a:ext uri="{FF2B5EF4-FFF2-40B4-BE49-F238E27FC236}">
                <a16:creationId xmlns:a16="http://schemas.microsoft.com/office/drawing/2014/main" id="{AD2A241B-6C1F-4F17-B197-6FA18BD966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artisticBlur radius="5"/>
                    </a14:imgEffect>
                  </a14:imgLayer>
                </a14:imgProps>
              </a:ext>
            </a:extLst>
          </a:blip>
          <a:srcRect b="9329"/>
          <a:stretch/>
        </p:blipFill>
        <p:spPr>
          <a:xfrm>
            <a:off x="-98958" y="4927327"/>
            <a:ext cx="1115100" cy="1369839"/>
          </a:xfrm>
          <a:prstGeom prst="rect">
            <a:avLst/>
          </a:prstGeom>
        </p:spPr>
      </p:pic>
      <p:grpSp>
        <p:nvGrpSpPr>
          <p:cNvPr id="56" name="Group 55">
            <a:extLst>
              <a:ext uri="{FF2B5EF4-FFF2-40B4-BE49-F238E27FC236}">
                <a16:creationId xmlns:a16="http://schemas.microsoft.com/office/drawing/2014/main" id="{3CD1FD92-1F88-460B-82C1-1EF92E90717D}"/>
              </a:ext>
            </a:extLst>
          </p:cNvPr>
          <p:cNvGrpSpPr/>
          <p:nvPr/>
        </p:nvGrpSpPr>
        <p:grpSpPr>
          <a:xfrm>
            <a:off x="-6117" y="6784939"/>
            <a:ext cx="12286622" cy="87549"/>
            <a:chOff x="1568202" y="6770425"/>
            <a:chExt cx="10629089" cy="87549"/>
          </a:xfrm>
        </p:grpSpPr>
        <p:sp>
          <p:nvSpPr>
            <p:cNvPr id="57" name="Rectangle 56">
              <a:extLst>
                <a:ext uri="{FF2B5EF4-FFF2-40B4-BE49-F238E27FC236}">
                  <a16:creationId xmlns:a16="http://schemas.microsoft.com/office/drawing/2014/main" id="{112419B4-DA70-48CF-A957-9AB9FAA9AD26}"/>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6C366CD-2D85-4A59-A0A5-31734ABE6299}"/>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1E68153-968F-4B16-A7EB-6223B45A4F9A}"/>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3">
            <a:extLst>
              <a:ext uri="{FF2B5EF4-FFF2-40B4-BE49-F238E27FC236}">
                <a16:creationId xmlns:a16="http://schemas.microsoft.com/office/drawing/2014/main" id="{26C10D5B-9485-4DCA-8071-5690CAB16C42}"/>
              </a:ext>
            </a:extLst>
          </p:cNvPr>
          <p:cNvSpPr>
            <a:spLocks noGrp="1"/>
          </p:cNvSpPr>
          <p:nvPr>
            <p:ph type="title"/>
          </p:nvPr>
        </p:nvSpPr>
        <p:spPr>
          <a:xfrm>
            <a:off x="1537375" y="499948"/>
            <a:ext cx="4253825" cy="1114423"/>
          </a:xfrm>
        </p:spPr>
        <p:txBody>
          <a:bodyPr>
            <a:noAutofit/>
          </a:bodyPr>
          <a:lstStyle/>
          <a:p>
            <a:r>
              <a:rPr lang="en-US" sz="36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CONVERT DATA TO MONEY</a:t>
            </a:r>
          </a:p>
        </p:txBody>
      </p:sp>
      <p:sp>
        <p:nvSpPr>
          <p:cNvPr id="17" name="Oval 16">
            <a:extLst>
              <a:ext uri="{FF2B5EF4-FFF2-40B4-BE49-F238E27FC236}">
                <a16:creationId xmlns:a16="http://schemas.microsoft.com/office/drawing/2014/main" id="{5D215401-E101-454D-8174-8B918689B620}"/>
              </a:ext>
            </a:extLst>
          </p:cNvPr>
          <p:cNvSpPr/>
          <p:nvPr/>
        </p:nvSpPr>
        <p:spPr>
          <a:xfrm>
            <a:off x="288718" y="555529"/>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6B81E7D2-69D1-480D-8111-AA127E0B97F4}"/>
              </a:ext>
            </a:extLst>
          </p:cNvPr>
          <p:cNvSpPr/>
          <p:nvPr/>
        </p:nvSpPr>
        <p:spPr>
          <a:xfrm>
            <a:off x="443652" y="503162"/>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6</a:t>
            </a:r>
            <a:endParaRPr lang="fr-FR" sz="6600" dirty="0">
              <a:effectLst>
                <a:innerShdw blurRad="63500" dist="50800" dir="18900000">
                  <a:prstClr val="black">
                    <a:alpha val="50000"/>
                  </a:prstClr>
                </a:innerShdw>
              </a:effectLst>
            </a:endParaRPr>
          </a:p>
        </p:txBody>
      </p:sp>
      <p:pic>
        <p:nvPicPr>
          <p:cNvPr id="18440" name="Picture 8" descr="https://cdn.shopify.com/s/files/1/0743/4993/products/Bloo_Aviones_Decorativos_de_Madera_-_Rojo_Neon1-fs8_opgglol.png?v=1540353122">
            <a:extLst>
              <a:ext uri="{FF2B5EF4-FFF2-40B4-BE49-F238E27FC236}">
                <a16:creationId xmlns:a16="http://schemas.microsoft.com/office/drawing/2014/main" id="{E0C75917-05BC-4FF7-9415-44DBD5B245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2910" y="-1265176"/>
            <a:ext cx="5934864" cy="593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096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E56AB3B-4816-4CA3-B76A-98BDFA0A27D5}"/>
              </a:ext>
            </a:extLst>
          </p:cNvPr>
          <p:cNvSpPr/>
          <p:nvPr/>
        </p:nvSpPr>
        <p:spPr>
          <a:xfrm>
            <a:off x="-136478" y="-191069"/>
            <a:ext cx="12642380" cy="704906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9" name="Picture 4" descr="Image result for reports analysis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438" y="3502824"/>
            <a:ext cx="1187257" cy="118725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3" name="Picture 20"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615" y="1818729"/>
            <a:ext cx="2034213" cy="136631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8"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5246" y="1956098"/>
            <a:ext cx="1125756" cy="1125756"/>
          </a:xfrm>
          <a:prstGeom prst="ellipse">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9" name="Picture 8" descr="Image result for estimatio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5246" y="3632226"/>
            <a:ext cx="1122835" cy="11649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B1FECFCD-14FC-4F6E-B5F5-330650915AE6}"/>
              </a:ext>
            </a:extLst>
          </p:cNvPr>
          <p:cNvGrpSpPr/>
          <p:nvPr/>
        </p:nvGrpSpPr>
        <p:grpSpPr>
          <a:xfrm rot="21419194">
            <a:off x="-206263" y="6163997"/>
            <a:ext cx="1482535" cy="766924"/>
            <a:chOff x="-12234" y="5650970"/>
            <a:chExt cx="2510188" cy="1177743"/>
          </a:xfrm>
          <a:effectLst/>
        </p:grpSpPr>
        <p:pic>
          <p:nvPicPr>
            <p:cNvPr id="48" name="Picture 12" descr="Related image">
              <a:extLst>
                <a:ext uri="{FF2B5EF4-FFF2-40B4-BE49-F238E27FC236}">
                  <a16:creationId xmlns:a16="http://schemas.microsoft.com/office/drawing/2014/main" id="{B11AB4F8-E083-4A84-9CDD-614FAE3B028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129" b="75586" l="4590" r="96094">
                          <a14:backgroundMark x1="43457" y1="56543" x2="43457" y2="56543"/>
                        </a14:backgroundRemoval>
                      </a14:imgEffect>
                    </a14:imgLayer>
                  </a14:imgProps>
                </a:ex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8" descr="Image result for atd logo png">
              <a:extLst>
                <a:ext uri="{FF2B5EF4-FFF2-40B4-BE49-F238E27FC236}">
                  <a16:creationId xmlns:a16="http://schemas.microsoft.com/office/drawing/2014/main" id="{DEC71B0B-D253-4A3D-8FFF-5FCC2C8871F6}"/>
                </a:ext>
              </a:extLst>
            </p:cNvPr>
            <p:cNvPicPr>
              <a:picLocks noChangeAspect="1" noChangeArrowheads="1"/>
            </p:cNvPicPr>
            <p:nvPr/>
          </p:nvPicPr>
          <p:blipFill rotWithShape="1">
            <a:blip r:embed="rId9">
              <a:duotone>
                <a:prstClr val="black"/>
                <a:schemeClr val="accent2">
                  <a:tint val="45000"/>
                  <a:satMod val="400000"/>
                </a:schemeClr>
              </a:duotone>
              <a:extLst>
                <a:ext uri="{BEBA8EAE-BF5A-486C-A8C5-ECC9F3942E4B}">
                  <a14:imgProps xmlns:a14="http://schemas.microsoft.com/office/drawing/2010/main">
                    <a14:imgLayer r:embed="rId10">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50" name="Title 3">
            <a:extLst>
              <a:ext uri="{FF2B5EF4-FFF2-40B4-BE49-F238E27FC236}">
                <a16:creationId xmlns:a16="http://schemas.microsoft.com/office/drawing/2014/main" id="{CC4F6A59-27F3-4AEB-9806-7D9101E816FA}"/>
              </a:ext>
            </a:extLst>
          </p:cNvPr>
          <p:cNvSpPr txBox="1">
            <a:spLocks/>
          </p:cNvSpPr>
          <p:nvPr/>
        </p:nvSpPr>
        <p:spPr>
          <a:xfrm>
            <a:off x="163661" y="115448"/>
            <a:ext cx="1048728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Convert data to Money</a:t>
            </a:r>
          </a:p>
        </p:txBody>
      </p:sp>
      <p:grpSp>
        <p:nvGrpSpPr>
          <p:cNvPr id="51" name="Group 50">
            <a:extLst>
              <a:ext uri="{FF2B5EF4-FFF2-40B4-BE49-F238E27FC236}">
                <a16:creationId xmlns:a16="http://schemas.microsoft.com/office/drawing/2014/main" id="{229D3115-FC2D-4E25-A523-304F00946258}"/>
              </a:ext>
            </a:extLst>
          </p:cNvPr>
          <p:cNvGrpSpPr/>
          <p:nvPr/>
        </p:nvGrpSpPr>
        <p:grpSpPr>
          <a:xfrm>
            <a:off x="-6117" y="6784939"/>
            <a:ext cx="12286622" cy="87549"/>
            <a:chOff x="1568202" y="6770425"/>
            <a:chExt cx="10629089" cy="87549"/>
          </a:xfrm>
        </p:grpSpPr>
        <p:sp>
          <p:nvSpPr>
            <p:cNvPr id="52" name="Rectangle 51">
              <a:extLst>
                <a:ext uri="{FF2B5EF4-FFF2-40B4-BE49-F238E27FC236}">
                  <a16:creationId xmlns:a16="http://schemas.microsoft.com/office/drawing/2014/main" id="{D625E1DA-0A58-43BA-BC32-A600157ADB66}"/>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FDFDD4F-0284-4189-BB4C-3473F299AD38}"/>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34C77EA-0FE2-45A9-BEA3-A9ABAE4304DA}"/>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5A81BC4-D479-470B-A013-8D997F98519A}"/>
              </a:ext>
            </a:extLst>
          </p:cNvPr>
          <p:cNvSpPr txBox="1"/>
          <p:nvPr/>
        </p:nvSpPr>
        <p:spPr>
          <a:xfrm>
            <a:off x="2611381" y="1964556"/>
            <a:ext cx="3034259" cy="1077218"/>
          </a:xfrm>
          <a:prstGeom prst="rect">
            <a:avLst/>
          </a:prstGeom>
          <a:noFill/>
        </p:spPr>
        <p:txBody>
          <a:bodyPr wrap="square" rtlCol="0">
            <a:spAutoFit/>
          </a:bodyPr>
          <a:lstStyle/>
          <a:p>
            <a:r>
              <a:rPr lang="fr-FR" sz="3200" dirty="0">
                <a:latin typeface="Arial Rounded MT Bold" panose="020F0704030504030204" pitchFamily="34" charset="0"/>
              </a:rPr>
              <a:t>Standard Value</a:t>
            </a:r>
          </a:p>
        </p:txBody>
      </p:sp>
      <p:sp>
        <p:nvSpPr>
          <p:cNvPr id="28" name="TextBox 27">
            <a:extLst>
              <a:ext uri="{FF2B5EF4-FFF2-40B4-BE49-F238E27FC236}">
                <a16:creationId xmlns:a16="http://schemas.microsoft.com/office/drawing/2014/main" id="{BF5D363F-3DF8-4B31-9300-F3227543E18E}"/>
              </a:ext>
            </a:extLst>
          </p:cNvPr>
          <p:cNvSpPr txBox="1"/>
          <p:nvPr/>
        </p:nvSpPr>
        <p:spPr>
          <a:xfrm>
            <a:off x="2611381" y="3557843"/>
            <a:ext cx="3609499" cy="1077218"/>
          </a:xfrm>
          <a:prstGeom prst="rect">
            <a:avLst/>
          </a:prstGeom>
          <a:noFill/>
        </p:spPr>
        <p:txBody>
          <a:bodyPr wrap="square" rtlCol="0">
            <a:spAutoFit/>
          </a:bodyPr>
          <a:lstStyle/>
          <a:p>
            <a:r>
              <a:rPr lang="fr-FR" sz="3200" dirty="0">
                <a:latin typeface="Arial Rounded MT Bold" panose="020F0704030504030204" pitchFamily="34" charset="0"/>
              </a:rPr>
              <a:t>Records/Reports </a:t>
            </a:r>
            <a:r>
              <a:rPr lang="fr-FR" sz="3200" dirty="0" err="1">
                <a:latin typeface="Arial Rounded MT Bold" panose="020F0704030504030204" pitchFamily="34" charset="0"/>
              </a:rPr>
              <a:t>Analysis</a:t>
            </a:r>
            <a:endParaRPr lang="fr-FR" sz="3200" dirty="0">
              <a:latin typeface="Arial Rounded MT Bold" panose="020F0704030504030204" pitchFamily="34" charset="0"/>
            </a:endParaRPr>
          </a:p>
        </p:txBody>
      </p:sp>
      <p:sp>
        <p:nvSpPr>
          <p:cNvPr id="29" name="TextBox 28">
            <a:extLst>
              <a:ext uri="{FF2B5EF4-FFF2-40B4-BE49-F238E27FC236}">
                <a16:creationId xmlns:a16="http://schemas.microsoft.com/office/drawing/2014/main" id="{46798D46-8D5B-4A24-A97D-F63E26289C73}"/>
              </a:ext>
            </a:extLst>
          </p:cNvPr>
          <p:cNvSpPr txBox="1"/>
          <p:nvPr/>
        </p:nvSpPr>
        <p:spPr>
          <a:xfrm>
            <a:off x="8232928" y="2248485"/>
            <a:ext cx="3034259" cy="584775"/>
          </a:xfrm>
          <a:prstGeom prst="rect">
            <a:avLst/>
          </a:prstGeom>
          <a:noFill/>
        </p:spPr>
        <p:txBody>
          <a:bodyPr wrap="square" rtlCol="0">
            <a:spAutoFit/>
          </a:bodyPr>
          <a:lstStyle/>
          <a:p>
            <a:r>
              <a:rPr lang="fr-FR" sz="3200" dirty="0" err="1">
                <a:latin typeface="Arial Rounded MT Bold" panose="020F0704030504030204" pitchFamily="34" charset="0"/>
              </a:rPr>
              <a:t>Databases</a:t>
            </a:r>
            <a:endParaRPr lang="fr-FR" sz="3200" dirty="0">
              <a:latin typeface="Arial Rounded MT Bold" panose="020F0704030504030204" pitchFamily="34" charset="0"/>
            </a:endParaRPr>
          </a:p>
        </p:txBody>
      </p:sp>
      <p:sp>
        <p:nvSpPr>
          <p:cNvPr id="30" name="TextBox 29">
            <a:extLst>
              <a:ext uri="{FF2B5EF4-FFF2-40B4-BE49-F238E27FC236}">
                <a16:creationId xmlns:a16="http://schemas.microsoft.com/office/drawing/2014/main" id="{CF5A2E13-03C1-4B83-8CE9-B2738323FDE0}"/>
              </a:ext>
            </a:extLst>
          </p:cNvPr>
          <p:cNvSpPr txBox="1"/>
          <p:nvPr/>
        </p:nvSpPr>
        <p:spPr>
          <a:xfrm>
            <a:off x="8303884" y="3651703"/>
            <a:ext cx="3609499" cy="1077218"/>
          </a:xfrm>
          <a:prstGeom prst="rect">
            <a:avLst/>
          </a:prstGeom>
          <a:noFill/>
        </p:spPr>
        <p:txBody>
          <a:bodyPr wrap="square" rtlCol="0">
            <a:spAutoFit/>
          </a:bodyPr>
          <a:lstStyle/>
          <a:p>
            <a:r>
              <a:rPr lang="fr-FR" sz="3200" dirty="0">
                <a:latin typeface="Arial Rounded MT Bold" panose="020F0704030504030204" pitchFamily="34" charset="0"/>
              </a:rPr>
              <a:t>Expert Estimation</a:t>
            </a:r>
          </a:p>
        </p:txBody>
      </p:sp>
      <p:pic>
        <p:nvPicPr>
          <p:cNvPr id="32" name="Picture 4" descr="Image result for atd saudi arabia conference">
            <a:extLst>
              <a:ext uri="{FF2B5EF4-FFF2-40B4-BE49-F238E27FC236}">
                <a16:creationId xmlns:a16="http://schemas.microsoft.com/office/drawing/2014/main" id="{D1BED00C-D68C-447C-B0FB-630A8BF27B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FAB7CB9-A61C-4F47-8CFC-3D9E1633F3F8}"/>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7099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9"/>
                                        </p:tgtEl>
                                        <p:attrNameLst>
                                          <p:attrName>style.visibility</p:attrName>
                                        </p:attrNameLst>
                                      </p:cBhvr>
                                      <p:to>
                                        <p:strVal val="visible"/>
                                      </p:to>
                                    </p:set>
                                    <p:anim calcmode="lin" valueType="num">
                                      <p:cBhvr>
                                        <p:cTn id="18" dur="500" fill="hold"/>
                                        <p:tgtEl>
                                          <p:spTgt spid="79"/>
                                        </p:tgtEl>
                                        <p:attrNameLst>
                                          <p:attrName>ppt_w</p:attrName>
                                        </p:attrNameLst>
                                      </p:cBhvr>
                                      <p:tavLst>
                                        <p:tav tm="0">
                                          <p:val>
                                            <p:fltVal val="0"/>
                                          </p:val>
                                        </p:tav>
                                        <p:tav tm="100000">
                                          <p:val>
                                            <p:strVal val="#ppt_w"/>
                                          </p:val>
                                        </p:tav>
                                      </p:tavLst>
                                    </p:anim>
                                    <p:anim calcmode="lin" valueType="num">
                                      <p:cBhvr>
                                        <p:cTn id="19" dur="500" fill="hold"/>
                                        <p:tgtEl>
                                          <p:spTgt spid="79"/>
                                        </p:tgtEl>
                                        <p:attrNameLst>
                                          <p:attrName>ppt_h</p:attrName>
                                        </p:attrNameLst>
                                      </p:cBhvr>
                                      <p:tavLst>
                                        <p:tav tm="0">
                                          <p:val>
                                            <p:fltVal val="0"/>
                                          </p:val>
                                        </p:tav>
                                        <p:tav tm="100000">
                                          <p:val>
                                            <p:strVal val="#ppt_h"/>
                                          </p:val>
                                        </p:tav>
                                      </p:tavLst>
                                    </p:anim>
                                    <p:animEffect transition="in" filter="fade">
                                      <p:cBhvr>
                                        <p:cTn id="20" dur="500"/>
                                        <p:tgtEl>
                                          <p:spTgt spid="7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 calcmode="lin" valueType="num">
                                      <p:cBhvr>
                                        <p:cTn id="29" dur="500" fill="hold"/>
                                        <p:tgtEl>
                                          <p:spTgt spid="88"/>
                                        </p:tgtEl>
                                        <p:attrNameLst>
                                          <p:attrName>ppt_w</p:attrName>
                                        </p:attrNameLst>
                                      </p:cBhvr>
                                      <p:tavLst>
                                        <p:tav tm="0">
                                          <p:val>
                                            <p:fltVal val="0"/>
                                          </p:val>
                                        </p:tav>
                                        <p:tav tm="100000">
                                          <p:val>
                                            <p:strVal val="#ppt_w"/>
                                          </p:val>
                                        </p:tav>
                                      </p:tavLst>
                                    </p:anim>
                                    <p:anim calcmode="lin" valueType="num">
                                      <p:cBhvr>
                                        <p:cTn id="30" dur="500" fill="hold"/>
                                        <p:tgtEl>
                                          <p:spTgt spid="88"/>
                                        </p:tgtEl>
                                        <p:attrNameLst>
                                          <p:attrName>ppt_h</p:attrName>
                                        </p:attrNameLst>
                                      </p:cBhvr>
                                      <p:tavLst>
                                        <p:tav tm="0">
                                          <p:val>
                                            <p:fltVal val="0"/>
                                          </p:val>
                                        </p:tav>
                                        <p:tav tm="100000">
                                          <p:val>
                                            <p:strVal val="#ppt_h"/>
                                          </p:val>
                                        </p:tav>
                                      </p:tavLst>
                                    </p:anim>
                                    <p:animEffect transition="in" filter="fade">
                                      <p:cBhvr>
                                        <p:cTn id="31" dur="500"/>
                                        <p:tgtEl>
                                          <p:spTgt spid="8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89"/>
                                        </p:tgtEl>
                                        <p:attrNameLst>
                                          <p:attrName>style.visibility</p:attrName>
                                        </p:attrNameLst>
                                      </p:cBhvr>
                                      <p:to>
                                        <p:strVal val="visible"/>
                                      </p:to>
                                    </p:set>
                                    <p:anim calcmode="lin" valueType="num">
                                      <p:cBhvr>
                                        <p:cTn id="40" dur="500" fill="hold"/>
                                        <p:tgtEl>
                                          <p:spTgt spid="89"/>
                                        </p:tgtEl>
                                        <p:attrNameLst>
                                          <p:attrName>ppt_w</p:attrName>
                                        </p:attrNameLst>
                                      </p:cBhvr>
                                      <p:tavLst>
                                        <p:tav tm="0">
                                          <p:val>
                                            <p:fltVal val="0"/>
                                          </p:val>
                                        </p:tav>
                                        <p:tav tm="100000">
                                          <p:val>
                                            <p:strVal val="#ppt_w"/>
                                          </p:val>
                                        </p:tav>
                                      </p:tavLst>
                                    </p:anim>
                                    <p:anim calcmode="lin" valueType="num">
                                      <p:cBhvr>
                                        <p:cTn id="41" dur="500" fill="hold"/>
                                        <p:tgtEl>
                                          <p:spTgt spid="89"/>
                                        </p:tgtEl>
                                        <p:attrNameLst>
                                          <p:attrName>ppt_h</p:attrName>
                                        </p:attrNameLst>
                                      </p:cBhvr>
                                      <p:tavLst>
                                        <p:tav tm="0">
                                          <p:val>
                                            <p:fltVal val="0"/>
                                          </p:val>
                                        </p:tav>
                                        <p:tav tm="100000">
                                          <p:val>
                                            <p:strVal val="#ppt_h"/>
                                          </p:val>
                                        </p:tav>
                                      </p:tavLst>
                                    </p:anim>
                                    <p:animEffect transition="in" filter="fade">
                                      <p:cBhvr>
                                        <p:cTn id="42" dur="500"/>
                                        <p:tgtEl>
                                          <p:spTgt spid="8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a:extLst>
              <a:ext uri="{FF2B5EF4-FFF2-40B4-BE49-F238E27FC236}">
                <a16:creationId xmlns:a16="http://schemas.microsoft.com/office/drawing/2014/main" id="{31F58CC5-C944-4A42-9BF8-34ADFAE72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180851"/>
            <a:ext cx="12219709" cy="763731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DF654B97-AE9F-4F9C-BECA-3BAC564F053A}"/>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14"/>
                    </a14:imgEffect>
                  </a14:imgLayer>
                </a14:imgProps>
              </a:ext>
            </a:extLst>
          </a:blip>
          <a:stretch>
            <a:fillRect/>
          </a:stretch>
        </p:blipFill>
        <p:spPr>
          <a:xfrm rot="365231">
            <a:off x="1169207" y="1426953"/>
            <a:ext cx="1569064" cy="1247689"/>
          </a:xfrm>
          <a:prstGeom prst="rect">
            <a:avLst/>
          </a:prstGeom>
        </p:spPr>
      </p:pic>
      <p:grpSp>
        <p:nvGrpSpPr>
          <p:cNvPr id="47" name="Group 46">
            <a:extLst>
              <a:ext uri="{FF2B5EF4-FFF2-40B4-BE49-F238E27FC236}">
                <a16:creationId xmlns:a16="http://schemas.microsoft.com/office/drawing/2014/main" id="{BE7A1174-FDB6-4355-AE23-C43AE233F9C7}"/>
              </a:ext>
            </a:extLst>
          </p:cNvPr>
          <p:cNvGrpSpPr/>
          <p:nvPr/>
        </p:nvGrpSpPr>
        <p:grpSpPr>
          <a:xfrm rot="20983427">
            <a:off x="6010105" y="3763895"/>
            <a:ext cx="1482535" cy="766924"/>
            <a:chOff x="-12234" y="5650970"/>
            <a:chExt cx="2510188" cy="1177743"/>
          </a:xfrm>
          <a:effectLst/>
        </p:grpSpPr>
        <p:pic>
          <p:nvPicPr>
            <p:cNvPr id="48" name="Picture 12" descr="Related image">
              <a:extLst>
                <a:ext uri="{FF2B5EF4-FFF2-40B4-BE49-F238E27FC236}">
                  <a16:creationId xmlns:a16="http://schemas.microsoft.com/office/drawing/2014/main" id="{FB3030FA-EA4B-4ABC-98AB-5366578960D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2129" b="75586" l="4590" r="96094">
                          <a14:backgroundMark x1="43457" y1="56543" x2="43457" y2="56543"/>
                        </a14:backgroundRemoval>
                      </a14:imgEffect>
                      <a14:imgEffect>
                        <a14:artisticBlur radius="5"/>
                      </a14:imgEffect>
                    </a14:imgLayer>
                  </a14:imgProps>
                </a:ex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8" descr="Image result for atd logo png">
              <a:extLst>
                <a:ext uri="{FF2B5EF4-FFF2-40B4-BE49-F238E27FC236}">
                  <a16:creationId xmlns:a16="http://schemas.microsoft.com/office/drawing/2014/main" id="{C8BBD3F3-5C53-482F-9432-14284894A314}"/>
                </a:ext>
              </a:extLst>
            </p:cNvPr>
            <p:cNvPicPr>
              <a:picLocks noChangeAspect="1" noChangeArrowheads="1"/>
            </p:cNvPicPr>
            <p:nvPr/>
          </p:nvPicPr>
          <p:blipFill rotWithShape="1">
            <a:blip r:embed="rId8">
              <a:duotone>
                <a:prstClr val="black"/>
                <a:schemeClr val="accent2">
                  <a:tint val="45000"/>
                  <a:satMod val="400000"/>
                </a:schemeClr>
              </a:duotone>
              <a:extLst>
                <a:ext uri="{BEBA8EAE-BF5A-486C-A8C5-ECC9F3942E4B}">
                  <a14:imgProps xmlns:a14="http://schemas.microsoft.com/office/drawing/2010/main">
                    <a14:imgLayer r:embed="rId9">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81" name="Rectangle 80"/>
          <p:cNvSpPr/>
          <p:nvPr/>
        </p:nvSpPr>
        <p:spPr>
          <a:xfrm rot="10800000">
            <a:off x="457262" y="2350303"/>
            <a:ext cx="5364201" cy="294520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sz="1351"/>
          </a:p>
        </p:txBody>
      </p:sp>
      <p:grpSp>
        <p:nvGrpSpPr>
          <p:cNvPr id="82" name="Group 81"/>
          <p:cNvGrpSpPr/>
          <p:nvPr/>
        </p:nvGrpSpPr>
        <p:grpSpPr>
          <a:xfrm>
            <a:off x="398646" y="2333000"/>
            <a:ext cx="5422820" cy="420564"/>
            <a:chOff x="307975" y="2608664"/>
            <a:chExt cx="4067115" cy="315423"/>
          </a:xfrm>
        </p:grpSpPr>
        <p:sp>
          <p:nvSpPr>
            <p:cNvPr id="91" name="Rectangle 90"/>
            <p:cNvSpPr/>
            <p:nvPr/>
          </p:nvSpPr>
          <p:spPr>
            <a:xfrm rot="10800000" flipH="1">
              <a:off x="342946" y="2636325"/>
              <a:ext cx="4032144" cy="277896"/>
            </a:xfrm>
            <a:prstGeom prst="rect">
              <a:avLst/>
            </a:prstGeom>
            <a:solidFill>
              <a:srgbClr val="B1927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2" name="Rectangle 91"/>
            <p:cNvSpPr/>
            <p:nvPr/>
          </p:nvSpPr>
          <p:spPr>
            <a:xfrm>
              <a:off x="307975" y="2608664"/>
              <a:ext cx="3032334" cy="315423"/>
            </a:xfrm>
            <a:prstGeom prst="rect">
              <a:avLst/>
            </a:prstGeom>
          </p:spPr>
          <p:txBody>
            <a:bodyPr wrap="square">
              <a:spAutoFit/>
            </a:bodyPr>
            <a:lstStyle/>
            <a:p>
              <a:pPr rtl="1"/>
              <a:r>
                <a:rPr lang="en-GB" sz="2133" dirty="0">
                  <a:solidFill>
                    <a:schemeClr val="bg1"/>
                  </a:solidFill>
                  <a:effectLst>
                    <a:outerShdw blurRad="38100" dist="38100" dir="2700000" algn="tl">
                      <a:srgbClr val="000000">
                        <a:alpha val="43137"/>
                      </a:srgbClr>
                    </a:outerShdw>
                  </a:effectLst>
                  <a:latin typeface="Arial Rounded MT Bold" panose="020F0704030504030204" pitchFamily="34" charset="0"/>
                </a:rPr>
                <a:t>	DIRECT</a:t>
              </a:r>
              <a:endParaRPr lang="ar-SA" sz="2133"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grpSp>
      <p:sp>
        <p:nvSpPr>
          <p:cNvPr id="93" name="Rectangle 92"/>
          <p:cNvSpPr/>
          <p:nvPr/>
        </p:nvSpPr>
        <p:spPr>
          <a:xfrm>
            <a:off x="630131" y="3065978"/>
            <a:ext cx="6096000" cy="1749966"/>
          </a:xfrm>
          <a:prstGeom prst="rect">
            <a:avLst/>
          </a:prstGeom>
        </p:spPr>
        <p:txBody>
          <a:bodyPr>
            <a:spAutoFit/>
          </a:bodyPr>
          <a:lstStyle/>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Program Fees</a:t>
            </a:r>
          </a:p>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Program Materials</a:t>
            </a:r>
          </a:p>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Facilities</a:t>
            </a:r>
          </a:p>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Travel</a:t>
            </a:r>
          </a:p>
        </p:txBody>
      </p:sp>
      <p:grpSp>
        <p:nvGrpSpPr>
          <p:cNvPr id="57" name="Group 56">
            <a:extLst>
              <a:ext uri="{FF2B5EF4-FFF2-40B4-BE49-F238E27FC236}">
                <a16:creationId xmlns:a16="http://schemas.microsoft.com/office/drawing/2014/main" id="{A72AA28D-A801-47E0-8542-DAA5A0E75B1B}"/>
              </a:ext>
            </a:extLst>
          </p:cNvPr>
          <p:cNvGrpSpPr/>
          <p:nvPr/>
        </p:nvGrpSpPr>
        <p:grpSpPr>
          <a:xfrm>
            <a:off x="-6117" y="6784939"/>
            <a:ext cx="12286622" cy="87549"/>
            <a:chOff x="1568202" y="6770425"/>
            <a:chExt cx="10629089" cy="87549"/>
          </a:xfrm>
        </p:grpSpPr>
        <p:sp>
          <p:nvSpPr>
            <p:cNvPr id="58" name="Rectangle 57">
              <a:extLst>
                <a:ext uri="{FF2B5EF4-FFF2-40B4-BE49-F238E27FC236}">
                  <a16:creationId xmlns:a16="http://schemas.microsoft.com/office/drawing/2014/main" id="{19B4F9C4-62E9-4F88-9FBA-069606D76BA6}"/>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B717366-C09B-4AC0-9124-5DEB17134B16}"/>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8406121-B8EE-49BF-9D22-9AD9030B1E66}"/>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a:extLst>
              <a:ext uri="{FF2B5EF4-FFF2-40B4-BE49-F238E27FC236}">
                <a16:creationId xmlns:a16="http://schemas.microsoft.com/office/drawing/2014/main" id="{AFDA73DF-AFDE-43FF-A8C7-0A055A74DFBA}"/>
              </a:ext>
            </a:extLst>
          </p:cNvPr>
          <p:cNvSpPr/>
          <p:nvPr/>
        </p:nvSpPr>
        <p:spPr>
          <a:xfrm rot="10800000">
            <a:off x="6195148" y="2408709"/>
            <a:ext cx="5364201" cy="2886803"/>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sz="1351"/>
          </a:p>
        </p:txBody>
      </p:sp>
      <p:grpSp>
        <p:nvGrpSpPr>
          <p:cNvPr id="69" name="Group 68">
            <a:extLst>
              <a:ext uri="{FF2B5EF4-FFF2-40B4-BE49-F238E27FC236}">
                <a16:creationId xmlns:a16="http://schemas.microsoft.com/office/drawing/2014/main" id="{023DB1E4-A55A-4AA3-9A94-E3488F4E5626}"/>
              </a:ext>
            </a:extLst>
          </p:cNvPr>
          <p:cNvGrpSpPr/>
          <p:nvPr/>
        </p:nvGrpSpPr>
        <p:grpSpPr>
          <a:xfrm>
            <a:off x="6195149" y="2350305"/>
            <a:ext cx="5383560" cy="420564"/>
            <a:chOff x="4655353" y="2621643"/>
            <a:chExt cx="4037670" cy="315423"/>
          </a:xfrm>
        </p:grpSpPr>
        <p:sp>
          <p:nvSpPr>
            <p:cNvPr id="70" name="Rectangle 69">
              <a:extLst>
                <a:ext uri="{FF2B5EF4-FFF2-40B4-BE49-F238E27FC236}">
                  <a16:creationId xmlns:a16="http://schemas.microsoft.com/office/drawing/2014/main" id="{0C71857B-BAF9-4DB1-B1CD-AB4D7CFA30C7}"/>
                </a:ext>
              </a:extLst>
            </p:cNvPr>
            <p:cNvSpPr/>
            <p:nvPr/>
          </p:nvSpPr>
          <p:spPr>
            <a:xfrm rot="10800000" flipH="1">
              <a:off x="4660879" y="2646756"/>
              <a:ext cx="4032144" cy="277896"/>
            </a:xfrm>
            <a:prstGeom prst="rect">
              <a:avLst/>
            </a:prstGeom>
            <a:solidFill>
              <a:srgbClr val="B1927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1" name="Rectangle 70">
              <a:extLst>
                <a:ext uri="{FF2B5EF4-FFF2-40B4-BE49-F238E27FC236}">
                  <a16:creationId xmlns:a16="http://schemas.microsoft.com/office/drawing/2014/main" id="{171C5BC2-8BA8-488B-8C6E-7E43695E1770}"/>
                </a:ext>
              </a:extLst>
            </p:cNvPr>
            <p:cNvSpPr/>
            <p:nvPr/>
          </p:nvSpPr>
          <p:spPr>
            <a:xfrm>
              <a:off x="4655353" y="2621643"/>
              <a:ext cx="3032334" cy="315423"/>
            </a:xfrm>
            <a:prstGeom prst="rect">
              <a:avLst/>
            </a:prstGeom>
          </p:spPr>
          <p:txBody>
            <a:bodyPr wrap="square">
              <a:spAutoFit/>
            </a:bodyPr>
            <a:lstStyle/>
            <a:p>
              <a:pPr rtl="1"/>
              <a:r>
                <a:rPr lang="en-GB" sz="2133" dirty="0">
                  <a:solidFill>
                    <a:schemeClr val="bg1"/>
                  </a:solidFill>
                  <a:effectLst>
                    <a:outerShdw blurRad="38100" dist="38100" dir="2700000" algn="tl">
                      <a:srgbClr val="000000">
                        <a:alpha val="43137"/>
                      </a:srgbClr>
                    </a:outerShdw>
                  </a:effectLst>
                  <a:latin typeface="Arial Rounded MT Bold" panose="020F0704030504030204" pitchFamily="34" charset="0"/>
                </a:rPr>
                <a:t>INDIRECT</a:t>
              </a:r>
              <a:endParaRPr lang="ar-SA" sz="2133"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grpSp>
      <p:sp>
        <p:nvSpPr>
          <p:cNvPr id="72" name="Rectangle 71">
            <a:extLst>
              <a:ext uri="{FF2B5EF4-FFF2-40B4-BE49-F238E27FC236}">
                <a16:creationId xmlns:a16="http://schemas.microsoft.com/office/drawing/2014/main" id="{7F2A8D49-0C53-4EE3-93E4-82AA1A0E5D43}"/>
              </a:ext>
            </a:extLst>
          </p:cNvPr>
          <p:cNvSpPr/>
          <p:nvPr/>
        </p:nvSpPr>
        <p:spPr>
          <a:xfrm>
            <a:off x="6371117" y="2859352"/>
            <a:ext cx="4415996" cy="2193101"/>
          </a:xfrm>
          <a:prstGeom prst="rect">
            <a:avLst/>
          </a:prstGeom>
        </p:spPr>
        <p:txBody>
          <a:bodyPr wrap="square">
            <a:spAutoFit/>
          </a:bodyPr>
          <a:lstStyle/>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Needs Assessment</a:t>
            </a:r>
          </a:p>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Program Development</a:t>
            </a:r>
          </a:p>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Participant Time</a:t>
            </a:r>
          </a:p>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Administrative overhead</a:t>
            </a:r>
          </a:p>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Evaluation</a:t>
            </a:r>
          </a:p>
        </p:txBody>
      </p:sp>
      <p:sp>
        <p:nvSpPr>
          <p:cNvPr id="23" name="Title 3">
            <a:extLst>
              <a:ext uri="{FF2B5EF4-FFF2-40B4-BE49-F238E27FC236}">
                <a16:creationId xmlns:a16="http://schemas.microsoft.com/office/drawing/2014/main" id="{19995ED4-8917-4925-93B9-89551876EB1B}"/>
              </a:ext>
            </a:extLst>
          </p:cNvPr>
          <p:cNvSpPr>
            <a:spLocks noGrp="1"/>
          </p:cNvSpPr>
          <p:nvPr>
            <p:ph type="title"/>
          </p:nvPr>
        </p:nvSpPr>
        <p:spPr>
          <a:xfrm>
            <a:off x="1630016" y="331347"/>
            <a:ext cx="3421204" cy="1114423"/>
          </a:xfrm>
        </p:spPr>
        <p:txBody>
          <a:bodyPr>
            <a:noAutofit/>
          </a:bodyPr>
          <a:lstStyle/>
          <a:p>
            <a:r>
              <a:rPr lang="en-US" sz="4800"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Tabulate the costs</a:t>
            </a:r>
          </a:p>
        </p:txBody>
      </p:sp>
      <p:sp>
        <p:nvSpPr>
          <p:cNvPr id="24" name="Oval 23">
            <a:extLst>
              <a:ext uri="{FF2B5EF4-FFF2-40B4-BE49-F238E27FC236}">
                <a16:creationId xmlns:a16="http://schemas.microsoft.com/office/drawing/2014/main" id="{CA410B53-B7C2-4374-B41F-550B4D61A7EF}"/>
              </a:ext>
            </a:extLst>
          </p:cNvPr>
          <p:cNvSpPr/>
          <p:nvPr/>
        </p:nvSpPr>
        <p:spPr>
          <a:xfrm>
            <a:off x="609598" y="408925"/>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267AF0A4-8918-4D0A-81B9-E6D8A65ABAD9}"/>
              </a:ext>
            </a:extLst>
          </p:cNvPr>
          <p:cNvSpPr/>
          <p:nvPr/>
        </p:nvSpPr>
        <p:spPr>
          <a:xfrm>
            <a:off x="764532" y="356558"/>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7</a:t>
            </a:r>
            <a:endParaRPr lang="fr-FR" sz="6600" dirty="0">
              <a:effectLst>
                <a:innerShdw blurRad="63500" dist="50800" dir="18900000">
                  <a:prstClr val="black">
                    <a:alpha val="50000"/>
                  </a:prstClr>
                </a:innerShdw>
              </a:effectLst>
            </a:endParaRPr>
          </a:p>
        </p:txBody>
      </p:sp>
    </p:spTree>
    <p:extLst>
      <p:ext uri="{BB962C8B-B14F-4D97-AF65-F5344CB8AC3E}">
        <p14:creationId xmlns:p14="http://schemas.microsoft.com/office/powerpoint/2010/main" val="92769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wipe(up)">
                                      <p:cBhvr>
                                        <p:cTn id="14" dur="500"/>
                                        <p:tgtEl>
                                          <p:spTgt spid="8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wipe(left)">
                                      <p:cBhvr>
                                        <p:cTn id="18" dur="500"/>
                                        <p:tgtEl>
                                          <p:spTgt spid="9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 calcmode="lin" valueType="num">
                                      <p:cBhvr>
                                        <p:cTn id="23" dur="500" fill="hold"/>
                                        <p:tgtEl>
                                          <p:spTgt spid="69"/>
                                        </p:tgtEl>
                                        <p:attrNameLst>
                                          <p:attrName>ppt_w</p:attrName>
                                        </p:attrNameLst>
                                      </p:cBhvr>
                                      <p:tavLst>
                                        <p:tav tm="0">
                                          <p:val>
                                            <p:fltVal val="0"/>
                                          </p:val>
                                        </p:tav>
                                        <p:tav tm="100000">
                                          <p:val>
                                            <p:strVal val="#ppt_w"/>
                                          </p:val>
                                        </p:tav>
                                      </p:tavLst>
                                    </p:anim>
                                    <p:anim calcmode="lin" valueType="num">
                                      <p:cBhvr>
                                        <p:cTn id="24" dur="500" fill="hold"/>
                                        <p:tgtEl>
                                          <p:spTgt spid="69"/>
                                        </p:tgtEl>
                                        <p:attrNameLst>
                                          <p:attrName>ppt_h</p:attrName>
                                        </p:attrNameLst>
                                      </p:cBhvr>
                                      <p:tavLst>
                                        <p:tav tm="0">
                                          <p:val>
                                            <p:fltVal val="0"/>
                                          </p:val>
                                        </p:tav>
                                        <p:tav tm="100000">
                                          <p:val>
                                            <p:strVal val="#ppt_h"/>
                                          </p:val>
                                        </p:tav>
                                      </p:tavLst>
                                    </p:anim>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wipe(up)">
                                      <p:cBhvr>
                                        <p:cTn id="30" dur="500"/>
                                        <p:tgtEl>
                                          <p:spTgt spid="6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wipe(left)">
                                      <p:cBhvr>
                                        <p:cTn id="34"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93" grpId="0"/>
      <p:bldP spid="68" grpId="0" animBg="1"/>
      <p:bldP spid="7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61C5535-8D52-4A36-AC00-DED9FCCB0030}"/>
              </a:ext>
            </a:extLst>
          </p:cNvPr>
          <p:cNvGrpSpPr/>
          <p:nvPr/>
        </p:nvGrpSpPr>
        <p:grpSpPr>
          <a:xfrm>
            <a:off x="0" y="-120121"/>
            <a:ext cx="12192000" cy="8172740"/>
            <a:chOff x="0" y="-120121"/>
            <a:chExt cx="12192000" cy="8172740"/>
          </a:xfrm>
        </p:grpSpPr>
        <p:pic>
          <p:nvPicPr>
            <p:cNvPr id="32772" name="Picture 4" descr="Image result">
              <a:extLst>
                <a:ext uri="{FF2B5EF4-FFF2-40B4-BE49-F238E27FC236}">
                  <a16:creationId xmlns:a16="http://schemas.microsoft.com/office/drawing/2014/main" id="{4E77BD0A-113B-4C20-8FA7-54B9AA675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987"/>
              <a:ext cx="12192000" cy="8170606"/>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C21377D2-F72C-4A03-BBAC-E0C63FF9CB9B}"/>
                </a:ext>
              </a:extLst>
            </p:cNvPr>
            <p:cNvGrpSpPr/>
            <p:nvPr/>
          </p:nvGrpSpPr>
          <p:grpSpPr>
            <a:xfrm rot="21015515">
              <a:off x="6686638" y="5927411"/>
              <a:ext cx="1863828" cy="942550"/>
              <a:chOff x="-12234" y="5650970"/>
              <a:chExt cx="2510188" cy="1177743"/>
            </a:xfrm>
            <a:effectLst/>
          </p:grpSpPr>
          <p:pic>
            <p:nvPicPr>
              <p:cNvPr id="57" name="Picture 12" descr="Related image">
                <a:extLst>
                  <a:ext uri="{FF2B5EF4-FFF2-40B4-BE49-F238E27FC236}">
                    <a16:creationId xmlns:a16="http://schemas.microsoft.com/office/drawing/2014/main" id="{83DC6234-E02D-4B46-992F-00097B8D1BB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129" b="75586" l="4590" r="96094">
                            <a14:backgroundMark x1="43457" y1="56543" x2="43457" y2="56543"/>
                          </a14:backgroundRemoval>
                        </a14:imgEffect>
                      </a14:imgLayer>
                    </a14:imgProps>
                  </a:ex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8" name="Picture 8" descr="Image result for atd logo png">
                <a:extLst>
                  <a:ext uri="{FF2B5EF4-FFF2-40B4-BE49-F238E27FC236}">
                    <a16:creationId xmlns:a16="http://schemas.microsoft.com/office/drawing/2014/main" id="{648BFCAD-889A-4B58-AED6-CE5925E92604}"/>
                  </a:ext>
                </a:extLst>
              </p:cNvPr>
              <p:cNvPicPr>
                <a:picLocks noChangeAspect="1" noChangeArrowheads="1"/>
              </p:cNvPicPr>
              <p:nvPr/>
            </p:nvPicPr>
            <p:blipFill rotWithShape="1">
              <a:blip r:embed="rId6">
                <a:duotone>
                  <a:prstClr val="black"/>
                  <a:schemeClr val="accent2">
                    <a:tint val="45000"/>
                    <a:satMod val="400000"/>
                  </a:schemeClr>
                </a:duotone>
                <a:extLst>
                  <a:ext uri="{BEBA8EAE-BF5A-486C-A8C5-ECC9F3942E4B}">
                    <a14:imgProps xmlns:a14="http://schemas.microsoft.com/office/drawing/2010/main">
                      <a14:imgLayer r:embed="rId7">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pic>
          <p:nvPicPr>
            <p:cNvPr id="32780" name="Picture 12" descr="Image result for FRAME">
              <a:extLst>
                <a:ext uri="{FF2B5EF4-FFF2-40B4-BE49-F238E27FC236}">
                  <a16:creationId xmlns:a16="http://schemas.microsoft.com/office/drawing/2014/main" id="{FCBE8C48-CDE5-4391-A3DD-56CAFDB4E3A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rot="5400000">
              <a:off x="538689" y="1565834"/>
              <a:ext cx="1327297" cy="178905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42FA8574-C1F5-4A7C-898F-8DB111630E2A}"/>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Blur radius="5"/>
                      </a14:imgEffect>
                    </a14:imgLayer>
                  </a14:imgProps>
                </a:ext>
              </a:extLst>
            </a:blip>
            <a:srcRect t="20292"/>
            <a:stretch/>
          </p:blipFill>
          <p:spPr>
            <a:xfrm>
              <a:off x="415128" y="1898171"/>
              <a:ext cx="1570255" cy="1124381"/>
            </a:xfrm>
            <a:prstGeom prst="rect">
              <a:avLst/>
            </a:prstGeom>
            <a:effectLst>
              <a:innerShdw blurRad="63500" dist="50800" dir="18900000">
                <a:prstClr val="black">
                  <a:alpha val="50000"/>
                </a:prstClr>
              </a:innerShdw>
            </a:effectLst>
          </p:spPr>
        </p:pic>
        <p:grpSp>
          <p:nvGrpSpPr>
            <p:cNvPr id="3" name="Group 2">
              <a:extLst>
                <a:ext uri="{FF2B5EF4-FFF2-40B4-BE49-F238E27FC236}">
                  <a16:creationId xmlns:a16="http://schemas.microsoft.com/office/drawing/2014/main" id="{D6F10201-C696-4DCD-A4A7-9384E5A963F7}"/>
                </a:ext>
              </a:extLst>
            </p:cNvPr>
            <p:cNvGrpSpPr/>
            <p:nvPr/>
          </p:nvGrpSpPr>
          <p:grpSpPr>
            <a:xfrm>
              <a:off x="307809" y="3409772"/>
              <a:ext cx="1319555" cy="1794007"/>
              <a:chOff x="-1602188" y="2601469"/>
              <a:chExt cx="2428875" cy="3238500"/>
            </a:xfrm>
          </p:grpSpPr>
          <p:pic>
            <p:nvPicPr>
              <p:cNvPr id="64" name="Picture 63">
                <a:extLst>
                  <a:ext uri="{FF2B5EF4-FFF2-40B4-BE49-F238E27FC236}">
                    <a16:creationId xmlns:a16="http://schemas.microsoft.com/office/drawing/2014/main" id="{09613C3B-92B2-4965-BEDD-5D9A5164C3BB}"/>
                  </a:ext>
                </a:extLst>
              </p:cNvPr>
              <p:cNvPicPr>
                <a:picLocks noChangeAspect="1"/>
              </p:cNvPicPr>
              <p:nvPr/>
            </p:nvPicPr>
            <p:blipFill rotWithShape="1">
              <a:blip r:embed="rId12">
                <a:extLst>
                  <a:ext uri="{BEBA8EAE-BF5A-486C-A8C5-ECC9F3942E4B}">
                    <a14:imgProps xmlns:a14="http://schemas.microsoft.com/office/drawing/2010/main">
                      <a14:imgLayer r:embed="rId13">
                        <a14:imgEffect>
                          <a14:artisticBlur radius="5"/>
                        </a14:imgEffect>
                      </a14:imgLayer>
                    </a14:imgProps>
                  </a:ext>
                </a:extLst>
              </a:blip>
              <a:srcRect l="32901" t="7149" r="25431" b="-1263"/>
              <a:stretch/>
            </p:blipFill>
            <p:spPr>
              <a:xfrm>
                <a:off x="-1491015" y="2714854"/>
                <a:ext cx="2208241" cy="3085889"/>
              </a:xfrm>
              <a:prstGeom prst="rect">
                <a:avLst/>
              </a:prstGeom>
            </p:spPr>
          </p:pic>
          <p:pic>
            <p:nvPicPr>
              <p:cNvPr id="32782" name="Picture 14" descr="Image result for FRAME PNG">
                <a:extLst>
                  <a:ext uri="{FF2B5EF4-FFF2-40B4-BE49-F238E27FC236}">
                    <a16:creationId xmlns:a16="http://schemas.microsoft.com/office/drawing/2014/main" id="{EABF2194-40DF-4BF9-884B-F55D964C384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1602188" y="2601469"/>
                <a:ext cx="2428875" cy="3238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CC8B5D2F-9312-472F-BB42-ECEF20CE40F7}"/>
                </a:ext>
              </a:extLst>
            </p:cNvPr>
            <p:cNvGrpSpPr/>
            <p:nvPr/>
          </p:nvGrpSpPr>
          <p:grpSpPr>
            <a:xfrm>
              <a:off x="4142213" y="-120121"/>
              <a:ext cx="2549652" cy="4483975"/>
              <a:chOff x="7850850" y="-677594"/>
              <a:chExt cx="3579150" cy="5715000"/>
            </a:xfrm>
          </p:grpSpPr>
          <p:pic>
            <p:nvPicPr>
              <p:cNvPr id="53" name="Picture 6" descr="Image result">
                <a:extLst>
                  <a:ext uri="{FF2B5EF4-FFF2-40B4-BE49-F238E27FC236}">
                    <a16:creationId xmlns:a16="http://schemas.microsoft.com/office/drawing/2014/main" id="{2BEA5D44-763E-48AF-A2B0-597FC6A8116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7758"/>
              <a:stretch/>
            </p:blipFill>
            <p:spPr bwMode="auto">
              <a:xfrm flipH="1">
                <a:off x="7850850" y="-677594"/>
                <a:ext cx="35791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Image result for atd logo png">
                <a:extLst>
                  <a:ext uri="{FF2B5EF4-FFF2-40B4-BE49-F238E27FC236}">
                    <a16:creationId xmlns:a16="http://schemas.microsoft.com/office/drawing/2014/main" id="{79B05B17-D54B-41FB-A86B-1BAFDC232F4B}"/>
                  </a:ext>
                </a:extLst>
              </p:cNvPr>
              <p:cNvPicPr>
                <a:picLocks noChangeAspect="1" noChangeArrowheads="1"/>
              </p:cNvPicPr>
              <p:nvPr/>
            </p:nvPicPr>
            <p:blipFill rotWithShape="1">
              <a:blip r:embed="rId17">
                <a:duotone>
                  <a:prstClr val="black"/>
                  <a:schemeClr val="accent2">
                    <a:tint val="45000"/>
                    <a:satMod val="400000"/>
                  </a:schemeClr>
                </a:duotone>
                <a:extLst>
                  <a:ext uri="{BEBA8EAE-BF5A-486C-A8C5-ECC9F3942E4B}">
                    <a14:imgProps xmlns:a14="http://schemas.microsoft.com/office/drawing/2010/main">
                      <a14:imgLayer r:embed="rId7">
                        <a14:imgEffect>
                          <a14:artisticBlur/>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a:off x="9578428" y="2226476"/>
                <a:ext cx="379132" cy="26462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grpSp>
      <p:grpSp>
        <p:nvGrpSpPr>
          <p:cNvPr id="18" name="Group 17">
            <a:extLst>
              <a:ext uri="{FF2B5EF4-FFF2-40B4-BE49-F238E27FC236}">
                <a16:creationId xmlns:a16="http://schemas.microsoft.com/office/drawing/2014/main" id="{93926B20-EA62-4B17-AEA4-0A07BD170914}"/>
              </a:ext>
            </a:extLst>
          </p:cNvPr>
          <p:cNvGrpSpPr/>
          <p:nvPr/>
        </p:nvGrpSpPr>
        <p:grpSpPr>
          <a:xfrm>
            <a:off x="-6117" y="6784939"/>
            <a:ext cx="12286622" cy="87549"/>
            <a:chOff x="1568202" y="6770425"/>
            <a:chExt cx="10629089" cy="87549"/>
          </a:xfrm>
        </p:grpSpPr>
        <p:sp>
          <p:nvSpPr>
            <p:cNvPr id="19" name="Rectangle 18">
              <a:extLst>
                <a:ext uri="{FF2B5EF4-FFF2-40B4-BE49-F238E27FC236}">
                  <a16:creationId xmlns:a16="http://schemas.microsoft.com/office/drawing/2014/main" id="{612B4782-14D6-4F22-8CC9-7A7C833BF8D6}"/>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19B8EF8-2511-4EDD-8625-90EFF4371559}"/>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8ADC8C-1C60-46C8-80AF-64AF417E7C8B}"/>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778" name="Picture 10" descr="Image result for BOARD SCHOOL GREEN PNG">
            <a:extLst>
              <a:ext uri="{FF2B5EF4-FFF2-40B4-BE49-F238E27FC236}">
                <a16:creationId xmlns:a16="http://schemas.microsoft.com/office/drawing/2014/main" id="{ABE39A9E-B5D8-478F-8D9D-58D2825A9BA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13058" y="140527"/>
            <a:ext cx="4250123" cy="2580176"/>
          </a:xfrm>
          <a:prstGeom prst="rect">
            <a:avLst/>
          </a:prstGeom>
          <a:solidFill>
            <a:srgbClr val="FFFFFF">
              <a:alpha val="30196"/>
            </a:srgbClr>
          </a:solidFill>
          <a:effectLst/>
          <a:extLst/>
        </p:spPr>
      </p:pic>
      <p:graphicFrame>
        <p:nvGraphicFramePr>
          <p:cNvPr id="92" name="Table 91"/>
          <p:cNvGraphicFramePr>
            <a:graphicFrameLocks noGrp="1"/>
          </p:cNvGraphicFramePr>
          <p:nvPr>
            <p:extLst>
              <p:ext uri="{D42A27DB-BD31-4B8C-83A1-F6EECF244321}">
                <p14:modId xmlns:p14="http://schemas.microsoft.com/office/powerpoint/2010/main" val="112822342"/>
              </p:ext>
            </p:extLst>
          </p:nvPr>
        </p:nvGraphicFramePr>
        <p:xfrm>
          <a:off x="7713058" y="1248073"/>
          <a:ext cx="4229790" cy="548640"/>
        </p:xfrm>
        <a:graphic>
          <a:graphicData uri="http://schemas.openxmlformats.org/drawingml/2006/table">
            <a:tbl>
              <a:tblPr/>
              <a:tblGrid>
                <a:gridCol w="1052228">
                  <a:extLst>
                    <a:ext uri="{9D8B030D-6E8A-4147-A177-3AD203B41FA5}">
                      <a16:colId xmlns:a16="http://schemas.microsoft.com/office/drawing/2014/main" val="20000"/>
                    </a:ext>
                  </a:extLst>
                </a:gridCol>
                <a:gridCol w="2198728">
                  <a:extLst>
                    <a:ext uri="{9D8B030D-6E8A-4147-A177-3AD203B41FA5}">
                      <a16:colId xmlns:a16="http://schemas.microsoft.com/office/drawing/2014/main" val="20001"/>
                    </a:ext>
                  </a:extLst>
                </a:gridCol>
                <a:gridCol w="978834">
                  <a:extLst>
                    <a:ext uri="{9D8B030D-6E8A-4147-A177-3AD203B41FA5}">
                      <a16:colId xmlns:a16="http://schemas.microsoft.com/office/drawing/2014/main" val="20002"/>
                    </a:ext>
                  </a:extLst>
                </a:gridCol>
              </a:tblGrid>
              <a:tr h="220980">
                <a:tc rowSpan="2">
                  <a:txBody>
                    <a:bodyPr/>
                    <a:lstStyle/>
                    <a:p>
                      <a:pPr marL="0" marR="0" algn="r">
                        <a:spcBef>
                          <a:spcPts val="0"/>
                        </a:spcBef>
                        <a:spcAft>
                          <a:spcPts val="0"/>
                        </a:spcAft>
                      </a:pPr>
                      <a:r>
                        <a:rPr lang="en-US" sz="1800" b="1" kern="1200" dirty="0">
                          <a:solidFill>
                            <a:schemeClr val="bg1"/>
                          </a:solidFill>
                          <a:latin typeface="Segoe Script" panose="020B0504020000000003" pitchFamily="34" charset="0"/>
                          <a:ea typeface="Times New Roman"/>
                          <a:cs typeface="Calibri" pitchFamily="34" charset="0"/>
                        </a:rPr>
                        <a:t>ROI =</a:t>
                      </a: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ctr">
                        <a:spcBef>
                          <a:spcPts val="400"/>
                        </a:spcBef>
                        <a:spcAft>
                          <a:spcPts val="0"/>
                        </a:spcAft>
                      </a:pPr>
                      <a:r>
                        <a:rPr lang="en-US" sz="1800" b="1" dirty="0">
                          <a:solidFill>
                            <a:schemeClr val="bg1"/>
                          </a:solidFill>
                          <a:latin typeface="Segoe Script" panose="020B0504020000000003" pitchFamily="34" charset="0"/>
                          <a:ea typeface="Times New Roman"/>
                          <a:cs typeface="Calibri" pitchFamily="34" charset="0"/>
                        </a:rPr>
                        <a:t>Benefits - Costs</a:t>
                      </a:r>
                    </a:p>
                  </a:txBody>
                  <a:tcPr marL="68580" marR="68580" marT="0" marB="0">
                    <a:lnL>
                      <a:noFill/>
                    </a:lnL>
                    <a:lnR>
                      <a:noFill/>
                    </a:lnR>
                    <a:lnT>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gn="l" defTabSz="914400" rtl="0" eaLnBrk="1" latinLnBrk="0" hangingPunct="1">
                        <a:spcBef>
                          <a:spcPts val="0"/>
                        </a:spcBef>
                        <a:spcAft>
                          <a:spcPts val="0"/>
                        </a:spcAft>
                      </a:pPr>
                      <a:r>
                        <a:rPr lang="en-US" sz="1800" b="1" kern="1200" dirty="0">
                          <a:solidFill>
                            <a:schemeClr val="bg1"/>
                          </a:solidFill>
                          <a:latin typeface="Segoe Script" panose="020B0504020000000003" pitchFamily="34" charset="0"/>
                          <a:ea typeface="Times New Roman"/>
                          <a:cs typeface="Calibri" pitchFamily="34" charset="0"/>
                        </a:rPr>
                        <a:t>X 100</a:t>
                      </a: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0980">
                <a:tc vMerge="1">
                  <a:txBody>
                    <a:bodyPr/>
                    <a:lstStyle/>
                    <a:p>
                      <a:endParaRPr lang="en-US"/>
                    </a:p>
                  </a:txBody>
                  <a:tcPr/>
                </a:tc>
                <a:tc>
                  <a:txBody>
                    <a:bodyPr/>
                    <a:lstStyle/>
                    <a:p>
                      <a:pPr marL="0" marR="0" algn="ctr">
                        <a:spcBef>
                          <a:spcPts val="0"/>
                        </a:spcBef>
                        <a:spcAft>
                          <a:spcPts val="400"/>
                        </a:spcAft>
                      </a:pPr>
                      <a:r>
                        <a:rPr lang="en-US" sz="1800" b="1" kern="1200" dirty="0">
                          <a:solidFill>
                            <a:schemeClr val="bg1"/>
                          </a:solidFill>
                          <a:latin typeface="Segoe Script" panose="020B0504020000000003" pitchFamily="34" charset="0"/>
                          <a:ea typeface="Times New Roman"/>
                          <a:cs typeface="Calibri" pitchFamily="34" charset="0"/>
                        </a:rPr>
                        <a:t>Costs</a:t>
                      </a:r>
                    </a:p>
                  </a:txBody>
                  <a:tcPr marL="68580" marR="68580" marT="0" marB="0">
                    <a:lnL>
                      <a:noFill/>
                    </a:lnL>
                    <a:lnR>
                      <a:noFill/>
                    </a:lnR>
                    <a:lnT w="381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1"/>
                  </a:ext>
                </a:extLst>
              </a:tr>
            </a:tbl>
          </a:graphicData>
        </a:graphic>
      </p:graphicFrame>
      <p:sp>
        <p:nvSpPr>
          <p:cNvPr id="32" name="Title 3">
            <a:extLst>
              <a:ext uri="{FF2B5EF4-FFF2-40B4-BE49-F238E27FC236}">
                <a16:creationId xmlns:a16="http://schemas.microsoft.com/office/drawing/2014/main" id="{8FFCB2E4-C502-48D1-A602-45F2B44D9A94}"/>
              </a:ext>
            </a:extLst>
          </p:cNvPr>
          <p:cNvSpPr>
            <a:spLocks noGrp="1"/>
          </p:cNvSpPr>
          <p:nvPr>
            <p:ph type="title"/>
          </p:nvPr>
        </p:nvSpPr>
        <p:spPr>
          <a:xfrm>
            <a:off x="1290298" y="111410"/>
            <a:ext cx="3819584" cy="1114423"/>
          </a:xfrm>
        </p:spPr>
        <p:txBody>
          <a:bodyPr>
            <a:noAutofit/>
          </a:bodyPr>
          <a:lstStyle/>
          <a:p>
            <a:r>
              <a:rPr lang="en-US" sz="40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CALCULATE ROI</a:t>
            </a:r>
          </a:p>
        </p:txBody>
      </p:sp>
      <p:sp>
        <p:nvSpPr>
          <p:cNvPr id="33" name="Oval 32">
            <a:extLst>
              <a:ext uri="{FF2B5EF4-FFF2-40B4-BE49-F238E27FC236}">
                <a16:creationId xmlns:a16="http://schemas.microsoft.com/office/drawing/2014/main" id="{F51682B1-27D6-4C66-8BA6-00BF0B200C98}"/>
              </a:ext>
            </a:extLst>
          </p:cNvPr>
          <p:cNvSpPr/>
          <p:nvPr/>
        </p:nvSpPr>
        <p:spPr>
          <a:xfrm>
            <a:off x="269880" y="172181"/>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037A4A0B-0DCE-4271-9C30-EFC9A204B1EF}"/>
              </a:ext>
            </a:extLst>
          </p:cNvPr>
          <p:cNvSpPr/>
          <p:nvPr/>
        </p:nvSpPr>
        <p:spPr>
          <a:xfrm>
            <a:off x="424814" y="119814"/>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8</a:t>
            </a:r>
            <a:endParaRPr lang="fr-FR" sz="6600" dirty="0">
              <a:effectLst>
                <a:innerShdw blurRad="63500" dist="50800" dir="18900000">
                  <a:prstClr val="black">
                    <a:alpha val="50000"/>
                  </a:prstClr>
                </a:innerShdw>
              </a:effectLst>
            </a:endParaRPr>
          </a:p>
        </p:txBody>
      </p:sp>
    </p:spTree>
    <p:extLst>
      <p:ext uri="{BB962C8B-B14F-4D97-AF65-F5344CB8AC3E}">
        <p14:creationId xmlns:p14="http://schemas.microsoft.com/office/powerpoint/2010/main" val="201779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2"/>
                                        </p:tgtEl>
                                      </p:cBhvr>
                                      <p:by x="150000" y="150000"/>
                                    </p:animScale>
                                  </p:childTnLst>
                                </p:cTn>
                              </p:par>
                              <p:par>
                                <p:cTn id="7" presetID="6" presetClass="emph" presetSubtype="0" fill="hold" nodeType="withEffect">
                                  <p:stCondLst>
                                    <p:cond delay="0"/>
                                  </p:stCondLst>
                                  <p:childTnLst>
                                    <p:animScale>
                                      <p:cBhvr>
                                        <p:cTn id="8" dur="2000" fill="hold"/>
                                        <p:tgtEl>
                                          <p:spTgt spid="32778"/>
                                        </p:tgtEl>
                                      </p:cBhvr>
                                      <p:by x="150000" y="150000"/>
                                    </p:animScale>
                                  </p:childTnLst>
                                </p:cTn>
                              </p:par>
                              <p:par>
                                <p:cTn id="9" presetID="42" presetClass="path" presetSubtype="0" accel="50000" decel="50000" fill="hold" nodeType="withEffect">
                                  <p:stCondLst>
                                    <p:cond delay="0"/>
                                  </p:stCondLst>
                                  <p:childTnLst>
                                    <p:animMotion origin="layout" path="M 2.08333E-7 -7.40741E-7 L -0.34323 0.28426 " pathEditMode="relative" rAng="0" ptsTypes="AA">
                                      <p:cBhvr>
                                        <p:cTn id="10" dur="2000" fill="hold"/>
                                        <p:tgtEl>
                                          <p:spTgt spid="92"/>
                                        </p:tgtEl>
                                        <p:attrNameLst>
                                          <p:attrName>ppt_x</p:attrName>
                                          <p:attrName>ppt_y</p:attrName>
                                        </p:attrNameLst>
                                      </p:cBhvr>
                                      <p:rCtr x="-17161" y="14213"/>
                                    </p:animMotion>
                                  </p:childTnLst>
                                </p:cTn>
                              </p:par>
                              <p:par>
                                <p:cTn id="11" presetID="42" presetClass="path" presetSubtype="0" accel="50000" decel="50000" fill="hold" nodeType="withEffect">
                                  <p:stCondLst>
                                    <p:cond delay="0"/>
                                  </p:stCondLst>
                                  <p:childTnLst>
                                    <p:animMotion origin="layout" path="M -1.04167E-6 -4.81481E-6 L -0.34401 0.28866 " pathEditMode="relative" rAng="0" ptsTypes="AA">
                                      <p:cBhvr>
                                        <p:cTn id="12" dur="2000" fill="hold"/>
                                        <p:tgtEl>
                                          <p:spTgt spid="32778"/>
                                        </p:tgtEl>
                                        <p:attrNameLst>
                                          <p:attrName>ppt_x</p:attrName>
                                          <p:attrName>ppt_y</p:attrName>
                                        </p:attrNameLst>
                                      </p:cBhvr>
                                      <p:rCtr x="-17201" y="14421"/>
                                    </p:animMotion>
                                  </p:childTnLst>
                                </p:cTn>
                              </p:par>
                              <p:par>
                                <p:cTn id="13" presetID="10" presetClass="exit" presetSubtype="0" fill="hold" nodeType="withEffect">
                                  <p:stCondLst>
                                    <p:cond delay="0"/>
                                  </p:stCondLst>
                                  <p:childTnLst>
                                    <p:animEffect transition="out" filter="fade">
                                      <p:cBhvr>
                                        <p:cTn id="14" dur="3000"/>
                                        <p:tgtEl>
                                          <p:spTgt spid="11"/>
                                        </p:tgtEl>
                                      </p:cBhvr>
                                    </p:animEffect>
                                    <p:set>
                                      <p:cBhvr>
                                        <p:cTn id="15" dur="1" fill="hold">
                                          <p:stCondLst>
                                            <p:cond delay="2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3E03-9B5F-48DB-BF91-E60FB3511E4C}"/>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A2AB45AB-E2B6-45D7-A74E-30F72C4B8684}"/>
              </a:ext>
            </a:extLst>
          </p:cNvPr>
          <p:cNvSpPr>
            <a:spLocks noGrp="1"/>
          </p:cNvSpPr>
          <p:nvPr>
            <p:ph sz="quarter" idx="13"/>
          </p:nvPr>
        </p:nvSpPr>
        <p:spPr/>
        <p:txBody>
          <a:bodyPr/>
          <a:lstStyle/>
          <a:p>
            <a:endParaRPr lang="fr-FR"/>
          </a:p>
        </p:txBody>
      </p:sp>
      <p:pic>
        <p:nvPicPr>
          <p:cNvPr id="4" name="Picture 3">
            <a:extLst>
              <a:ext uri="{FF2B5EF4-FFF2-40B4-BE49-F238E27FC236}">
                <a16:creationId xmlns:a16="http://schemas.microsoft.com/office/drawing/2014/main" id="{590B3AF1-3EAF-4377-8CD1-61A96B1DC06B}"/>
              </a:ext>
            </a:extLst>
          </p:cNvPr>
          <p:cNvPicPr>
            <a:picLocks noChangeAspect="1"/>
          </p:cNvPicPr>
          <p:nvPr/>
        </p:nvPicPr>
        <p:blipFill>
          <a:blip r:embed="rId2"/>
          <a:stretch>
            <a:fillRect/>
          </a:stretch>
        </p:blipFill>
        <p:spPr>
          <a:xfrm>
            <a:off x="-4356" y="-3047"/>
            <a:ext cx="12192000" cy="6858000"/>
          </a:xfrm>
          <a:prstGeom prst="rect">
            <a:avLst/>
          </a:prstGeom>
        </p:spPr>
      </p:pic>
    </p:spTree>
    <p:extLst>
      <p:ext uri="{BB962C8B-B14F-4D97-AF65-F5344CB8AC3E}">
        <p14:creationId xmlns:p14="http://schemas.microsoft.com/office/powerpoint/2010/main" val="899001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Image result for BOARD SCHOOL GREEN PNG">
            <a:extLst>
              <a:ext uri="{FF2B5EF4-FFF2-40B4-BE49-F238E27FC236}">
                <a16:creationId xmlns:a16="http://schemas.microsoft.com/office/drawing/2014/main" id="{7D1917B6-A747-438D-8CE6-2A28B980C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730" y="1479883"/>
            <a:ext cx="6371050" cy="3867754"/>
          </a:xfrm>
          <a:prstGeom prst="rect">
            <a:avLst/>
          </a:prstGeom>
          <a:solidFill>
            <a:srgbClr val="FFFFFF">
              <a:alpha val="30196"/>
            </a:srgbClr>
          </a:solidFill>
          <a:effectLst/>
          <a:extLst/>
        </p:spPr>
      </p:pic>
      <p:graphicFrame>
        <p:nvGraphicFramePr>
          <p:cNvPr id="5" name="Table 4">
            <a:extLst>
              <a:ext uri="{FF2B5EF4-FFF2-40B4-BE49-F238E27FC236}">
                <a16:creationId xmlns:a16="http://schemas.microsoft.com/office/drawing/2014/main" id="{19D52B43-BB72-4F78-8CED-1571FB123F98}"/>
              </a:ext>
            </a:extLst>
          </p:cNvPr>
          <p:cNvGraphicFramePr>
            <a:graphicFrameLocks noGrp="1"/>
          </p:cNvGraphicFramePr>
          <p:nvPr>
            <p:extLst>
              <p:ext uri="{D42A27DB-BD31-4B8C-83A1-F6EECF244321}">
                <p14:modId xmlns:p14="http://schemas.microsoft.com/office/powerpoint/2010/main" val="3158478648"/>
              </p:ext>
            </p:extLst>
          </p:nvPr>
        </p:nvGraphicFramePr>
        <p:xfrm>
          <a:off x="2463730" y="3151681"/>
          <a:ext cx="6371049" cy="609600"/>
        </p:xfrm>
        <a:graphic>
          <a:graphicData uri="http://schemas.openxmlformats.org/drawingml/2006/table">
            <a:tbl>
              <a:tblPr/>
              <a:tblGrid>
                <a:gridCol w="1584900">
                  <a:extLst>
                    <a:ext uri="{9D8B030D-6E8A-4147-A177-3AD203B41FA5}">
                      <a16:colId xmlns:a16="http://schemas.microsoft.com/office/drawing/2014/main" val="20000"/>
                    </a:ext>
                  </a:extLst>
                </a:gridCol>
                <a:gridCol w="3311797">
                  <a:extLst>
                    <a:ext uri="{9D8B030D-6E8A-4147-A177-3AD203B41FA5}">
                      <a16:colId xmlns:a16="http://schemas.microsoft.com/office/drawing/2014/main" val="20001"/>
                    </a:ext>
                  </a:extLst>
                </a:gridCol>
                <a:gridCol w="1474352">
                  <a:extLst>
                    <a:ext uri="{9D8B030D-6E8A-4147-A177-3AD203B41FA5}">
                      <a16:colId xmlns:a16="http://schemas.microsoft.com/office/drawing/2014/main" val="20002"/>
                    </a:ext>
                  </a:extLst>
                </a:gridCol>
              </a:tblGrid>
              <a:tr h="220980">
                <a:tc rowSpan="2">
                  <a:txBody>
                    <a:bodyPr/>
                    <a:lstStyle/>
                    <a:p>
                      <a:pPr marL="0" marR="0" algn="r">
                        <a:spcBef>
                          <a:spcPts val="0"/>
                        </a:spcBef>
                        <a:spcAft>
                          <a:spcPts val="0"/>
                        </a:spcAft>
                      </a:pPr>
                      <a:r>
                        <a:rPr lang="en-US" sz="2800" b="1" kern="1200" dirty="0">
                          <a:solidFill>
                            <a:schemeClr val="bg1"/>
                          </a:solidFill>
                          <a:latin typeface="Segoe Script" panose="020B0504020000000003" pitchFamily="34" charset="0"/>
                          <a:ea typeface="Times New Roman"/>
                          <a:cs typeface="Calibri" pitchFamily="34" charset="0"/>
                        </a:rPr>
                        <a:t>ROI =</a:t>
                      </a: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ctr">
                        <a:spcBef>
                          <a:spcPts val="400"/>
                        </a:spcBef>
                        <a:spcAft>
                          <a:spcPts val="0"/>
                        </a:spcAft>
                      </a:pPr>
                      <a:r>
                        <a:rPr lang="en-US" sz="2000" b="1" dirty="0">
                          <a:solidFill>
                            <a:schemeClr val="bg1"/>
                          </a:solidFill>
                          <a:latin typeface="Segoe Script" panose="020B0504020000000003" pitchFamily="34" charset="0"/>
                          <a:ea typeface="Times New Roman"/>
                          <a:cs typeface="Calibri" pitchFamily="34" charset="0"/>
                        </a:rPr>
                        <a:t>100,0000 – 60,000</a:t>
                      </a:r>
                    </a:p>
                  </a:txBody>
                  <a:tcPr marL="68580" marR="68580" marT="0" marB="0">
                    <a:lnL>
                      <a:noFill/>
                    </a:lnL>
                    <a:lnR>
                      <a:noFill/>
                    </a:lnR>
                    <a:lnT>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gn="l" defTabSz="914400" rtl="0" eaLnBrk="1" latinLnBrk="0" hangingPunct="1">
                        <a:spcBef>
                          <a:spcPts val="0"/>
                        </a:spcBef>
                        <a:spcAft>
                          <a:spcPts val="0"/>
                        </a:spcAft>
                      </a:pPr>
                      <a:r>
                        <a:rPr lang="en-US" sz="2800" b="1" kern="1200" dirty="0">
                          <a:solidFill>
                            <a:schemeClr val="bg1"/>
                          </a:solidFill>
                          <a:latin typeface="Segoe Script" panose="020B0504020000000003" pitchFamily="34" charset="0"/>
                          <a:ea typeface="Times New Roman"/>
                          <a:cs typeface="Calibri" pitchFamily="34" charset="0"/>
                        </a:rPr>
                        <a:t>X 100</a:t>
                      </a: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0980">
                <a:tc vMerge="1">
                  <a:txBody>
                    <a:bodyPr/>
                    <a:lstStyle/>
                    <a:p>
                      <a:endParaRPr lang="en-US"/>
                    </a:p>
                  </a:txBody>
                  <a:tcPr/>
                </a:tc>
                <a:tc>
                  <a:txBody>
                    <a:bodyPr/>
                    <a:lstStyle/>
                    <a:p>
                      <a:pPr marL="0" marR="0" algn="ctr">
                        <a:spcBef>
                          <a:spcPts val="0"/>
                        </a:spcBef>
                        <a:spcAft>
                          <a:spcPts val="400"/>
                        </a:spcAft>
                      </a:pPr>
                      <a:r>
                        <a:rPr lang="en-US" sz="2000" b="1" kern="1200" dirty="0">
                          <a:solidFill>
                            <a:schemeClr val="bg1"/>
                          </a:solidFill>
                          <a:latin typeface="Segoe Script" panose="020B0504020000000003" pitchFamily="34" charset="0"/>
                          <a:ea typeface="Times New Roman"/>
                          <a:cs typeface="Calibri" pitchFamily="34" charset="0"/>
                        </a:rPr>
                        <a:t>60,000</a:t>
                      </a:r>
                    </a:p>
                  </a:txBody>
                  <a:tcPr marL="68580" marR="68580" marT="0" marB="0">
                    <a:lnL>
                      <a:noFill/>
                    </a:lnL>
                    <a:lnR>
                      <a:noFill/>
                    </a:lnR>
                    <a:lnT w="381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1"/>
                  </a:ext>
                </a:extLst>
              </a:tr>
            </a:tbl>
          </a:graphicData>
        </a:graphic>
      </p:graphicFrame>
      <p:sp>
        <p:nvSpPr>
          <p:cNvPr id="8" name="Rectangle 5">
            <a:extLst>
              <a:ext uri="{FF2B5EF4-FFF2-40B4-BE49-F238E27FC236}">
                <a16:creationId xmlns:a16="http://schemas.microsoft.com/office/drawing/2014/main" id="{D791F936-9F59-48A4-B348-61B9BBF10D68}"/>
              </a:ext>
            </a:extLst>
          </p:cNvPr>
          <p:cNvSpPr>
            <a:spLocks noChangeArrowheads="1"/>
          </p:cNvSpPr>
          <p:nvPr/>
        </p:nvSpPr>
        <p:spPr bwMode="auto">
          <a:xfrm>
            <a:off x="2771212" y="1903242"/>
            <a:ext cx="5621358"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ts val="1200"/>
              </a:spcBef>
              <a:spcAft>
                <a:spcPct val="0"/>
              </a:spcAft>
            </a:pPr>
            <a:r>
              <a:rPr lang="en-US" b="1" dirty="0">
                <a:solidFill>
                  <a:schemeClr val="bg1"/>
                </a:solidFill>
                <a:latin typeface="Segoe Script" panose="020B0504020000000003" pitchFamily="34" charset="0"/>
                <a:cs typeface="Calibri" pitchFamily="34" charset="0"/>
              </a:rPr>
              <a:t>Program Costs </a:t>
            </a:r>
            <a:r>
              <a:rPr lang="ar-SA" b="1" dirty="0">
                <a:solidFill>
                  <a:schemeClr val="bg1"/>
                </a:solidFill>
                <a:latin typeface="Segoe Script" panose="020B0504020000000003" pitchFamily="34" charset="0"/>
                <a:cs typeface="Calibri" pitchFamily="34" charset="0"/>
              </a:rPr>
              <a:t>= </a:t>
            </a:r>
            <a:r>
              <a:rPr lang="en-US" b="1" dirty="0">
                <a:solidFill>
                  <a:schemeClr val="bg1"/>
                </a:solidFill>
                <a:latin typeface="Segoe Script" panose="020B0504020000000003" pitchFamily="34" charset="0"/>
                <a:cs typeface="Calibri" pitchFamily="34" charset="0"/>
              </a:rPr>
              <a:t>60,000 SAR</a:t>
            </a:r>
          </a:p>
          <a:p>
            <a:pPr>
              <a:spcBef>
                <a:spcPts val="1200"/>
              </a:spcBef>
            </a:pPr>
            <a:r>
              <a:rPr lang="en-US" altLang="en-US" b="1" dirty="0">
                <a:solidFill>
                  <a:schemeClr val="bg1"/>
                </a:solidFill>
                <a:latin typeface="Segoe Script" panose="020B0504020000000003" pitchFamily="34" charset="0"/>
                <a:cs typeface="Calibri" pitchFamily="34" charset="0"/>
              </a:rPr>
              <a:t>Program Benefits </a:t>
            </a:r>
            <a:r>
              <a:rPr lang="en-US" b="1" dirty="0">
                <a:solidFill>
                  <a:schemeClr val="bg1"/>
                </a:solidFill>
                <a:latin typeface="Segoe Script" panose="020B0504020000000003" pitchFamily="34" charset="0"/>
                <a:cs typeface="Calibri" pitchFamily="34" charset="0"/>
              </a:rPr>
              <a:t>(1st year) </a:t>
            </a:r>
            <a:r>
              <a:rPr lang="ar-SA" b="1" dirty="0">
                <a:solidFill>
                  <a:schemeClr val="bg1"/>
                </a:solidFill>
                <a:latin typeface="Segoe Script" panose="020B0504020000000003" pitchFamily="34" charset="0"/>
                <a:cs typeface="Calibri" pitchFamily="34" charset="0"/>
              </a:rPr>
              <a:t>= </a:t>
            </a:r>
            <a:r>
              <a:rPr lang="en-US" b="1" dirty="0">
                <a:solidFill>
                  <a:schemeClr val="bg1"/>
                </a:solidFill>
                <a:latin typeface="Segoe Script" panose="020B0504020000000003" pitchFamily="34" charset="0"/>
                <a:cs typeface="Calibri" pitchFamily="34" charset="0"/>
              </a:rPr>
              <a:t>100,000 SAR</a:t>
            </a:r>
          </a:p>
        </p:txBody>
      </p:sp>
      <p:graphicFrame>
        <p:nvGraphicFramePr>
          <p:cNvPr id="10" name="Table 9">
            <a:extLst>
              <a:ext uri="{FF2B5EF4-FFF2-40B4-BE49-F238E27FC236}">
                <a16:creationId xmlns:a16="http://schemas.microsoft.com/office/drawing/2014/main" id="{F7A019EC-0831-479A-917D-59446BE5FA47}"/>
              </a:ext>
            </a:extLst>
          </p:cNvPr>
          <p:cNvGraphicFramePr>
            <a:graphicFrameLocks noGrp="1"/>
          </p:cNvGraphicFramePr>
          <p:nvPr>
            <p:extLst>
              <p:ext uri="{D42A27DB-BD31-4B8C-83A1-F6EECF244321}">
                <p14:modId xmlns:p14="http://schemas.microsoft.com/office/powerpoint/2010/main" val="936166980"/>
              </p:ext>
            </p:extLst>
          </p:nvPr>
        </p:nvGraphicFramePr>
        <p:xfrm>
          <a:off x="3528034" y="4103834"/>
          <a:ext cx="2295646" cy="441960"/>
        </p:xfrm>
        <a:graphic>
          <a:graphicData uri="http://schemas.openxmlformats.org/drawingml/2006/table">
            <a:tbl>
              <a:tblPr/>
              <a:tblGrid>
                <a:gridCol w="571078">
                  <a:extLst>
                    <a:ext uri="{9D8B030D-6E8A-4147-A177-3AD203B41FA5}">
                      <a16:colId xmlns:a16="http://schemas.microsoft.com/office/drawing/2014/main" val="20000"/>
                    </a:ext>
                  </a:extLst>
                </a:gridCol>
                <a:gridCol w="1724568">
                  <a:extLst>
                    <a:ext uri="{9D8B030D-6E8A-4147-A177-3AD203B41FA5}">
                      <a16:colId xmlns:a16="http://schemas.microsoft.com/office/drawing/2014/main" val="20001"/>
                    </a:ext>
                  </a:extLst>
                </a:gridCol>
              </a:tblGrid>
              <a:tr h="441960">
                <a:tc>
                  <a:txBody>
                    <a:bodyPr/>
                    <a:lstStyle/>
                    <a:p>
                      <a:pPr marL="0" marR="0" algn="r">
                        <a:spcBef>
                          <a:spcPts val="0"/>
                        </a:spcBef>
                        <a:spcAft>
                          <a:spcPts val="0"/>
                        </a:spcAft>
                      </a:pPr>
                      <a:r>
                        <a:rPr lang="en-US" sz="2800" b="1" kern="1200" dirty="0">
                          <a:solidFill>
                            <a:schemeClr val="bg1"/>
                          </a:solidFill>
                          <a:latin typeface="Segoe Script" panose="020B0504020000000003" pitchFamily="34" charset="0"/>
                          <a:ea typeface="Times New Roman"/>
                          <a:cs typeface="Calibri" pitchFamily="34" charset="0"/>
                        </a:rPr>
                        <a:t>=</a:t>
                      </a: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2800" b="1" kern="1200" dirty="0">
                          <a:solidFill>
                            <a:schemeClr val="bg1"/>
                          </a:solidFill>
                          <a:latin typeface="Segoe Script" panose="020B0504020000000003" pitchFamily="34" charset="0"/>
                          <a:ea typeface="Times New Roman"/>
                          <a:cs typeface="Calibri" pitchFamily="34" charset="0"/>
                        </a:rPr>
                        <a:t>67%</a:t>
                      </a:r>
                    </a:p>
                  </a:txBody>
                  <a:tcPr marL="68580" marR="68580" marT="0" marB="0">
                    <a:lnL>
                      <a:noFill/>
                    </a:lnL>
                    <a:lnR>
                      <a:noFill/>
                    </a:lnR>
                    <a:lnT>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pSp>
        <p:nvGrpSpPr>
          <p:cNvPr id="11" name="Group 10">
            <a:extLst>
              <a:ext uri="{FF2B5EF4-FFF2-40B4-BE49-F238E27FC236}">
                <a16:creationId xmlns:a16="http://schemas.microsoft.com/office/drawing/2014/main" id="{46D77F9F-2D04-4163-9996-8DED7EF25BE6}"/>
              </a:ext>
            </a:extLst>
          </p:cNvPr>
          <p:cNvGrpSpPr/>
          <p:nvPr/>
        </p:nvGrpSpPr>
        <p:grpSpPr>
          <a:xfrm rot="458810">
            <a:off x="9081518" y="3882174"/>
            <a:ext cx="2291969" cy="2656107"/>
            <a:chOff x="8370741" y="3323057"/>
            <a:chExt cx="2291969" cy="2656107"/>
          </a:xfrm>
        </p:grpSpPr>
        <p:pic>
          <p:nvPicPr>
            <p:cNvPr id="12" name="Picture 11">
              <a:extLst>
                <a:ext uri="{FF2B5EF4-FFF2-40B4-BE49-F238E27FC236}">
                  <a16:creationId xmlns:a16="http://schemas.microsoft.com/office/drawing/2014/main" id="{2E3EA25D-7557-4AEB-BE7A-9DF21CC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63593">
              <a:off x="8458142" y="3323057"/>
              <a:ext cx="2204568" cy="2656107"/>
            </a:xfrm>
            <a:prstGeom prst="rect">
              <a:avLst/>
            </a:prstGeom>
          </p:spPr>
        </p:pic>
        <p:grpSp>
          <p:nvGrpSpPr>
            <p:cNvPr id="13" name="Group 12">
              <a:extLst>
                <a:ext uri="{FF2B5EF4-FFF2-40B4-BE49-F238E27FC236}">
                  <a16:creationId xmlns:a16="http://schemas.microsoft.com/office/drawing/2014/main" id="{E97C8E00-A8C2-4D33-88B9-045539FF426D}"/>
                </a:ext>
              </a:extLst>
            </p:cNvPr>
            <p:cNvGrpSpPr/>
            <p:nvPr/>
          </p:nvGrpSpPr>
          <p:grpSpPr>
            <a:xfrm rot="21061652">
              <a:off x="8370741" y="3487195"/>
              <a:ext cx="2136273" cy="338554"/>
              <a:chOff x="3244791" y="1535560"/>
              <a:chExt cx="2136273" cy="338554"/>
            </a:xfrm>
          </p:grpSpPr>
          <p:sp>
            <p:nvSpPr>
              <p:cNvPr id="14" name="TextBox 13">
                <a:extLst>
                  <a:ext uri="{FF2B5EF4-FFF2-40B4-BE49-F238E27FC236}">
                    <a16:creationId xmlns:a16="http://schemas.microsoft.com/office/drawing/2014/main" id="{DE2EBAF3-BB2A-4B3A-ADFE-52FA17A507E3}"/>
                  </a:ext>
                </a:extLst>
              </p:cNvPr>
              <p:cNvSpPr txBox="1"/>
              <p:nvPr/>
            </p:nvSpPr>
            <p:spPr>
              <a:xfrm>
                <a:off x="3244791" y="1535560"/>
                <a:ext cx="1190698" cy="338554"/>
              </a:xfrm>
              <a:prstGeom prst="rect">
                <a:avLst/>
              </a:prstGeom>
              <a:noFill/>
            </p:spPr>
            <p:txBody>
              <a:bodyPr wrap="square" rtlCol="0">
                <a:spAutoFit/>
              </a:bodyPr>
              <a:lstStyle/>
              <a:p>
                <a:r>
                  <a:rPr lang="en-US" sz="1600" dirty="0">
                    <a:solidFill>
                      <a:schemeClr val="bg1">
                        <a:lumMod val="95000"/>
                      </a:schemeClr>
                    </a:solidFill>
                    <a:effectLst>
                      <a:outerShdw blurRad="50800" dist="38100" dir="8100000" algn="tr" rotWithShape="0">
                        <a:prstClr val="black">
                          <a:alpha val="40000"/>
                        </a:prstClr>
                      </a:outerShdw>
                    </a:effectLst>
                    <a:latin typeface="Garamond" panose="02020404030301010803" pitchFamily="18" charset="0"/>
                  </a:rPr>
                  <a:t>ROI</a:t>
                </a:r>
              </a:p>
            </p:txBody>
          </p:sp>
          <p:sp>
            <p:nvSpPr>
              <p:cNvPr id="15" name="TextBox 14">
                <a:extLst>
                  <a:ext uri="{FF2B5EF4-FFF2-40B4-BE49-F238E27FC236}">
                    <a16:creationId xmlns:a16="http://schemas.microsoft.com/office/drawing/2014/main" id="{67E51ED3-4DE5-4554-A084-7F1FA77E553C}"/>
                  </a:ext>
                </a:extLst>
              </p:cNvPr>
              <p:cNvSpPr txBox="1"/>
              <p:nvPr/>
            </p:nvSpPr>
            <p:spPr>
              <a:xfrm>
                <a:off x="3620990" y="1599835"/>
                <a:ext cx="1760074" cy="254044"/>
              </a:xfrm>
              <a:prstGeom prst="rect">
                <a:avLst/>
              </a:prstGeom>
              <a:noFill/>
            </p:spPr>
            <p:txBody>
              <a:bodyPr wrap="square" rtlCol="0">
                <a:spAutoFit/>
              </a:bodyPr>
              <a:lstStyle/>
              <a:p>
                <a:r>
                  <a:rPr lang="en-US" sz="1051" dirty="0">
                    <a:solidFill>
                      <a:schemeClr val="bg1">
                        <a:lumMod val="95000"/>
                      </a:schemeClr>
                    </a:solidFill>
                    <a:effectLst>
                      <a:outerShdw blurRad="50800" dist="38100" dir="8100000" algn="tr" rotWithShape="0">
                        <a:prstClr val="black">
                          <a:alpha val="40000"/>
                        </a:prstClr>
                      </a:outerShdw>
                    </a:effectLst>
                    <a:latin typeface="Garamond" panose="02020404030301010803" pitchFamily="18" charset="0"/>
                  </a:rPr>
                  <a:t>INSTITUTE</a:t>
                </a:r>
                <a:r>
                  <a:rPr lang="en-US" sz="1051" baseline="30000" dirty="0">
                    <a:solidFill>
                      <a:schemeClr val="bg1">
                        <a:lumMod val="95000"/>
                      </a:schemeClr>
                    </a:solidFill>
                    <a:effectLst>
                      <a:outerShdw blurRad="50800" dist="38100" dir="8100000" algn="tr" rotWithShape="0">
                        <a:prstClr val="black">
                          <a:alpha val="40000"/>
                        </a:prstClr>
                      </a:outerShdw>
                    </a:effectLst>
                    <a:latin typeface="Garamond" panose="02020404030301010803" pitchFamily="18" charset="0"/>
                  </a:rPr>
                  <a:t>®</a:t>
                </a:r>
                <a:endParaRPr lang="en-US" sz="1051" baseline="30000" dirty="0">
                  <a:solidFill>
                    <a:schemeClr val="bg1">
                      <a:lumMod val="95000"/>
                    </a:schemeClr>
                  </a:solidFill>
                  <a:effectLst>
                    <a:outerShdw blurRad="50800" dist="38100" dir="8100000" algn="tr" rotWithShape="0">
                      <a:prstClr val="black">
                        <a:alpha val="40000"/>
                      </a:prstClr>
                    </a:outerShdw>
                  </a:effectLst>
                </a:endParaRPr>
              </a:p>
            </p:txBody>
          </p:sp>
        </p:grpSp>
      </p:grpSp>
      <p:grpSp>
        <p:nvGrpSpPr>
          <p:cNvPr id="16" name="Group 15">
            <a:extLst>
              <a:ext uri="{FF2B5EF4-FFF2-40B4-BE49-F238E27FC236}">
                <a16:creationId xmlns:a16="http://schemas.microsoft.com/office/drawing/2014/main" id="{52FCDE11-5DD9-4F35-8958-7BA261F855C1}"/>
              </a:ext>
            </a:extLst>
          </p:cNvPr>
          <p:cNvGrpSpPr/>
          <p:nvPr/>
        </p:nvGrpSpPr>
        <p:grpSpPr>
          <a:xfrm>
            <a:off x="-6117" y="6784939"/>
            <a:ext cx="12286622" cy="87549"/>
            <a:chOff x="1568202" y="6770425"/>
            <a:chExt cx="10629089" cy="87549"/>
          </a:xfrm>
        </p:grpSpPr>
        <p:sp>
          <p:nvSpPr>
            <p:cNvPr id="17" name="Rectangle 16">
              <a:extLst>
                <a:ext uri="{FF2B5EF4-FFF2-40B4-BE49-F238E27FC236}">
                  <a16:creationId xmlns:a16="http://schemas.microsoft.com/office/drawing/2014/main" id="{3024A3AE-96BC-4CDB-AD0E-15ADB114E11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17B0C0-075E-46C7-86FD-9C1758D12010}"/>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20B2ABD-10E4-4CA9-8918-3A04854295F9}"/>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844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5975D3-2980-4E70-9B69-EEFDA28EAE06}"/>
              </a:ext>
            </a:extLst>
          </p:cNvPr>
          <p:cNvPicPr>
            <a:picLocks noChangeAspect="1"/>
          </p:cNvPicPr>
          <p:nvPr/>
        </p:nvPicPr>
        <p:blipFill>
          <a:blip r:embed="rId3"/>
          <a:stretch>
            <a:fillRect/>
          </a:stretch>
        </p:blipFill>
        <p:spPr>
          <a:xfrm flipH="1">
            <a:off x="-6118" y="-879505"/>
            <a:ext cx="12198117" cy="7768336"/>
          </a:xfrm>
          <a:prstGeom prst="rect">
            <a:avLst/>
          </a:prstGeom>
        </p:spPr>
      </p:pic>
      <p:grpSp>
        <p:nvGrpSpPr>
          <p:cNvPr id="54" name="Group 53">
            <a:extLst>
              <a:ext uri="{FF2B5EF4-FFF2-40B4-BE49-F238E27FC236}">
                <a16:creationId xmlns:a16="http://schemas.microsoft.com/office/drawing/2014/main" id="{16D61767-A6E0-46F6-9927-31889FDD7279}"/>
              </a:ext>
            </a:extLst>
          </p:cNvPr>
          <p:cNvGrpSpPr/>
          <p:nvPr/>
        </p:nvGrpSpPr>
        <p:grpSpPr>
          <a:xfrm>
            <a:off x="-6117" y="6784939"/>
            <a:ext cx="12286622" cy="87549"/>
            <a:chOff x="1568202" y="6770425"/>
            <a:chExt cx="10629089" cy="87549"/>
          </a:xfrm>
        </p:grpSpPr>
        <p:sp>
          <p:nvSpPr>
            <p:cNvPr id="55" name="Rectangle 54">
              <a:extLst>
                <a:ext uri="{FF2B5EF4-FFF2-40B4-BE49-F238E27FC236}">
                  <a16:creationId xmlns:a16="http://schemas.microsoft.com/office/drawing/2014/main" id="{0C7D7AD3-4BAE-4CA9-B679-B8AA8ACCD7BB}"/>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F628870-C9A0-49BF-BABE-786CF4998785}"/>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9C6C68A-C3F0-449E-8A32-A214F7CED5AD}"/>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7" name="Picture 4" descr="Image result for atd saudi arabia conference">
            <a:extLst>
              <a:ext uri="{FF2B5EF4-FFF2-40B4-BE49-F238E27FC236}">
                <a16:creationId xmlns:a16="http://schemas.microsoft.com/office/drawing/2014/main" id="{5357D499-0363-4033-B115-4D2A3A7BE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67FCFFF2-B9EB-4478-BD3C-B79869A4447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
        <p:nvSpPr>
          <p:cNvPr id="11" name="Title 3">
            <a:extLst>
              <a:ext uri="{FF2B5EF4-FFF2-40B4-BE49-F238E27FC236}">
                <a16:creationId xmlns:a16="http://schemas.microsoft.com/office/drawing/2014/main" id="{1E587D83-236B-472E-A07A-2981DAC316CA}"/>
              </a:ext>
            </a:extLst>
          </p:cNvPr>
          <p:cNvSpPr>
            <a:spLocks noGrp="1"/>
          </p:cNvSpPr>
          <p:nvPr>
            <p:ph type="title"/>
          </p:nvPr>
        </p:nvSpPr>
        <p:spPr>
          <a:xfrm>
            <a:off x="1290298" y="111410"/>
            <a:ext cx="5021404" cy="1114423"/>
          </a:xfrm>
        </p:spPr>
        <p:txBody>
          <a:bodyPr>
            <a:noAutofit/>
          </a:bodyPr>
          <a:lstStyle/>
          <a:p>
            <a:r>
              <a:rPr lang="en-US" sz="3600"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IDENTIFY INTANGIBLES</a:t>
            </a:r>
          </a:p>
        </p:txBody>
      </p:sp>
      <p:sp>
        <p:nvSpPr>
          <p:cNvPr id="12" name="Oval 11">
            <a:extLst>
              <a:ext uri="{FF2B5EF4-FFF2-40B4-BE49-F238E27FC236}">
                <a16:creationId xmlns:a16="http://schemas.microsoft.com/office/drawing/2014/main" id="{3DDDF74E-D3E0-466F-A470-72EA6ABF49A9}"/>
              </a:ext>
            </a:extLst>
          </p:cNvPr>
          <p:cNvSpPr/>
          <p:nvPr/>
        </p:nvSpPr>
        <p:spPr>
          <a:xfrm>
            <a:off x="269880" y="172181"/>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6E9ED3A-C568-4AB2-80E8-BED03F4BEBD6}"/>
              </a:ext>
            </a:extLst>
          </p:cNvPr>
          <p:cNvSpPr/>
          <p:nvPr/>
        </p:nvSpPr>
        <p:spPr>
          <a:xfrm>
            <a:off x="424814" y="119814"/>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9</a:t>
            </a:r>
            <a:endParaRPr lang="fr-FR" sz="6600" dirty="0">
              <a:effectLst>
                <a:innerShdw blurRad="63500" dist="50800" dir="18900000">
                  <a:prstClr val="black">
                    <a:alpha val="50000"/>
                  </a:prstClr>
                </a:innerShdw>
              </a:effectLst>
            </a:endParaRPr>
          </a:p>
        </p:txBody>
      </p:sp>
    </p:spTree>
    <p:extLst>
      <p:ext uri="{BB962C8B-B14F-4D97-AF65-F5344CB8AC3E}">
        <p14:creationId xmlns:p14="http://schemas.microsoft.com/office/powerpoint/2010/main" val="705463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64EA8D-FE4E-4592-93A5-01E0171966C3}"/>
              </a:ext>
            </a:extLst>
          </p:cNvPr>
          <p:cNvPicPr>
            <a:picLocks noChangeAspect="1"/>
          </p:cNvPicPr>
          <p:nvPr/>
        </p:nvPicPr>
        <p:blipFill>
          <a:blip r:embed="rId3"/>
          <a:stretch>
            <a:fillRect/>
          </a:stretch>
        </p:blipFill>
        <p:spPr>
          <a:xfrm>
            <a:off x="0" y="-648452"/>
            <a:ext cx="12192000" cy="7520940"/>
          </a:xfrm>
          <a:prstGeom prst="rect">
            <a:avLst/>
          </a:prstGeom>
        </p:spPr>
      </p:pic>
      <p:sp>
        <p:nvSpPr>
          <p:cNvPr id="38" name="Title 3">
            <a:extLst>
              <a:ext uri="{FF2B5EF4-FFF2-40B4-BE49-F238E27FC236}">
                <a16:creationId xmlns:a16="http://schemas.microsoft.com/office/drawing/2014/main" id="{9020713E-6FD6-4157-9CC0-166339F3E936}"/>
              </a:ext>
            </a:extLst>
          </p:cNvPr>
          <p:cNvSpPr>
            <a:spLocks noGrp="1"/>
          </p:cNvSpPr>
          <p:nvPr>
            <p:ph type="title"/>
          </p:nvPr>
        </p:nvSpPr>
        <p:spPr>
          <a:xfrm>
            <a:off x="396552" y="2031124"/>
            <a:ext cx="4080241" cy="1114423"/>
          </a:xfrm>
        </p:spPr>
        <p:txBody>
          <a:bodyPr>
            <a:noAutofit/>
          </a:bodyPr>
          <a:lstStyle/>
          <a:p>
            <a:r>
              <a:rPr lang="en-US" sz="36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COMMUNICATE RESULTS</a:t>
            </a:r>
          </a:p>
        </p:txBody>
      </p:sp>
      <p:sp>
        <p:nvSpPr>
          <p:cNvPr id="6" name="Oval 5">
            <a:extLst>
              <a:ext uri="{FF2B5EF4-FFF2-40B4-BE49-F238E27FC236}">
                <a16:creationId xmlns:a16="http://schemas.microsoft.com/office/drawing/2014/main" id="{94C9C922-7467-4EED-BCD5-EB83CDB4C66C}"/>
              </a:ext>
            </a:extLst>
          </p:cNvPr>
          <p:cNvSpPr/>
          <p:nvPr/>
        </p:nvSpPr>
        <p:spPr>
          <a:xfrm>
            <a:off x="490019" y="927278"/>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44E2DA-9E26-4536-A07E-C58A95BD16B7}"/>
              </a:ext>
            </a:extLst>
          </p:cNvPr>
          <p:cNvSpPr/>
          <p:nvPr/>
        </p:nvSpPr>
        <p:spPr>
          <a:xfrm>
            <a:off x="396552" y="874911"/>
            <a:ext cx="1191352"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10</a:t>
            </a:r>
            <a:endParaRPr lang="fr-FR" sz="6600" dirty="0">
              <a:effectLst>
                <a:innerShdw blurRad="63500" dist="50800" dir="18900000">
                  <a:prstClr val="black">
                    <a:alpha val="50000"/>
                  </a:prstClr>
                </a:innerShdw>
              </a:effectLst>
            </a:endParaRPr>
          </a:p>
        </p:txBody>
      </p:sp>
      <p:grpSp>
        <p:nvGrpSpPr>
          <p:cNvPr id="8" name="Group 7">
            <a:extLst>
              <a:ext uri="{FF2B5EF4-FFF2-40B4-BE49-F238E27FC236}">
                <a16:creationId xmlns:a16="http://schemas.microsoft.com/office/drawing/2014/main" id="{7920C86E-5BED-473A-BA80-B8E08E6074CD}"/>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9100484E-27D4-481B-B468-2EA775F0530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5469040-B3EB-48C0-9992-BCCDF6031A8A}"/>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B5AF6D-F5A8-4A5D-8B1E-6334D35EB294}"/>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Image result for atd saudi arabia conference">
            <a:extLst>
              <a:ext uri="{FF2B5EF4-FFF2-40B4-BE49-F238E27FC236}">
                <a16:creationId xmlns:a16="http://schemas.microsoft.com/office/drawing/2014/main" id="{637369AA-F42E-4688-989B-B41A976B9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5131701-F6D4-49B3-95A3-5FC037F6BC7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85952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FA759CF-3A66-4787-B307-5B38E6CE1DEE}"/>
              </a:ext>
            </a:extLst>
          </p:cNvPr>
          <p:cNvSpPr/>
          <p:nvPr/>
        </p:nvSpPr>
        <p:spPr>
          <a:xfrm>
            <a:off x="-136478" y="-191069"/>
            <a:ext cx="12642380" cy="704906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Circle: Hollow 4">
            <a:extLst>
              <a:ext uri="{FF2B5EF4-FFF2-40B4-BE49-F238E27FC236}">
                <a16:creationId xmlns:a16="http://schemas.microsoft.com/office/drawing/2014/main" id="{D615B0F4-73C2-4D1F-9833-4EEF7CE1B484}"/>
              </a:ext>
            </a:extLst>
          </p:cNvPr>
          <p:cNvSpPr/>
          <p:nvPr/>
        </p:nvSpPr>
        <p:spPr>
          <a:xfrm>
            <a:off x="1895183" y="1693611"/>
            <a:ext cx="3600000" cy="3600000"/>
          </a:xfrm>
          <a:prstGeom prst="donut">
            <a:avLst>
              <a:gd name="adj" fmla="val 49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2" name="Title 3"/>
          <p:cNvSpPr txBox="1">
            <a:spLocks/>
          </p:cNvSpPr>
          <p:nvPr/>
        </p:nvSpPr>
        <p:spPr>
          <a:xfrm>
            <a:off x="163661" y="115448"/>
            <a:ext cx="1048728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Tell the story</a:t>
            </a:r>
          </a:p>
        </p:txBody>
      </p:sp>
      <p:sp>
        <p:nvSpPr>
          <p:cNvPr id="44" name="Title 1"/>
          <p:cNvSpPr>
            <a:spLocks noGrp="1"/>
          </p:cNvSpPr>
          <p:nvPr>
            <p:ph type="title"/>
          </p:nvPr>
        </p:nvSpPr>
        <p:spPr>
          <a:xfrm>
            <a:off x="2735600" y="3102102"/>
            <a:ext cx="1829424" cy="899433"/>
          </a:xfrm>
          <a:ln>
            <a:noFill/>
          </a:ln>
          <a:effectLst/>
        </p:spPr>
        <p:txBody>
          <a:bodyPr>
            <a:normAutofit fontScale="90000"/>
          </a:bodyPr>
          <a:lstStyle/>
          <a:p>
            <a:pPr algn="ctr" eaLnBrk="1" hangingPunct="1"/>
            <a:r>
              <a:rPr lang="en-US" altLang="en-US" sz="2667" dirty="0">
                <a:solidFill>
                  <a:schemeClr val="bg1"/>
                </a:solidFill>
                <a:effectLst>
                  <a:outerShdw blurRad="38100" dist="38100" dir="2700000" algn="tl">
                    <a:srgbClr val="000000">
                      <a:alpha val="43137"/>
                    </a:srgbClr>
                  </a:outerShdw>
                </a:effectLst>
                <a:latin typeface="Arial Rounded MT Bold" panose="020F0704030504030204" pitchFamily="34" charset="0"/>
              </a:rPr>
              <a:t>Four Primary Audiences</a:t>
            </a:r>
          </a:p>
        </p:txBody>
      </p:sp>
      <p:grpSp>
        <p:nvGrpSpPr>
          <p:cNvPr id="45" name="Group 44"/>
          <p:cNvGrpSpPr/>
          <p:nvPr/>
        </p:nvGrpSpPr>
        <p:grpSpPr>
          <a:xfrm>
            <a:off x="1427958" y="1791637"/>
            <a:ext cx="1463040" cy="1463040"/>
            <a:chOff x="624454" y="2015249"/>
            <a:chExt cx="1097280" cy="1097280"/>
          </a:xfrm>
        </p:grpSpPr>
        <p:sp>
          <p:nvSpPr>
            <p:cNvPr id="47" name="Oval 46"/>
            <p:cNvSpPr/>
            <p:nvPr/>
          </p:nvSpPr>
          <p:spPr>
            <a:xfrm>
              <a:off x="624454" y="2015249"/>
              <a:ext cx="1097280" cy="1097280"/>
            </a:xfrm>
            <a:prstGeom prst="ellipse">
              <a:avLst/>
            </a:prstGeom>
            <a:solidFill>
              <a:schemeClr val="bg1"/>
            </a:solid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pic>
          <p:nvPicPr>
            <p:cNvPr id="59" name="Picture 4" descr="Image result for money boss ic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831" y="2152719"/>
              <a:ext cx="702807" cy="702807"/>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79" name="Rectangle 78"/>
            <p:cNvSpPr/>
            <p:nvPr/>
          </p:nvSpPr>
          <p:spPr>
            <a:xfrm>
              <a:off x="729369" y="2791644"/>
              <a:ext cx="803345" cy="253916"/>
            </a:xfrm>
            <a:prstGeom prst="rect">
              <a:avLst/>
            </a:prstGeom>
          </p:spPr>
          <p:txBody>
            <a:bodyPr wrap="none">
              <a:spAutoFit/>
            </a:bodyPr>
            <a:lstStyle/>
            <a:p>
              <a:r>
                <a:rPr lang="en-US" altLang="en-US" sz="1600"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Sponsor </a:t>
              </a:r>
              <a:endParaRPr lang="en-US" sz="1600" dirty="0"/>
            </a:p>
          </p:txBody>
        </p:sp>
      </p:grpSp>
      <p:grpSp>
        <p:nvGrpSpPr>
          <p:cNvPr id="80" name="Group 79"/>
          <p:cNvGrpSpPr/>
          <p:nvPr/>
        </p:nvGrpSpPr>
        <p:grpSpPr>
          <a:xfrm>
            <a:off x="1476034" y="3791527"/>
            <a:ext cx="1463041" cy="1562029"/>
            <a:chOff x="1444785" y="3052698"/>
            <a:chExt cx="1097280" cy="1171522"/>
          </a:xfrm>
        </p:grpSpPr>
        <p:sp>
          <p:nvSpPr>
            <p:cNvPr id="81" name="Oval 80"/>
            <p:cNvSpPr/>
            <p:nvPr/>
          </p:nvSpPr>
          <p:spPr>
            <a:xfrm>
              <a:off x="1444785" y="3126940"/>
              <a:ext cx="1097280" cy="1097280"/>
            </a:xfrm>
            <a:prstGeom prst="ellipse">
              <a:avLst/>
            </a:prstGeom>
            <a:solidFill>
              <a:schemeClr val="bg1"/>
            </a:solid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pic>
          <p:nvPicPr>
            <p:cNvPr id="82" name="Picture 1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820" y="3052698"/>
              <a:ext cx="842175" cy="842175"/>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83" name="Rectangle 82"/>
            <p:cNvSpPr/>
            <p:nvPr/>
          </p:nvSpPr>
          <p:spPr>
            <a:xfrm>
              <a:off x="1560138" y="3721281"/>
              <a:ext cx="959397" cy="438581"/>
            </a:xfrm>
            <a:prstGeom prst="rect">
              <a:avLst/>
            </a:prstGeom>
          </p:spPr>
          <p:txBody>
            <a:bodyPr wrap="none">
              <a:spAutoFit/>
            </a:bodyPr>
            <a:lstStyle/>
            <a:p>
              <a:r>
                <a:rPr lang="en-US" altLang="en-US" sz="1600"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Immediate </a:t>
              </a:r>
            </a:p>
            <a:p>
              <a:r>
                <a:rPr lang="en-US" altLang="en-US" sz="1600"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Managers</a:t>
              </a:r>
              <a:endParaRPr lang="en-US" sz="1600" dirty="0"/>
            </a:p>
          </p:txBody>
        </p:sp>
      </p:grpSp>
      <p:grpSp>
        <p:nvGrpSpPr>
          <p:cNvPr id="84" name="Group 83"/>
          <p:cNvGrpSpPr/>
          <p:nvPr/>
        </p:nvGrpSpPr>
        <p:grpSpPr>
          <a:xfrm>
            <a:off x="4359810" y="3890516"/>
            <a:ext cx="1463040" cy="1463040"/>
            <a:chOff x="2661252" y="3122661"/>
            <a:chExt cx="1097280" cy="1097280"/>
          </a:xfrm>
        </p:grpSpPr>
        <p:sp>
          <p:nvSpPr>
            <p:cNvPr id="85" name="Oval 84"/>
            <p:cNvSpPr/>
            <p:nvPr/>
          </p:nvSpPr>
          <p:spPr>
            <a:xfrm>
              <a:off x="2661252" y="3122661"/>
              <a:ext cx="1097280" cy="1097280"/>
            </a:xfrm>
            <a:prstGeom prst="ellipse">
              <a:avLst/>
            </a:prstGeom>
            <a:solidFill>
              <a:schemeClr val="bg1"/>
            </a:solid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pic>
          <p:nvPicPr>
            <p:cNvPr id="86" name="Picture 10" descr="Image result for employees ic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8002" y="3178829"/>
              <a:ext cx="859692" cy="859692"/>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87" name="Rectangle 86"/>
            <p:cNvSpPr/>
            <p:nvPr/>
          </p:nvSpPr>
          <p:spPr>
            <a:xfrm>
              <a:off x="2700487" y="3767915"/>
              <a:ext cx="1042208" cy="253916"/>
            </a:xfrm>
            <a:prstGeom prst="rect">
              <a:avLst/>
            </a:prstGeom>
          </p:spPr>
          <p:txBody>
            <a:bodyPr wrap="none">
              <a:spAutoFit/>
            </a:bodyPr>
            <a:lstStyle/>
            <a:p>
              <a:r>
                <a:rPr lang="en-US" altLang="en-US" sz="1600"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Participants</a:t>
              </a:r>
              <a:endParaRPr lang="en-US" sz="1600" dirty="0"/>
            </a:p>
          </p:txBody>
        </p:sp>
      </p:grpSp>
      <p:grpSp>
        <p:nvGrpSpPr>
          <p:cNvPr id="88" name="Group 87"/>
          <p:cNvGrpSpPr/>
          <p:nvPr/>
        </p:nvGrpSpPr>
        <p:grpSpPr>
          <a:xfrm>
            <a:off x="4375408" y="1860979"/>
            <a:ext cx="1463040" cy="1463040"/>
            <a:chOff x="3259009" y="1934637"/>
            <a:chExt cx="1097280" cy="1097280"/>
          </a:xfrm>
        </p:grpSpPr>
        <p:sp>
          <p:nvSpPr>
            <p:cNvPr id="89" name="Oval 88"/>
            <p:cNvSpPr/>
            <p:nvPr/>
          </p:nvSpPr>
          <p:spPr>
            <a:xfrm>
              <a:off x="3259009" y="1934637"/>
              <a:ext cx="1097280" cy="1097280"/>
            </a:xfrm>
            <a:prstGeom prst="ellipse">
              <a:avLst/>
            </a:prstGeom>
            <a:solidFill>
              <a:schemeClr val="bg1"/>
            </a:solid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pic>
          <p:nvPicPr>
            <p:cNvPr id="90" name="Picture 8" descr="Image result for learning team icon png"/>
            <p:cNvPicPr>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3392128" y="2069079"/>
              <a:ext cx="627522" cy="645378"/>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91" name="Rectangle 90"/>
            <p:cNvSpPr/>
            <p:nvPr/>
          </p:nvSpPr>
          <p:spPr>
            <a:xfrm>
              <a:off x="3348088" y="2669820"/>
              <a:ext cx="956031" cy="253916"/>
            </a:xfrm>
            <a:prstGeom prst="rect">
              <a:avLst/>
            </a:prstGeom>
          </p:spPr>
          <p:txBody>
            <a:bodyPr wrap="none">
              <a:spAutoFit/>
            </a:bodyPr>
            <a:lstStyle/>
            <a:p>
              <a:r>
                <a:rPr lang="en-US" altLang="en-US" sz="1600"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Staff Team</a:t>
              </a:r>
              <a:endParaRPr lang="en-US" sz="1600" dirty="0"/>
            </a:p>
          </p:txBody>
        </p:sp>
      </p:grpSp>
      <p:grpSp>
        <p:nvGrpSpPr>
          <p:cNvPr id="18" name="Group 17">
            <a:extLst>
              <a:ext uri="{FF2B5EF4-FFF2-40B4-BE49-F238E27FC236}">
                <a16:creationId xmlns:a16="http://schemas.microsoft.com/office/drawing/2014/main" id="{95E7FF3E-C0A7-497C-83FE-A029C9408BEA}"/>
              </a:ext>
            </a:extLst>
          </p:cNvPr>
          <p:cNvGrpSpPr/>
          <p:nvPr/>
        </p:nvGrpSpPr>
        <p:grpSpPr>
          <a:xfrm>
            <a:off x="8919594" y="4914427"/>
            <a:ext cx="3281358" cy="1146256"/>
            <a:chOff x="8963575" y="3440824"/>
            <a:chExt cx="3281358" cy="1146256"/>
          </a:xfrm>
        </p:grpSpPr>
        <p:sp>
          <p:nvSpPr>
            <p:cNvPr id="92" name="Title 1"/>
            <p:cNvSpPr txBox="1">
              <a:spLocks/>
            </p:cNvSpPr>
            <p:nvPr/>
          </p:nvSpPr>
          <p:spPr>
            <a:xfrm>
              <a:off x="10193101" y="3746931"/>
              <a:ext cx="2051832" cy="820909"/>
            </a:xfrm>
            <a:prstGeom prst="rect">
              <a:avLst/>
            </a:prstGeom>
            <a:ln>
              <a:noFill/>
            </a:ln>
            <a:effectLst/>
          </p:spPr>
          <p:txBody>
            <a:bodyPr lIns="0" tIns="0" rIns="0" bIns="0" anchor="b" anchorCtr="0"/>
            <a:lstStyle>
              <a:lvl1pPr algn="l" defTabSz="685800" rtl="0" eaLnBrk="1" latinLnBrk="0" hangingPunct="1">
                <a:lnSpc>
                  <a:spcPct val="85000"/>
                </a:lnSpc>
                <a:spcBef>
                  <a:spcPts val="0"/>
                </a:spcBef>
                <a:buNone/>
                <a:defRPr lang="en-US" sz="2800" b="0" i="0" kern="1200" cap="none" spc="-150" baseline="0" smtClean="0">
                  <a:solidFill>
                    <a:schemeClr val="tx2"/>
                  </a:solidFill>
                  <a:effectLst/>
                  <a:latin typeface="+mj-lt"/>
                  <a:ea typeface="Arial Narrow" panose="020B0606020202030204" pitchFamily="34" charset="0"/>
                  <a:cs typeface="Arial Narrow" panose="020B0606020202030204" pitchFamily="34" charset="0"/>
                </a:defRPr>
              </a:lvl1pPr>
            </a:lstStyle>
            <a:p>
              <a:endParaRPr lang="en-US" altLang="en-US" sz="2667" dirty="0">
                <a:solidFill>
                  <a:schemeClr val="tx1"/>
                </a:solidFill>
                <a:latin typeface="+mn-lt"/>
              </a:endParaRPr>
            </a:p>
            <a:p>
              <a:endParaRPr lang="en-US" altLang="en-US" sz="2667" dirty="0">
                <a:solidFill>
                  <a:schemeClr val="tx1"/>
                </a:solidFill>
                <a:latin typeface="+mn-lt"/>
              </a:endParaRPr>
            </a:p>
            <a:p>
              <a:endParaRPr lang="en-US" altLang="en-US" sz="2667" dirty="0">
                <a:solidFill>
                  <a:schemeClr val="tx1"/>
                </a:solidFill>
                <a:latin typeface="+mn-lt"/>
              </a:endParaRPr>
            </a:p>
            <a:p>
              <a:r>
                <a:rPr lang="en-US" altLang="en-US" sz="2667" dirty="0">
                  <a:solidFill>
                    <a:schemeClr val="tx1"/>
                  </a:solidFill>
                  <a:latin typeface="+mn-lt"/>
                </a:rPr>
                <a:t>One page Summary</a:t>
              </a:r>
            </a:p>
          </p:txBody>
        </p:sp>
        <p:pic>
          <p:nvPicPr>
            <p:cNvPr id="12292" name="Picture 4" descr="Related image">
              <a:extLst>
                <a:ext uri="{FF2B5EF4-FFF2-40B4-BE49-F238E27FC236}">
                  <a16:creationId xmlns:a16="http://schemas.microsoft.com/office/drawing/2014/main" id="{4F621718-24F6-4344-B2B7-AEE9B47B24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3575" y="3440824"/>
              <a:ext cx="1146256" cy="1146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AA18AF2F-82F1-4463-A8CA-BFF2C3C240F9}"/>
              </a:ext>
            </a:extLst>
          </p:cNvPr>
          <p:cNvGrpSpPr/>
          <p:nvPr/>
        </p:nvGrpSpPr>
        <p:grpSpPr>
          <a:xfrm>
            <a:off x="-6117" y="6784939"/>
            <a:ext cx="12286622" cy="87549"/>
            <a:chOff x="1568202" y="6770425"/>
            <a:chExt cx="10629089" cy="87549"/>
          </a:xfrm>
        </p:grpSpPr>
        <p:sp>
          <p:nvSpPr>
            <p:cNvPr id="66" name="Rectangle 65">
              <a:extLst>
                <a:ext uri="{FF2B5EF4-FFF2-40B4-BE49-F238E27FC236}">
                  <a16:creationId xmlns:a16="http://schemas.microsoft.com/office/drawing/2014/main" id="{703BA636-06E4-4067-8C99-FF295F6F2527}"/>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601EEBA-DBAE-43A7-8C76-C40C42BB4060}"/>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56CE5ED-2C39-4D0A-BB71-01018A58E246}"/>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1BEE69AF-9734-4271-A7E8-632F92162F7F}"/>
              </a:ext>
            </a:extLst>
          </p:cNvPr>
          <p:cNvGrpSpPr/>
          <p:nvPr/>
        </p:nvGrpSpPr>
        <p:grpSpPr>
          <a:xfrm>
            <a:off x="9028687" y="2238413"/>
            <a:ext cx="2847100" cy="1254749"/>
            <a:chOff x="9028687" y="2238413"/>
            <a:chExt cx="2847100" cy="1254749"/>
          </a:xfrm>
        </p:grpSpPr>
        <p:pic>
          <p:nvPicPr>
            <p:cNvPr id="96" name="Picture 95"/>
            <p:cNvPicPr>
              <a:picLocks noChangeAspect="1"/>
            </p:cNvPicPr>
            <p:nvPr/>
          </p:nvPicPr>
          <p:blipFill>
            <a:blip r:embed="rId8">
              <a:biLevel thresh="75000"/>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028687" y="2238413"/>
              <a:ext cx="882917" cy="882917"/>
            </a:xfrm>
            <a:prstGeom prst="rect">
              <a:avLst/>
            </a:prstGeom>
            <a:effectLst/>
          </p:spPr>
        </p:pic>
        <p:sp>
          <p:nvSpPr>
            <p:cNvPr id="76" name="Title 1">
              <a:extLst>
                <a:ext uri="{FF2B5EF4-FFF2-40B4-BE49-F238E27FC236}">
                  <a16:creationId xmlns:a16="http://schemas.microsoft.com/office/drawing/2014/main" id="{91890629-0DF2-4965-9B07-DA1B0F693A47}"/>
                </a:ext>
              </a:extLst>
            </p:cNvPr>
            <p:cNvSpPr txBox="1">
              <a:spLocks/>
            </p:cNvSpPr>
            <p:nvPr/>
          </p:nvSpPr>
          <p:spPr>
            <a:xfrm>
              <a:off x="10039356" y="2257265"/>
              <a:ext cx="1836431" cy="1235897"/>
            </a:xfrm>
            <a:prstGeom prst="rect">
              <a:avLst/>
            </a:prstGeom>
            <a:ln>
              <a:noFill/>
            </a:ln>
            <a:effectLst/>
          </p:spPr>
          <p:txBody>
            <a:bodyPr lIns="0" tIns="0" rIns="0" bIns="0" anchor="b" anchorCtr="0"/>
            <a:lstStyle>
              <a:lvl1pPr algn="l" defTabSz="685800" rtl="0" eaLnBrk="1" latinLnBrk="0" hangingPunct="1">
                <a:lnSpc>
                  <a:spcPct val="85000"/>
                </a:lnSpc>
                <a:spcBef>
                  <a:spcPts val="0"/>
                </a:spcBef>
                <a:buNone/>
                <a:defRPr lang="en-US" sz="2800" b="0" i="0" kern="1200" cap="none" spc="-150" baseline="0" smtClean="0">
                  <a:solidFill>
                    <a:schemeClr val="tx2"/>
                  </a:solidFill>
                  <a:effectLst/>
                  <a:latin typeface="+mj-lt"/>
                  <a:ea typeface="Arial Narrow" panose="020B0606020202030204" pitchFamily="34" charset="0"/>
                  <a:cs typeface="Arial Narrow" panose="020B0606020202030204" pitchFamily="34" charset="0"/>
                </a:defRPr>
              </a:lvl1pPr>
            </a:lstStyle>
            <a:p>
              <a:endParaRPr lang="en-US" altLang="en-US" sz="2667" dirty="0">
                <a:solidFill>
                  <a:schemeClr val="tx1"/>
                </a:solidFill>
                <a:latin typeface="Arial Rounded MT Bold" panose="020F0704030504030204" pitchFamily="34" charset="0"/>
              </a:endParaRPr>
            </a:p>
            <a:p>
              <a:r>
                <a:rPr lang="en-US" altLang="en-US" sz="2667" dirty="0">
                  <a:solidFill>
                    <a:schemeClr val="tx1"/>
                  </a:solidFill>
                  <a:latin typeface="+mn-lt"/>
                </a:rPr>
                <a:t>Complete Study (Detailed)</a:t>
              </a:r>
            </a:p>
            <a:p>
              <a:endParaRPr lang="en-US" altLang="en-US" sz="2667" dirty="0">
                <a:solidFill>
                  <a:schemeClr val="tx1"/>
                </a:solidFill>
                <a:latin typeface="+mn-lt"/>
              </a:endParaRPr>
            </a:p>
          </p:txBody>
        </p:sp>
      </p:grpSp>
      <p:grpSp>
        <p:nvGrpSpPr>
          <p:cNvPr id="19" name="Group 18">
            <a:extLst>
              <a:ext uri="{FF2B5EF4-FFF2-40B4-BE49-F238E27FC236}">
                <a16:creationId xmlns:a16="http://schemas.microsoft.com/office/drawing/2014/main" id="{F548A7F7-C6B7-4E2B-A7A5-684A6AECDDC2}"/>
              </a:ext>
            </a:extLst>
          </p:cNvPr>
          <p:cNvGrpSpPr/>
          <p:nvPr/>
        </p:nvGrpSpPr>
        <p:grpSpPr>
          <a:xfrm>
            <a:off x="9135779" y="3602212"/>
            <a:ext cx="2842096" cy="913199"/>
            <a:chOff x="9188146" y="5034069"/>
            <a:chExt cx="2842096" cy="913199"/>
          </a:xfrm>
        </p:grpSpPr>
        <p:pic>
          <p:nvPicPr>
            <p:cNvPr id="93" name="Picture 2" descr="Image result for summary ICON PNG"/>
            <p:cNvPicPr>
              <a:picLocks noChangeAspect="1" noChangeArrowheads="1"/>
            </p:cNvPicPr>
            <p:nvPr/>
          </p:nvPicPr>
          <p:blipFill>
            <a:blip r:embed="rId10">
              <a:biLevel thresh="7500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188146" y="5044742"/>
              <a:ext cx="743952" cy="853715"/>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6CD7D5C-4988-4893-8767-5395505AC1FF}"/>
                </a:ext>
              </a:extLst>
            </p:cNvPr>
            <p:cNvSpPr/>
            <p:nvPr/>
          </p:nvSpPr>
          <p:spPr>
            <a:xfrm>
              <a:off x="10039356" y="5034069"/>
              <a:ext cx="1990886" cy="913199"/>
            </a:xfrm>
            <a:prstGeom prst="rect">
              <a:avLst/>
            </a:prstGeom>
          </p:spPr>
          <p:txBody>
            <a:bodyPr wrap="square">
              <a:spAutoFit/>
            </a:bodyPr>
            <a:lstStyle/>
            <a:p>
              <a:r>
                <a:rPr lang="en-US" altLang="en-US" sz="2667" spc="-150" dirty="0"/>
                <a:t>Executive Summary</a:t>
              </a:r>
            </a:p>
          </p:txBody>
        </p:sp>
      </p:grpSp>
      <p:grpSp>
        <p:nvGrpSpPr>
          <p:cNvPr id="16" name="Group 15">
            <a:extLst>
              <a:ext uri="{FF2B5EF4-FFF2-40B4-BE49-F238E27FC236}">
                <a16:creationId xmlns:a16="http://schemas.microsoft.com/office/drawing/2014/main" id="{6E54A0E9-0D06-439E-9199-0FC41E0F3095}"/>
              </a:ext>
            </a:extLst>
          </p:cNvPr>
          <p:cNvGrpSpPr/>
          <p:nvPr/>
        </p:nvGrpSpPr>
        <p:grpSpPr>
          <a:xfrm>
            <a:off x="8963575" y="515017"/>
            <a:ext cx="3319898" cy="1255658"/>
            <a:chOff x="8963575" y="515017"/>
            <a:chExt cx="3319898" cy="1255658"/>
          </a:xfrm>
        </p:grpSpPr>
        <p:pic>
          <p:nvPicPr>
            <p:cNvPr id="12290" name="Picture 2" descr="Image result for presentation icon">
              <a:extLst>
                <a:ext uri="{FF2B5EF4-FFF2-40B4-BE49-F238E27FC236}">
                  <a16:creationId xmlns:a16="http://schemas.microsoft.com/office/drawing/2014/main" id="{F5BD02D6-A26B-4600-B48C-9420826962D1}"/>
                </a:ext>
              </a:extLst>
            </p:cNvPr>
            <p:cNvPicPr>
              <a:picLocks noChangeAspect="1" noChangeArrowheads="1"/>
            </p:cNvPicPr>
            <p:nvPr/>
          </p:nvPicPr>
          <p:blipFill>
            <a:blip r:embed="rId12">
              <a:biLevel thresh="75000"/>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963575" y="515017"/>
              <a:ext cx="1353099" cy="1255658"/>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68C7694-55A0-455E-98AD-EB01A8183DCF}"/>
                </a:ext>
              </a:extLst>
            </p:cNvPr>
            <p:cNvSpPr/>
            <p:nvPr/>
          </p:nvSpPr>
          <p:spPr>
            <a:xfrm>
              <a:off x="10125392" y="675727"/>
              <a:ext cx="2158081" cy="913199"/>
            </a:xfrm>
            <a:prstGeom prst="rect">
              <a:avLst/>
            </a:prstGeom>
          </p:spPr>
          <p:txBody>
            <a:bodyPr wrap="square">
              <a:spAutoFit/>
            </a:bodyPr>
            <a:lstStyle/>
            <a:p>
              <a:r>
                <a:rPr lang="en-US" altLang="en-US" sz="2667" spc="-150" dirty="0"/>
                <a:t>Face to Face Meeting</a:t>
              </a:r>
            </a:p>
          </p:txBody>
        </p:sp>
      </p:grpSp>
      <p:sp>
        <p:nvSpPr>
          <p:cNvPr id="9" name="Block Arc 8">
            <a:extLst>
              <a:ext uri="{FF2B5EF4-FFF2-40B4-BE49-F238E27FC236}">
                <a16:creationId xmlns:a16="http://schemas.microsoft.com/office/drawing/2014/main" id="{E47A4F39-0547-444B-B3EA-8665BA222B85}"/>
              </a:ext>
            </a:extLst>
          </p:cNvPr>
          <p:cNvSpPr/>
          <p:nvPr/>
        </p:nvSpPr>
        <p:spPr>
          <a:xfrm rot="6027413">
            <a:off x="874303" y="504556"/>
            <a:ext cx="6120000" cy="6120000"/>
          </a:xfrm>
          <a:prstGeom prst="blockArc">
            <a:avLst>
              <a:gd name="adj1" fmla="val 10800000"/>
              <a:gd name="adj2" fmla="val 20484547"/>
              <a:gd name="adj3" fmla="val 352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nvGrpSpPr>
          <p:cNvPr id="12" name="Group 11">
            <a:extLst>
              <a:ext uri="{FF2B5EF4-FFF2-40B4-BE49-F238E27FC236}">
                <a16:creationId xmlns:a16="http://schemas.microsoft.com/office/drawing/2014/main" id="{26FAD696-2F25-4AE4-94F6-CEC7293FF510}"/>
              </a:ext>
            </a:extLst>
          </p:cNvPr>
          <p:cNvGrpSpPr/>
          <p:nvPr/>
        </p:nvGrpSpPr>
        <p:grpSpPr>
          <a:xfrm>
            <a:off x="7096153" y="946675"/>
            <a:ext cx="1504302" cy="405313"/>
            <a:chOff x="7096153" y="946675"/>
            <a:chExt cx="1504302" cy="405313"/>
          </a:xfrm>
        </p:grpSpPr>
        <p:sp>
          <p:nvSpPr>
            <p:cNvPr id="101" name="Arrow: Right 100">
              <a:extLst>
                <a:ext uri="{FF2B5EF4-FFF2-40B4-BE49-F238E27FC236}">
                  <a16:creationId xmlns:a16="http://schemas.microsoft.com/office/drawing/2014/main" id="{6BB990A7-4575-442B-A8F0-D9996449BBE4}"/>
                </a:ext>
              </a:extLst>
            </p:cNvPr>
            <p:cNvSpPr/>
            <p:nvPr/>
          </p:nvSpPr>
          <p:spPr>
            <a:xfrm>
              <a:off x="7096153" y="946675"/>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Arrow: Right 104">
              <a:extLst>
                <a:ext uri="{FF2B5EF4-FFF2-40B4-BE49-F238E27FC236}">
                  <a16:creationId xmlns:a16="http://schemas.microsoft.com/office/drawing/2014/main" id="{FFC733C4-FE21-43FD-9CE9-D343458D1AEB}"/>
                </a:ext>
              </a:extLst>
            </p:cNvPr>
            <p:cNvSpPr/>
            <p:nvPr/>
          </p:nvSpPr>
          <p:spPr>
            <a:xfrm>
              <a:off x="7668391" y="946675"/>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Arrow: Right 108">
              <a:extLst>
                <a:ext uri="{FF2B5EF4-FFF2-40B4-BE49-F238E27FC236}">
                  <a16:creationId xmlns:a16="http://schemas.microsoft.com/office/drawing/2014/main" id="{7A63AB1A-7FD2-4502-B1A7-13B4FD5FA106}"/>
                </a:ext>
              </a:extLst>
            </p:cNvPr>
            <p:cNvSpPr/>
            <p:nvPr/>
          </p:nvSpPr>
          <p:spPr>
            <a:xfrm>
              <a:off x="8204455" y="955988"/>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 name="Group 12">
            <a:extLst>
              <a:ext uri="{FF2B5EF4-FFF2-40B4-BE49-F238E27FC236}">
                <a16:creationId xmlns:a16="http://schemas.microsoft.com/office/drawing/2014/main" id="{E96DAB57-8E2E-4D89-856A-E02A4E34DF5B}"/>
              </a:ext>
            </a:extLst>
          </p:cNvPr>
          <p:cNvGrpSpPr/>
          <p:nvPr/>
        </p:nvGrpSpPr>
        <p:grpSpPr>
          <a:xfrm>
            <a:off x="7096153" y="2494220"/>
            <a:ext cx="1504302" cy="405313"/>
            <a:chOff x="7096153" y="2494220"/>
            <a:chExt cx="1504302" cy="405313"/>
          </a:xfrm>
        </p:grpSpPr>
        <p:sp>
          <p:nvSpPr>
            <p:cNvPr id="102" name="Arrow: Right 101">
              <a:extLst>
                <a:ext uri="{FF2B5EF4-FFF2-40B4-BE49-F238E27FC236}">
                  <a16:creationId xmlns:a16="http://schemas.microsoft.com/office/drawing/2014/main" id="{A370168B-B8A3-4346-8136-B464E5822239}"/>
                </a:ext>
              </a:extLst>
            </p:cNvPr>
            <p:cNvSpPr/>
            <p:nvPr/>
          </p:nvSpPr>
          <p:spPr>
            <a:xfrm>
              <a:off x="7096153" y="2494220"/>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Arrow: Right 105">
              <a:extLst>
                <a:ext uri="{FF2B5EF4-FFF2-40B4-BE49-F238E27FC236}">
                  <a16:creationId xmlns:a16="http://schemas.microsoft.com/office/drawing/2014/main" id="{565BCC29-036A-4F25-8327-DC54ADE48DF8}"/>
                </a:ext>
              </a:extLst>
            </p:cNvPr>
            <p:cNvSpPr/>
            <p:nvPr/>
          </p:nvSpPr>
          <p:spPr>
            <a:xfrm>
              <a:off x="7668391" y="2494220"/>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Arrow: Right 109">
              <a:extLst>
                <a:ext uri="{FF2B5EF4-FFF2-40B4-BE49-F238E27FC236}">
                  <a16:creationId xmlns:a16="http://schemas.microsoft.com/office/drawing/2014/main" id="{AED1AFBB-203E-45D8-8F24-77B8B6E2E295}"/>
                </a:ext>
              </a:extLst>
            </p:cNvPr>
            <p:cNvSpPr/>
            <p:nvPr/>
          </p:nvSpPr>
          <p:spPr>
            <a:xfrm>
              <a:off x="8204455" y="2503533"/>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13">
            <a:extLst>
              <a:ext uri="{FF2B5EF4-FFF2-40B4-BE49-F238E27FC236}">
                <a16:creationId xmlns:a16="http://schemas.microsoft.com/office/drawing/2014/main" id="{55ADD3F7-D5B0-43B5-8C15-81304DA57CBA}"/>
              </a:ext>
            </a:extLst>
          </p:cNvPr>
          <p:cNvGrpSpPr/>
          <p:nvPr/>
        </p:nvGrpSpPr>
        <p:grpSpPr>
          <a:xfrm>
            <a:off x="7096684" y="3861739"/>
            <a:ext cx="1504302" cy="405313"/>
            <a:chOff x="7096684" y="3861739"/>
            <a:chExt cx="1504302" cy="405313"/>
          </a:xfrm>
        </p:grpSpPr>
        <p:sp>
          <p:nvSpPr>
            <p:cNvPr id="103" name="Arrow: Right 102">
              <a:extLst>
                <a:ext uri="{FF2B5EF4-FFF2-40B4-BE49-F238E27FC236}">
                  <a16:creationId xmlns:a16="http://schemas.microsoft.com/office/drawing/2014/main" id="{33390446-DB3D-4577-8588-12E8BCBB7146}"/>
                </a:ext>
              </a:extLst>
            </p:cNvPr>
            <p:cNvSpPr/>
            <p:nvPr/>
          </p:nvSpPr>
          <p:spPr>
            <a:xfrm>
              <a:off x="7096684" y="3861739"/>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Arrow: Right 106">
              <a:extLst>
                <a:ext uri="{FF2B5EF4-FFF2-40B4-BE49-F238E27FC236}">
                  <a16:creationId xmlns:a16="http://schemas.microsoft.com/office/drawing/2014/main" id="{9E538BE6-5DF9-4CAA-8CA8-0E6A40D45A74}"/>
                </a:ext>
              </a:extLst>
            </p:cNvPr>
            <p:cNvSpPr/>
            <p:nvPr/>
          </p:nvSpPr>
          <p:spPr>
            <a:xfrm>
              <a:off x="7668922" y="3861739"/>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Arrow: Right 110">
              <a:extLst>
                <a:ext uri="{FF2B5EF4-FFF2-40B4-BE49-F238E27FC236}">
                  <a16:creationId xmlns:a16="http://schemas.microsoft.com/office/drawing/2014/main" id="{FCCF473C-F909-46C1-89B6-20C34F3AE1DE}"/>
                </a:ext>
              </a:extLst>
            </p:cNvPr>
            <p:cNvSpPr/>
            <p:nvPr/>
          </p:nvSpPr>
          <p:spPr>
            <a:xfrm>
              <a:off x="8204986" y="3871052"/>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 name="Group 14">
            <a:extLst>
              <a:ext uri="{FF2B5EF4-FFF2-40B4-BE49-F238E27FC236}">
                <a16:creationId xmlns:a16="http://schemas.microsoft.com/office/drawing/2014/main" id="{0E05580F-43C5-4C9F-B10F-8F6F9F195AC4}"/>
              </a:ext>
            </a:extLst>
          </p:cNvPr>
          <p:cNvGrpSpPr/>
          <p:nvPr/>
        </p:nvGrpSpPr>
        <p:grpSpPr>
          <a:xfrm>
            <a:off x="7096684" y="5409284"/>
            <a:ext cx="1504302" cy="405313"/>
            <a:chOff x="7096684" y="5409284"/>
            <a:chExt cx="1504302" cy="405313"/>
          </a:xfrm>
        </p:grpSpPr>
        <p:sp>
          <p:nvSpPr>
            <p:cNvPr id="104" name="Arrow: Right 103">
              <a:extLst>
                <a:ext uri="{FF2B5EF4-FFF2-40B4-BE49-F238E27FC236}">
                  <a16:creationId xmlns:a16="http://schemas.microsoft.com/office/drawing/2014/main" id="{7180D8C6-C78A-42ED-B483-D4064104C228}"/>
                </a:ext>
              </a:extLst>
            </p:cNvPr>
            <p:cNvSpPr/>
            <p:nvPr/>
          </p:nvSpPr>
          <p:spPr>
            <a:xfrm>
              <a:off x="7096684" y="5409284"/>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Arrow: Right 107">
              <a:extLst>
                <a:ext uri="{FF2B5EF4-FFF2-40B4-BE49-F238E27FC236}">
                  <a16:creationId xmlns:a16="http://schemas.microsoft.com/office/drawing/2014/main" id="{46E465AA-5222-47E7-8C7F-10F0D3E88B7F}"/>
                </a:ext>
              </a:extLst>
            </p:cNvPr>
            <p:cNvSpPr/>
            <p:nvPr/>
          </p:nvSpPr>
          <p:spPr>
            <a:xfrm>
              <a:off x="7668922" y="5409284"/>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Arrow: Right 111">
              <a:extLst>
                <a:ext uri="{FF2B5EF4-FFF2-40B4-BE49-F238E27FC236}">
                  <a16:creationId xmlns:a16="http://schemas.microsoft.com/office/drawing/2014/main" id="{1FEA7048-701B-43CA-A613-A5F1C8042EDA}"/>
                </a:ext>
              </a:extLst>
            </p:cNvPr>
            <p:cNvSpPr/>
            <p:nvPr/>
          </p:nvSpPr>
          <p:spPr>
            <a:xfrm>
              <a:off x="8204986" y="5418597"/>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3" name="Group 112">
            <a:extLst>
              <a:ext uri="{FF2B5EF4-FFF2-40B4-BE49-F238E27FC236}">
                <a16:creationId xmlns:a16="http://schemas.microsoft.com/office/drawing/2014/main" id="{2F13EA73-D10F-40EF-9045-6A09A7BA7BBD}"/>
              </a:ext>
            </a:extLst>
          </p:cNvPr>
          <p:cNvGrpSpPr/>
          <p:nvPr/>
        </p:nvGrpSpPr>
        <p:grpSpPr>
          <a:xfrm rot="21419194">
            <a:off x="-206263" y="6163997"/>
            <a:ext cx="1482535" cy="766924"/>
            <a:chOff x="-12234" y="5650970"/>
            <a:chExt cx="2510188" cy="1177743"/>
          </a:xfrm>
          <a:effectLst/>
        </p:grpSpPr>
        <p:pic>
          <p:nvPicPr>
            <p:cNvPr id="114" name="Picture 12" descr="Related image">
              <a:extLst>
                <a:ext uri="{FF2B5EF4-FFF2-40B4-BE49-F238E27FC236}">
                  <a16:creationId xmlns:a16="http://schemas.microsoft.com/office/drawing/2014/main" id="{6CD9281D-206B-48BB-A1E8-36F3AE06092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2129" b="75586" l="4590" r="96094">
                          <a14:backgroundMark x1="43457" y1="56543" x2="43457" y2="56543"/>
                        </a14:backgroundRemoval>
                      </a14:imgEffect>
                    </a14:imgLayer>
                  </a14:imgProps>
                </a:ex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5" name="Picture 8" descr="Image result for atd logo png">
              <a:extLst>
                <a:ext uri="{FF2B5EF4-FFF2-40B4-BE49-F238E27FC236}">
                  <a16:creationId xmlns:a16="http://schemas.microsoft.com/office/drawing/2014/main" id="{1240ED19-F96A-4A8E-98B0-BD56C5986146}"/>
                </a:ext>
              </a:extLst>
            </p:cNvPr>
            <p:cNvPicPr>
              <a:picLocks noChangeAspect="1" noChangeArrowheads="1"/>
            </p:cNvPicPr>
            <p:nvPr/>
          </p:nvPicPr>
          <p:blipFill rotWithShape="1">
            <a:blip r:embed="rId16">
              <a:duotone>
                <a:prstClr val="black"/>
                <a:schemeClr val="accent2">
                  <a:tint val="45000"/>
                  <a:satMod val="400000"/>
                </a:schemeClr>
              </a:duotone>
              <a:extLst>
                <a:ext uri="{BEBA8EAE-BF5A-486C-A8C5-ECC9F3942E4B}">
                  <a14:imgProps xmlns:a14="http://schemas.microsoft.com/office/drawing/2010/main">
                    <a14:imgLayer r:embed="rId17">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pic>
        <p:nvPicPr>
          <p:cNvPr id="60" name="Picture 4" descr="Image result for atd saudi arabia conference">
            <a:extLst>
              <a:ext uri="{FF2B5EF4-FFF2-40B4-BE49-F238E27FC236}">
                <a16:creationId xmlns:a16="http://schemas.microsoft.com/office/drawing/2014/main" id="{FDEBA617-536C-430D-BFAE-3884179892F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D848138B-C4C3-4C18-8385-C4D006FB971F}"/>
              </a:ext>
            </a:extLst>
          </p:cNvPr>
          <p:cNvPicPr>
            <a:picLocks noChangeAspect="1"/>
          </p:cNvPicPr>
          <p:nvPr/>
        </p:nvPicPr>
        <p:blipFill rotWithShape="1">
          <a:blip r:embed="rId19">
            <a:extLst>
              <a:ext uri="{BEBA8EAE-BF5A-486C-A8C5-ECC9F3942E4B}">
                <a14:imgProps xmlns:a14="http://schemas.microsoft.com/office/drawing/2010/main">
                  <a14:imgLayer r:embed="rId20">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090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fltVal val="0"/>
                                          </p:val>
                                        </p:tav>
                                        <p:tav tm="100000">
                                          <p:val>
                                            <p:strVal val="#ppt_w"/>
                                          </p:val>
                                        </p:tav>
                                      </p:tavLst>
                                    </p:anim>
                                    <p:anim calcmode="lin" valueType="num">
                                      <p:cBhvr>
                                        <p:cTn id="19" dur="500" fill="hold"/>
                                        <p:tgtEl>
                                          <p:spTgt spid="45"/>
                                        </p:tgtEl>
                                        <p:attrNameLst>
                                          <p:attrName>ppt_h</p:attrName>
                                        </p:attrNameLst>
                                      </p:cBhvr>
                                      <p:tavLst>
                                        <p:tav tm="0">
                                          <p:val>
                                            <p:fltVal val="0"/>
                                          </p:val>
                                        </p:tav>
                                        <p:tav tm="100000">
                                          <p:val>
                                            <p:strVal val="#ppt_h"/>
                                          </p:val>
                                        </p:tav>
                                      </p:tavLst>
                                    </p:anim>
                                    <p:animEffect transition="in" filter="fade">
                                      <p:cBhvr>
                                        <p:cTn id="20" dur="500"/>
                                        <p:tgtEl>
                                          <p:spTgt spid="45"/>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p:cTn id="24" dur="500" fill="hold"/>
                                        <p:tgtEl>
                                          <p:spTgt spid="80"/>
                                        </p:tgtEl>
                                        <p:attrNameLst>
                                          <p:attrName>ppt_w</p:attrName>
                                        </p:attrNameLst>
                                      </p:cBhvr>
                                      <p:tavLst>
                                        <p:tav tm="0">
                                          <p:val>
                                            <p:fltVal val="0"/>
                                          </p:val>
                                        </p:tav>
                                        <p:tav tm="100000">
                                          <p:val>
                                            <p:strVal val="#ppt_w"/>
                                          </p:val>
                                        </p:tav>
                                      </p:tavLst>
                                    </p:anim>
                                    <p:anim calcmode="lin" valueType="num">
                                      <p:cBhvr>
                                        <p:cTn id="25" dur="500" fill="hold"/>
                                        <p:tgtEl>
                                          <p:spTgt spid="80"/>
                                        </p:tgtEl>
                                        <p:attrNameLst>
                                          <p:attrName>ppt_h</p:attrName>
                                        </p:attrNameLst>
                                      </p:cBhvr>
                                      <p:tavLst>
                                        <p:tav tm="0">
                                          <p:val>
                                            <p:fltVal val="0"/>
                                          </p:val>
                                        </p:tav>
                                        <p:tav tm="100000">
                                          <p:val>
                                            <p:strVal val="#ppt_h"/>
                                          </p:val>
                                        </p:tav>
                                      </p:tavLst>
                                    </p:anim>
                                    <p:animEffect transition="in" filter="fade">
                                      <p:cBhvr>
                                        <p:cTn id="26" dur="500"/>
                                        <p:tgtEl>
                                          <p:spTgt spid="80"/>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 calcmode="lin" valueType="num">
                                      <p:cBhvr>
                                        <p:cTn id="30" dur="500" fill="hold"/>
                                        <p:tgtEl>
                                          <p:spTgt spid="84"/>
                                        </p:tgtEl>
                                        <p:attrNameLst>
                                          <p:attrName>ppt_w</p:attrName>
                                        </p:attrNameLst>
                                      </p:cBhvr>
                                      <p:tavLst>
                                        <p:tav tm="0">
                                          <p:val>
                                            <p:fltVal val="0"/>
                                          </p:val>
                                        </p:tav>
                                        <p:tav tm="100000">
                                          <p:val>
                                            <p:strVal val="#ppt_w"/>
                                          </p:val>
                                        </p:tav>
                                      </p:tavLst>
                                    </p:anim>
                                    <p:anim calcmode="lin" valueType="num">
                                      <p:cBhvr>
                                        <p:cTn id="31" dur="500" fill="hold"/>
                                        <p:tgtEl>
                                          <p:spTgt spid="84"/>
                                        </p:tgtEl>
                                        <p:attrNameLst>
                                          <p:attrName>ppt_h</p:attrName>
                                        </p:attrNameLst>
                                      </p:cBhvr>
                                      <p:tavLst>
                                        <p:tav tm="0">
                                          <p:val>
                                            <p:fltVal val="0"/>
                                          </p:val>
                                        </p:tav>
                                        <p:tav tm="100000">
                                          <p:val>
                                            <p:strVal val="#ppt_h"/>
                                          </p:val>
                                        </p:tav>
                                      </p:tavLst>
                                    </p:anim>
                                    <p:animEffect transition="in" filter="fade">
                                      <p:cBhvr>
                                        <p:cTn id="32" dur="500"/>
                                        <p:tgtEl>
                                          <p:spTgt spid="84"/>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p:cTn id="36" dur="500" fill="hold"/>
                                        <p:tgtEl>
                                          <p:spTgt spid="88"/>
                                        </p:tgtEl>
                                        <p:attrNameLst>
                                          <p:attrName>ppt_w</p:attrName>
                                        </p:attrNameLst>
                                      </p:cBhvr>
                                      <p:tavLst>
                                        <p:tav tm="0">
                                          <p:val>
                                            <p:fltVal val="0"/>
                                          </p:val>
                                        </p:tav>
                                        <p:tav tm="100000">
                                          <p:val>
                                            <p:strVal val="#ppt_w"/>
                                          </p:val>
                                        </p:tav>
                                      </p:tavLst>
                                    </p:anim>
                                    <p:anim calcmode="lin" valueType="num">
                                      <p:cBhvr>
                                        <p:cTn id="37" dur="500" fill="hold"/>
                                        <p:tgtEl>
                                          <p:spTgt spid="88"/>
                                        </p:tgtEl>
                                        <p:attrNameLst>
                                          <p:attrName>ppt_h</p:attrName>
                                        </p:attrNameLst>
                                      </p:cBhvr>
                                      <p:tavLst>
                                        <p:tav tm="0">
                                          <p:val>
                                            <p:fltVal val="0"/>
                                          </p:val>
                                        </p:tav>
                                        <p:tav tm="100000">
                                          <p:val>
                                            <p:strVal val="#ppt_h"/>
                                          </p:val>
                                        </p:tav>
                                      </p:tavLst>
                                    </p:anim>
                                    <p:animEffect transition="in" filter="fade">
                                      <p:cBhvr>
                                        <p:cTn id="38" dur="500"/>
                                        <p:tgtEl>
                                          <p:spTgt spid="8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1000"/>
                            </p:stCondLst>
                            <p:childTnLst>
                              <p:par>
                                <p:cTn id="49" presetID="53" presetClass="entr" presetSubtype="16"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par>
                          <p:cTn id="59" fill="hold">
                            <p:stCondLst>
                              <p:cond delay="500"/>
                            </p:stCondLst>
                            <p:childTnLst>
                              <p:par>
                                <p:cTn id="60" presetID="53" presetClass="entr" presetSubtype="16"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left)">
                                      <p:cBhvr>
                                        <p:cTn id="69" dur="500"/>
                                        <p:tgtEl>
                                          <p:spTgt spid="14"/>
                                        </p:tgtEl>
                                      </p:cBhvr>
                                    </p:animEffect>
                                  </p:childTnLst>
                                </p:cTn>
                              </p:par>
                            </p:childTnLst>
                          </p:cTn>
                        </p:par>
                        <p:par>
                          <p:cTn id="70" fill="hold">
                            <p:stCondLst>
                              <p:cond delay="500"/>
                            </p:stCondLst>
                            <p:childTnLst>
                              <p:par>
                                <p:cTn id="71" presetID="53" presetClass="entr" presetSubtype="16" fill="hold" nodeType="after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500" fill="hold"/>
                                        <p:tgtEl>
                                          <p:spTgt spid="18"/>
                                        </p:tgtEl>
                                        <p:attrNameLst>
                                          <p:attrName>ppt_w</p:attrName>
                                        </p:attrNameLst>
                                      </p:cBhvr>
                                      <p:tavLst>
                                        <p:tav tm="0">
                                          <p:val>
                                            <p:fltVal val="0"/>
                                          </p:val>
                                        </p:tav>
                                        <p:tav tm="100000">
                                          <p:val>
                                            <p:strVal val="#ppt_w"/>
                                          </p:val>
                                        </p:tav>
                                      </p:tavLst>
                                    </p:anim>
                                    <p:anim calcmode="lin" valueType="num">
                                      <p:cBhvr>
                                        <p:cTn id="85" dur="500" fill="hold"/>
                                        <p:tgtEl>
                                          <p:spTgt spid="18"/>
                                        </p:tgtEl>
                                        <p:attrNameLst>
                                          <p:attrName>ppt_h</p:attrName>
                                        </p:attrNameLst>
                                      </p:cBhvr>
                                      <p:tavLst>
                                        <p:tav tm="0">
                                          <p:val>
                                            <p:fltVal val="0"/>
                                          </p:val>
                                        </p:tav>
                                        <p:tav tm="100000">
                                          <p:val>
                                            <p:strVal val="#ppt_h"/>
                                          </p:val>
                                        </p:tav>
                                      </p:tavLst>
                                    </p:anim>
                                    <p:animEffect transition="in" filter="fade">
                                      <p:cBhvr>
                                        <p:cTn id="8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4"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4" name="Picture 6" descr="Image result for boardroom white">
            <a:extLst>
              <a:ext uri="{FF2B5EF4-FFF2-40B4-BE49-F238E27FC236}">
                <a16:creationId xmlns:a16="http://schemas.microsoft.com/office/drawing/2014/main" id="{1514F62B-54BE-440C-8118-5D73300581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1467" y="-1123712"/>
            <a:ext cx="12274934" cy="7978892"/>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Rounded Corners 69">
            <a:extLst>
              <a:ext uri="{FF2B5EF4-FFF2-40B4-BE49-F238E27FC236}">
                <a16:creationId xmlns:a16="http://schemas.microsoft.com/office/drawing/2014/main" id="{0B36B37B-ED1B-49DC-8C59-8DDD9251AE09}"/>
              </a:ext>
            </a:extLst>
          </p:cNvPr>
          <p:cNvSpPr/>
          <p:nvPr/>
        </p:nvSpPr>
        <p:spPr>
          <a:xfrm>
            <a:off x="287918" y="1245644"/>
            <a:ext cx="3391835" cy="4756624"/>
          </a:xfrm>
          <a:prstGeom prst="roundRect">
            <a:avLst>
              <a:gd name="adj" fmla="val 1820"/>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Rounded Corners 68">
            <a:extLst>
              <a:ext uri="{FF2B5EF4-FFF2-40B4-BE49-F238E27FC236}">
                <a16:creationId xmlns:a16="http://schemas.microsoft.com/office/drawing/2014/main" id="{4F69A2C9-77C2-4B4F-B068-CC4A788768AB}"/>
              </a:ext>
            </a:extLst>
          </p:cNvPr>
          <p:cNvSpPr/>
          <p:nvPr/>
        </p:nvSpPr>
        <p:spPr>
          <a:xfrm>
            <a:off x="3916072" y="1199810"/>
            <a:ext cx="7739480" cy="4756624"/>
          </a:xfrm>
          <a:prstGeom prst="roundRect">
            <a:avLst>
              <a:gd name="adj" fmla="val 1820"/>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Rounded Corners 9">
            <a:extLst>
              <a:ext uri="{FF2B5EF4-FFF2-40B4-BE49-F238E27FC236}">
                <a16:creationId xmlns:a16="http://schemas.microsoft.com/office/drawing/2014/main" id="{29A5FF61-6C14-4057-806B-14B997B57865}"/>
              </a:ext>
            </a:extLst>
          </p:cNvPr>
          <p:cNvSpPr/>
          <p:nvPr/>
        </p:nvSpPr>
        <p:spPr>
          <a:xfrm>
            <a:off x="3916072" y="1182065"/>
            <a:ext cx="7739480" cy="348373"/>
          </a:xfrm>
          <a:prstGeom prst="roundRect">
            <a:avLst>
              <a:gd name="adj" fmla="val 0"/>
            </a:avLst>
          </a:prstGeom>
          <a:solidFill>
            <a:srgbClr val="727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54372DFB-8669-4412-98B3-22650BD543D2}"/>
              </a:ext>
            </a:extLst>
          </p:cNvPr>
          <p:cNvSpPr/>
          <p:nvPr/>
        </p:nvSpPr>
        <p:spPr>
          <a:xfrm>
            <a:off x="334016" y="2045985"/>
            <a:ext cx="3582056" cy="1815882"/>
          </a:xfrm>
          <a:prstGeom prst="rect">
            <a:avLst/>
          </a:prstGeom>
        </p:spPr>
        <p:txBody>
          <a:bodyPr wrap="square">
            <a:spAutoFit/>
          </a:bodyPr>
          <a:lstStyle/>
          <a:p>
            <a:r>
              <a:rPr lang="en-GB" sz="4000" dirty="0">
                <a:solidFill>
                  <a:srgbClr val="E8512C"/>
                </a:solidFill>
                <a:latin typeface="Arial Rounded MT Bold" panose="020F0704030504030204" pitchFamily="34" charset="0"/>
              </a:rPr>
              <a:t>Reason 1: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Challenges facing C-level executives</a:t>
            </a:r>
          </a:p>
        </p:txBody>
      </p:sp>
      <p:sp>
        <p:nvSpPr>
          <p:cNvPr id="36" name="Rectangle 35">
            <a:extLst>
              <a:ext uri="{FF2B5EF4-FFF2-40B4-BE49-F238E27FC236}">
                <a16:creationId xmlns:a16="http://schemas.microsoft.com/office/drawing/2014/main" id="{9501D3AF-D04A-4739-9D64-E8748F0E7629}"/>
              </a:ext>
            </a:extLst>
          </p:cNvPr>
          <p:cNvSpPr/>
          <p:nvPr/>
        </p:nvSpPr>
        <p:spPr>
          <a:xfrm>
            <a:off x="3916072" y="5883129"/>
            <a:ext cx="7739480" cy="338554"/>
          </a:xfrm>
          <a:prstGeom prst="rect">
            <a:avLst/>
          </a:prstGeom>
          <a:solidFill>
            <a:srgbClr val="727A82"/>
          </a:solidFill>
        </p:spPr>
        <p:txBody>
          <a:bodyPr wrap="square" rtlCol="0">
            <a:spAutoFit/>
          </a:bodyPr>
          <a:lstStyle/>
          <a:p>
            <a:r>
              <a:rPr lang="en-US" sz="1600" b="1" i="1" dirty="0">
                <a:solidFill>
                  <a:schemeClr val="bg1"/>
                </a:solidFill>
                <a:effectLst>
                  <a:outerShdw blurRad="38100" dist="38100" dir="2700000" algn="tl">
                    <a:srgbClr val="000000">
                      <a:alpha val="43137"/>
                    </a:srgbClr>
                  </a:outerShdw>
                </a:effectLst>
              </a:rPr>
              <a:t>Source: </a:t>
            </a:r>
            <a:r>
              <a:rPr lang="en-US" sz="1600" i="1" dirty="0">
                <a:solidFill>
                  <a:schemeClr val="bg1"/>
                </a:solidFill>
                <a:effectLst>
                  <a:outerShdw blurRad="38100" dist="38100" dir="2700000" algn="tl">
                    <a:srgbClr val="000000">
                      <a:alpha val="43137"/>
                    </a:srgbClr>
                  </a:outerShdw>
                </a:effectLst>
              </a:rPr>
              <a:t>Global Leadership forecast 2018, DDI, The Conference </a:t>
            </a:r>
            <a:r>
              <a:rPr lang="en-GB" sz="1600" i="1" dirty="0">
                <a:solidFill>
                  <a:schemeClr val="bg1"/>
                </a:solidFill>
                <a:effectLst>
                  <a:outerShdw blurRad="38100" dist="38100" dir="2700000" algn="tl">
                    <a:srgbClr val="000000">
                      <a:alpha val="43137"/>
                    </a:srgbClr>
                  </a:outerShdw>
                </a:effectLst>
              </a:rPr>
              <a:t>Board, Ernst &amp; Young</a:t>
            </a:r>
            <a:endParaRPr lang="en-US" sz="1600" i="1" dirty="0">
              <a:solidFill>
                <a:schemeClr val="bg1"/>
              </a:solidFill>
              <a:effectLst>
                <a:outerShdw blurRad="38100" dist="38100" dir="2700000" algn="tl">
                  <a:srgbClr val="000000">
                    <a:alpha val="43137"/>
                  </a:srgbClr>
                </a:outerShdw>
              </a:effectLst>
            </a:endParaRP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Why Now?</a:t>
            </a:r>
          </a:p>
        </p:txBody>
      </p:sp>
      <p:grpSp>
        <p:nvGrpSpPr>
          <p:cNvPr id="2" name="Group 1">
            <a:extLst>
              <a:ext uri="{FF2B5EF4-FFF2-40B4-BE49-F238E27FC236}">
                <a16:creationId xmlns:a16="http://schemas.microsoft.com/office/drawing/2014/main" id="{29DE40BC-AB32-4DAB-9EB5-BD8002B35DE5}"/>
              </a:ext>
            </a:extLst>
          </p:cNvPr>
          <p:cNvGrpSpPr/>
          <p:nvPr/>
        </p:nvGrpSpPr>
        <p:grpSpPr>
          <a:xfrm>
            <a:off x="8214362" y="1617850"/>
            <a:ext cx="2773052" cy="4216874"/>
            <a:chOff x="8214362" y="1617850"/>
            <a:chExt cx="2773052" cy="4216874"/>
          </a:xfrm>
        </p:grpSpPr>
        <p:sp>
          <p:nvSpPr>
            <p:cNvPr id="8" name="Cube 7">
              <a:extLst>
                <a:ext uri="{FF2B5EF4-FFF2-40B4-BE49-F238E27FC236}">
                  <a16:creationId xmlns:a16="http://schemas.microsoft.com/office/drawing/2014/main" id="{E56FC8F8-A973-472A-B3ED-8EFDEAFF2B01}"/>
                </a:ext>
              </a:extLst>
            </p:cNvPr>
            <p:cNvSpPr/>
            <p:nvPr/>
          </p:nvSpPr>
          <p:spPr>
            <a:xfrm>
              <a:off x="8214362" y="1617850"/>
              <a:ext cx="2773052"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Cube 37">
              <a:extLst>
                <a:ext uri="{FF2B5EF4-FFF2-40B4-BE49-F238E27FC236}">
                  <a16:creationId xmlns:a16="http://schemas.microsoft.com/office/drawing/2014/main" id="{59F0395C-ABD9-4F77-9833-0464B7D938EC}"/>
                </a:ext>
              </a:extLst>
            </p:cNvPr>
            <p:cNvSpPr/>
            <p:nvPr/>
          </p:nvSpPr>
          <p:spPr>
            <a:xfrm>
              <a:off x="8214362" y="2039559"/>
              <a:ext cx="2592000"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Cube 40">
              <a:extLst>
                <a:ext uri="{FF2B5EF4-FFF2-40B4-BE49-F238E27FC236}">
                  <a16:creationId xmlns:a16="http://schemas.microsoft.com/office/drawing/2014/main" id="{5D22D611-8D41-4627-AF42-8E93277B3D97}"/>
                </a:ext>
              </a:extLst>
            </p:cNvPr>
            <p:cNvSpPr/>
            <p:nvPr/>
          </p:nvSpPr>
          <p:spPr>
            <a:xfrm>
              <a:off x="8214362" y="2459180"/>
              <a:ext cx="2038191"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Cube 41">
              <a:extLst>
                <a:ext uri="{FF2B5EF4-FFF2-40B4-BE49-F238E27FC236}">
                  <a16:creationId xmlns:a16="http://schemas.microsoft.com/office/drawing/2014/main" id="{90F18869-5943-4699-813D-AF51FDBD9A5B}"/>
                </a:ext>
              </a:extLst>
            </p:cNvPr>
            <p:cNvSpPr/>
            <p:nvPr/>
          </p:nvSpPr>
          <p:spPr>
            <a:xfrm>
              <a:off x="8214362" y="2880889"/>
              <a:ext cx="1184334"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Cube 42">
              <a:extLst>
                <a:ext uri="{FF2B5EF4-FFF2-40B4-BE49-F238E27FC236}">
                  <a16:creationId xmlns:a16="http://schemas.microsoft.com/office/drawing/2014/main" id="{4C224C72-5BCB-4B32-B8BD-54055EE566A7}"/>
                </a:ext>
              </a:extLst>
            </p:cNvPr>
            <p:cNvSpPr/>
            <p:nvPr/>
          </p:nvSpPr>
          <p:spPr>
            <a:xfrm>
              <a:off x="8214362" y="3308106"/>
              <a:ext cx="1054473"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Cube 43">
              <a:extLst>
                <a:ext uri="{FF2B5EF4-FFF2-40B4-BE49-F238E27FC236}">
                  <a16:creationId xmlns:a16="http://schemas.microsoft.com/office/drawing/2014/main" id="{F0BD385B-AEF4-4351-B553-8BF3D63C4E49}"/>
                </a:ext>
              </a:extLst>
            </p:cNvPr>
            <p:cNvSpPr/>
            <p:nvPr/>
          </p:nvSpPr>
          <p:spPr>
            <a:xfrm>
              <a:off x="8214362" y="3729815"/>
              <a:ext cx="1012466"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Cube 44">
              <a:extLst>
                <a:ext uri="{FF2B5EF4-FFF2-40B4-BE49-F238E27FC236}">
                  <a16:creationId xmlns:a16="http://schemas.microsoft.com/office/drawing/2014/main" id="{5D2FD7EA-9898-413E-8AD1-926BEAF5F5E8}"/>
                </a:ext>
              </a:extLst>
            </p:cNvPr>
            <p:cNvSpPr/>
            <p:nvPr/>
          </p:nvSpPr>
          <p:spPr>
            <a:xfrm>
              <a:off x="8214362" y="4149436"/>
              <a:ext cx="927694"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Cube 45">
              <a:extLst>
                <a:ext uri="{FF2B5EF4-FFF2-40B4-BE49-F238E27FC236}">
                  <a16:creationId xmlns:a16="http://schemas.microsoft.com/office/drawing/2014/main" id="{95A36393-A45E-44A0-9D88-B6A7390F6B8F}"/>
                </a:ext>
              </a:extLst>
            </p:cNvPr>
            <p:cNvSpPr/>
            <p:nvPr/>
          </p:nvSpPr>
          <p:spPr>
            <a:xfrm>
              <a:off x="8214362" y="4571145"/>
              <a:ext cx="894924"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Cube 46">
              <a:extLst>
                <a:ext uri="{FF2B5EF4-FFF2-40B4-BE49-F238E27FC236}">
                  <a16:creationId xmlns:a16="http://schemas.microsoft.com/office/drawing/2014/main" id="{0144FFB4-8B10-4A55-ABD3-F52E39C29824}"/>
                </a:ext>
              </a:extLst>
            </p:cNvPr>
            <p:cNvSpPr/>
            <p:nvPr/>
          </p:nvSpPr>
          <p:spPr>
            <a:xfrm>
              <a:off x="8214362" y="4998148"/>
              <a:ext cx="868899"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Cube 47">
              <a:extLst>
                <a:ext uri="{FF2B5EF4-FFF2-40B4-BE49-F238E27FC236}">
                  <a16:creationId xmlns:a16="http://schemas.microsoft.com/office/drawing/2014/main" id="{D402CFA1-37D0-453D-8160-B51A5729ECA2}"/>
                </a:ext>
              </a:extLst>
            </p:cNvPr>
            <p:cNvSpPr/>
            <p:nvPr/>
          </p:nvSpPr>
          <p:spPr>
            <a:xfrm>
              <a:off x="8214362" y="5419857"/>
              <a:ext cx="804882"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a:extLst>
                <a:ext uri="{FF2B5EF4-FFF2-40B4-BE49-F238E27FC236}">
                  <a16:creationId xmlns:a16="http://schemas.microsoft.com/office/drawing/2014/main" id="{7364ACD0-1D58-409B-8E1B-CD08A00D1C44}"/>
                </a:ext>
              </a:extLst>
            </p:cNvPr>
            <p:cNvSpPr txBox="1"/>
            <p:nvPr/>
          </p:nvSpPr>
          <p:spPr>
            <a:xfrm>
              <a:off x="10311204" y="1667416"/>
              <a:ext cx="579230" cy="338554"/>
            </a:xfrm>
            <a:prstGeom prst="rect">
              <a:avLst/>
            </a:prstGeom>
            <a:noFill/>
          </p:spPr>
          <p:txBody>
            <a:bodyPr wrap="square" rtlCol="0">
              <a:spAutoFit/>
            </a:bodyPr>
            <a:lstStyle/>
            <a:p>
              <a:r>
                <a:rPr lang="fr-FR" sz="1600" b="1" dirty="0"/>
                <a:t>64%</a:t>
              </a:r>
            </a:p>
          </p:txBody>
        </p:sp>
        <p:sp>
          <p:nvSpPr>
            <p:cNvPr id="49" name="TextBox 48">
              <a:extLst>
                <a:ext uri="{FF2B5EF4-FFF2-40B4-BE49-F238E27FC236}">
                  <a16:creationId xmlns:a16="http://schemas.microsoft.com/office/drawing/2014/main" id="{A6A93389-D954-4F94-848B-9AC92F65F694}"/>
                </a:ext>
              </a:extLst>
            </p:cNvPr>
            <p:cNvSpPr txBox="1"/>
            <p:nvPr/>
          </p:nvSpPr>
          <p:spPr>
            <a:xfrm>
              <a:off x="10133962" y="2081064"/>
              <a:ext cx="579230" cy="338554"/>
            </a:xfrm>
            <a:prstGeom prst="rect">
              <a:avLst/>
            </a:prstGeom>
            <a:noFill/>
          </p:spPr>
          <p:txBody>
            <a:bodyPr wrap="square" rtlCol="0">
              <a:spAutoFit/>
            </a:bodyPr>
            <a:lstStyle/>
            <a:p>
              <a:r>
                <a:rPr lang="fr-FR" sz="1600" b="1" dirty="0"/>
                <a:t>60%</a:t>
              </a:r>
            </a:p>
          </p:txBody>
        </p:sp>
        <p:sp>
          <p:nvSpPr>
            <p:cNvPr id="50" name="TextBox 49">
              <a:extLst>
                <a:ext uri="{FF2B5EF4-FFF2-40B4-BE49-F238E27FC236}">
                  <a16:creationId xmlns:a16="http://schemas.microsoft.com/office/drawing/2014/main" id="{2CD5DD58-C3A2-445D-9B07-0684FCFE29BA}"/>
                </a:ext>
              </a:extLst>
            </p:cNvPr>
            <p:cNvSpPr txBox="1"/>
            <p:nvPr/>
          </p:nvSpPr>
          <p:spPr>
            <a:xfrm>
              <a:off x="9570354" y="2502433"/>
              <a:ext cx="579230" cy="338554"/>
            </a:xfrm>
            <a:prstGeom prst="rect">
              <a:avLst/>
            </a:prstGeom>
            <a:noFill/>
          </p:spPr>
          <p:txBody>
            <a:bodyPr wrap="square" rtlCol="0">
              <a:spAutoFit/>
            </a:bodyPr>
            <a:lstStyle/>
            <a:p>
              <a:r>
                <a:rPr lang="fr-FR" sz="1600" b="1" dirty="0"/>
                <a:t>48%</a:t>
              </a:r>
            </a:p>
          </p:txBody>
        </p:sp>
        <p:sp>
          <p:nvSpPr>
            <p:cNvPr id="51" name="TextBox 50">
              <a:extLst>
                <a:ext uri="{FF2B5EF4-FFF2-40B4-BE49-F238E27FC236}">
                  <a16:creationId xmlns:a16="http://schemas.microsoft.com/office/drawing/2014/main" id="{0484BFA9-4E2E-4469-A305-7848C505D919}"/>
                </a:ext>
              </a:extLst>
            </p:cNvPr>
            <p:cNvSpPr txBox="1"/>
            <p:nvPr/>
          </p:nvSpPr>
          <p:spPr>
            <a:xfrm>
              <a:off x="8741598" y="2930677"/>
              <a:ext cx="579230" cy="338554"/>
            </a:xfrm>
            <a:prstGeom prst="rect">
              <a:avLst/>
            </a:prstGeom>
            <a:noFill/>
          </p:spPr>
          <p:txBody>
            <a:bodyPr wrap="square" rtlCol="0">
              <a:spAutoFit/>
            </a:bodyPr>
            <a:lstStyle/>
            <a:p>
              <a:r>
                <a:rPr lang="fr-FR" sz="1600" b="1" dirty="0"/>
                <a:t>28%</a:t>
              </a:r>
            </a:p>
          </p:txBody>
        </p:sp>
        <p:sp>
          <p:nvSpPr>
            <p:cNvPr id="52" name="TextBox 51">
              <a:extLst>
                <a:ext uri="{FF2B5EF4-FFF2-40B4-BE49-F238E27FC236}">
                  <a16:creationId xmlns:a16="http://schemas.microsoft.com/office/drawing/2014/main" id="{2CFD303F-4285-4B1A-AEA6-1BA36EA9000A}"/>
                </a:ext>
              </a:extLst>
            </p:cNvPr>
            <p:cNvSpPr txBox="1"/>
            <p:nvPr/>
          </p:nvSpPr>
          <p:spPr>
            <a:xfrm>
              <a:off x="8617256" y="3346885"/>
              <a:ext cx="579230" cy="338554"/>
            </a:xfrm>
            <a:prstGeom prst="rect">
              <a:avLst/>
            </a:prstGeom>
            <a:noFill/>
          </p:spPr>
          <p:txBody>
            <a:bodyPr wrap="square" rtlCol="0">
              <a:spAutoFit/>
            </a:bodyPr>
            <a:lstStyle/>
            <a:p>
              <a:r>
                <a:rPr lang="fr-FR" sz="1600" b="1" dirty="0"/>
                <a:t>25%</a:t>
              </a:r>
            </a:p>
          </p:txBody>
        </p:sp>
        <p:sp>
          <p:nvSpPr>
            <p:cNvPr id="53" name="TextBox 52">
              <a:extLst>
                <a:ext uri="{FF2B5EF4-FFF2-40B4-BE49-F238E27FC236}">
                  <a16:creationId xmlns:a16="http://schemas.microsoft.com/office/drawing/2014/main" id="{3C454619-4F38-441F-BFC7-B23714F6CE5A}"/>
                </a:ext>
              </a:extLst>
            </p:cNvPr>
            <p:cNvSpPr txBox="1"/>
            <p:nvPr/>
          </p:nvSpPr>
          <p:spPr>
            <a:xfrm>
              <a:off x="8562826" y="3789044"/>
              <a:ext cx="579230" cy="338554"/>
            </a:xfrm>
            <a:prstGeom prst="rect">
              <a:avLst/>
            </a:prstGeom>
            <a:noFill/>
          </p:spPr>
          <p:txBody>
            <a:bodyPr wrap="square" rtlCol="0">
              <a:spAutoFit/>
            </a:bodyPr>
            <a:lstStyle/>
            <a:p>
              <a:r>
                <a:rPr lang="fr-FR" sz="1600" b="1" dirty="0"/>
                <a:t>24%</a:t>
              </a:r>
            </a:p>
          </p:txBody>
        </p:sp>
        <p:sp>
          <p:nvSpPr>
            <p:cNvPr id="54" name="TextBox 53">
              <a:extLst>
                <a:ext uri="{FF2B5EF4-FFF2-40B4-BE49-F238E27FC236}">
                  <a16:creationId xmlns:a16="http://schemas.microsoft.com/office/drawing/2014/main" id="{7EC2ED1B-D27C-478C-8CF4-1579B543AFCE}"/>
                </a:ext>
              </a:extLst>
            </p:cNvPr>
            <p:cNvSpPr txBox="1"/>
            <p:nvPr/>
          </p:nvSpPr>
          <p:spPr>
            <a:xfrm>
              <a:off x="8494444" y="4186088"/>
              <a:ext cx="579230" cy="338554"/>
            </a:xfrm>
            <a:prstGeom prst="rect">
              <a:avLst/>
            </a:prstGeom>
            <a:noFill/>
          </p:spPr>
          <p:txBody>
            <a:bodyPr wrap="square" rtlCol="0">
              <a:spAutoFit/>
            </a:bodyPr>
            <a:lstStyle/>
            <a:p>
              <a:r>
                <a:rPr lang="fr-FR" sz="1600" b="1" dirty="0"/>
                <a:t>22%</a:t>
              </a:r>
            </a:p>
          </p:txBody>
        </p:sp>
        <p:sp>
          <p:nvSpPr>
            <p:cNvPr id="55" name="TextBox 54">
              <a:extLst>
                <a:ext uri="{FF2B5EF4-FFF2-40B4-BE49-F238E27FC236}">
                  <a16:creationId xmlns:a16="http://schemas.microsoft.com/office/drawing/2014/main" id="{EF3F986E-D099-4852-B051-48F9B84FF0F6}"/>
                </a:ext>
              </a:extLst>
            </p:cNvPr>
            <p:cNvSpPr txBox="1"/>
            <p:nvPr/>
          </p:nvSpPr>
          <p:spPr>
            <a:xfrm>
              <a:off x="8440014" y="4628247"/>
              <a:ext cx="579230" cy="338554"/>
            </a:xfrm>
            <a:prstGeom prst="rect">
              <a:avLst/>
            </a:prstGeom>
            <a:noFill/>
          </p:spPr>
          <p:txBody>
            <a:bodyPr wrap="square" rtlCol="0">
              <a:spAutoFit/>
            </a:bodyPr>
            <a:lstStyle/>
            <a:p>
              <a:r>
                <a:rPr lang="fr-FR" sz="1600" b="1" dirty="0"/>
                <a:t>21%</a:t>
              </a:r>
            </a:p>
          </p:txBody>
        </p:sp>
        <p:sp>
          <p:nvSpPr>
            <p:cNvPr id="56" name="TextBox 55">
              <a:extLst>
                <a:ext uri="{FF2B5EF4-FFF2-40B4-BE49-F238E27FC236}">
                  <a16:creationId xmlns:a16="http://schemas.microsoft.com/office/drawing/2014/main" id="{5469EF5A-9F4E-4A3B-97D3-3FAEF82ECB97}"/>
                </a:ext>
              </a:extLst>
            </p:cNvPr>
            <p:cNvSpPr txBox="1"/>
            <p:nvPr/>
          </p:nvSpPr>
          <p:spPr>
            <a:xfrm>
              <a:off x="8433866" y="5054011"/>
              <a:ext cx="579230" cy="338554"/>
            </a:xfrm>
            <a:prstGeom prst="rect">
              <a:avLst/>
            </a:prstGeom>
            <a:noFill/>
          </p:spPr>
          <p:txBody>
            <a:bodyPr wrap="square" rtlCol="0">
              <a:spAutoFit/>
            </a:bodyPr>
            <a:lstStyle/>
            <a:p>
              <a:r>
                <a:rPr lang="fr-FR" sz="1600" b="1" dirty="0"/>
                <a:t>20%</a:t>
              </a:r>
            </a:p>
          </p:txBody>
        </p:sp>
        <p:sp>
          <p:nvSpPr>
            <p:cNvPr id="57" name="TextBox 56">
              <a:extLst>
                <a:ext uri="{FF2B5EF4-FFF2-40B4-BE49-F238E27FC236}">
                  <a16:creationId xmlns:a16="http://schemas.microsoft.com/office/drawing/2014/main" id="{0DDEAC28-34C4-44F1-A520-CB5BE27981EE}"/>
                </a:ext>
              </a:extLst>
            </p:cNvPr>
            <p:cNvSpPr txBox="1"/>
            <p:nvPr/>
          </p:nvSpPr>
          <p:spPr>
            <a:xfrm>
              <a:off x="8379436" y="5496170"/>
              <a:ext cx="579230" cy="338554"/>
            </a:xfrm>
            <a:prstGeom prst="rect">
              <a:avLst/>
            </a:prstGeom>
            <a:noFill/>
          </p:spPr>
          <p:txBody>
            <a:bodyPr wrap="square" rtlCol="0">
              <a:spAutoFit/>
            </a:bodyPr>
            <a:lstStyle/>
            <a:p>
              <a:r>
                <a:rPr lang="fr-FR" sz="1600" b="1" dirty="0"/>
                <a:t>18%</a:t>
              </a:r>
            </a:p>
          </p:txBody>
        </p:sp>
      </p:grpSp>
      <p:sp>
        <p:nvSpPr>
          <p:cNvPr id="58" name="TextBox 57">
            <a:extLst>
              <a:ext uri="{FF2B5EF4-FFF2-40B4-BE49-F238E27FC236}">
                <a16:creationId xmlns:a16="http://schemas.microsoft.com/office/drawing/2014/main" id="{8DAF3DA8-4FF7-4E5A-928F-D060E37FF8FF}"/>
              </a:ext>
            </a:extLst>
          </p:cNvPr>
          <p:cNvSpPr txBox="1"/>
          <p:nvPr/>
        </p:nvSpPr>
        <p:spPr>
          <a:xfrm>
            <a:off x="6858642" y="1082501"/>
            <a:ext cx="4128772" cy="523220"/>
          </a:xfrm>
          <a:prstGeom prst="rect">
            <a:avLst/>
          </a:prstGeom>
          <a:noFill/>
        </p:spPr>
        <p:txBody>
          <a:bodyPr wrap="square" rtlCol="0">
            <a:spAutoFit/>
          </a:bodyPr>
          <a:lstStyle/>
          <a:p>
            <a:r>
              <a:rPr lang="fr-FR" sz="2800" b="1" dirty="0">
                <a:solidFill>
                  <a:schemeClr val="bg1"/>
                </a:solidFill>
                <a:effectLst>
                  <a:outerShdw blurRad="38100" dist="38100" dir="2700000" algn="tl">
                    <a:srgbClr val="000000">
                      <a:alpha val="43137"/>
                    </a:srgbClr>
                  </a:outerShdw>
                </a:effectLst>
              </a:rPr>
              <a:t>Top 10 Challenges</a:t>
            </a:r>
          </a:p>
        </p:txBody>
      </p:sp>
      <p:grpSp>
        <p:nvGrpSpPr>
          <p:cNvPr id="3" name="Group 2">
            <a:extLst>
              <a:ext uri="{FF2B5EF4-FFF2-40B4-BE49-F238E27FC236}">
                <a16:creationId xmlns:a16="http://schemas.microsoft.com/office/drawing/2014/main" id="{D44E50FE-813F-4F12-B9D1-2E9D7A76F370}"/>
              </a:ext>
            </a:extLst>
          </p:cNvPr>
          <p:cNvGrpSpPr/>
          <p:nvPr/>
        </p:nvGrpSpPr>
        <p:grpSpPr>
          <a:xfrm>
            <a:off x="3351361" y="1643641"/>
            <a:ext cx="4878604" cy="4136216"/>
            <a:chOff x="3351361" y="1643641"/>
            <a:chExt cx="4878604" cy="4136216"/>
          </a:xfrm>
        </p:grpSpPr>
        <p:sp>
          <p:nvSpPr>
            <p:cNvPr id="59" name="TextBox 58">
              <a:extLst>
                <a:ext uri="{FF2B5EF4-FFF2-40B4-BE49-F238E27FC236}">
                  <a16:creationId xmlns:a16="http://schemas.microsoft.com/office/drawing/2014/main" id="{01853D8E-B222-45AD-9401-1140722FFDF7}"/>
                </a:ext>
              </a:extLst>
            </p:cNvPr>
            <p:cNvSpPr txBox="1"/>
            <p:nvPr/>
          </p:nvSpPr>
          <p:spPr>
            <a:xfrm>
              <a:off x="5153122" y="1643641"/>
              <a:ext cx="3063275" cy="338554"/>
            </a:xfrm>
            <a:prstGeom prst="rect">
              <a:avLst/>
            </a:prstGeom>
            <a:noFill/>
          </p:spPr>
          <p:txBody>
            <a:bodyPr wrap="square" rtlCol="0">
              <a:spAutoFit/>
            </a:bodyPr>
            <a:lstStyle/>
            <a:p>
              <a:pPr algn="r"/>
              <a:r>
                <a:rPr lang="fr-FR" sz="1600" b="1" dirty="0" err="1"/>
                <a:t>Developing</a:t>
              </a:r>
              <a:r>
                <a:rPr lang="fr-FR" sz="1600" b="1" dirty="0"/>
                <a:t> “Next </a:t>
              </a:r>
              <a:r>
                <a:rPr lang="fr-FR" sz="1600" b="1" dirty="0" err="1"/>
                <a:t>Gen</a:t>
              </a:r>
              <a:r>
                <a:rPr lang="fr-FR" sz="1600" b="1" dirty="0"/>
                <a:t>” leaders</a:t>
              </a:r>
            </a:p>
          </p:txBody>
        </p:sp>
        <p:sp>
          <p:nvSpPr>
            <p:cNvPr id="60" name="TextBox 59">
              <a:extLst>
                <a:ext uri="{FF2B5EF4-FFF2-40B4-BE49-F238E27FC236}">
                  <a16:creationId xmlns:a16="http://schemas.microsoft.com/office/drawing/2014/main" id="{B625805A-E76C-4150-8C62-FB78FD01A61D}"/>
                </a:ext>
              </a:extLst>
            </p:cNvPr>
            <p:cNvSpPr txBox="1"/>
            <p:nvPr/>
          </p:nvSpPr>
          <p:spPr>
            <a:xfrm>
              <a:off x="5149429" y="2100911"/>
              <a:ext cx="3063275" cy="338554"/>
            </a:xfrm>
            <a:prstGeom prst="rect">
              <a:avLst/>
            </a:prstGeom>
            <a:noFill/>
          </p:spPr>
          <p:txBody>
            <a:bodyPr wrap="square" rtlCol="0">
              <a:spAutoFit/>
            </a:bodyPr>
            <a:lstStyle/>
            <a:p>
              <a:pPr algn="r"/>
              <a:r>
                <a:rPr lang="fr-FR" sz="1600" b="1" dirty="0"/>
                <a:t>Failure to </a:t>
              </a:r>
              <a:r>
                <a:rPr lang="fr-FR" sz="1600" b="1" dirty="0" err="1"/>
                <a:t>attract</a:t>
              </a:r>
              <a:r>
                <a:rPr lang="fr-FR" sz="1600" b="1" dirty="0"/>
                <a:t>/</a:t>
              </a:r>
              <a:r>
                <a:rPr lang="fr-FR" sz="1600" b="1" dirty="0" err="1"/>
                <a:t>retain</a:t>
              </a:r>
              <a:r>
                <a:rPr lang="fr-FR" sz="1600" b="1" dirty="0"/>
                <a:t> talent</a:t>
              </a:r>
            </a:p>
          </p:txBody>
        </p:sp>
        <p:sp>
          <p:nvSpPr>
            <p:cNvPr id="61" name="TextBox 60">
              <a:extLst>
                <a:ext uri="{FF2B5EF4-FFF2-40B4-BE49-F238E27FC236}">
                  <a16:creationId xmlns:a16="http://schemas.microsoft.com/office/drawing/2014/main" id="{8B571162-0C61-4490-82FD-05081568552E}"/>
                </a:ext>
              </a:extLst>
            </p:cNvPr>
            <p:cNvSpPr txBox="1"/>
            <p:nvPr/>
          </p:nvSpPr>
          <p:spPr>
            <a:xfrm>
              <a:off x="5149428" y="2511196"/>
              <a:ext cx="3063275" cy="338554"/>
            </a:xfrm>
            <a:prstGeom prst="rect">
              <a:avLst/>
            </a:prstGeom>
            <a:noFill/>
          </p:spPr>
          <p:txBody>
            <a:bodyPr wrap="square" rtlCol="0">
              <a:spAutoFit/>
            </a:bodyPr>
            <a:lstStyle/>
            <a:p>
              <a:pPr algn="r"/>
              <a:r>
                <a:rPr lang="fr-FR" sz="1600" b="1" dirty="0"/>
                <a:t>New </a:t>
              </a:r>
              <a:r>
                <a:rPr lang="fr-FR" sz="1600" b="1" dirty="0" err="1"/>
                <a:t>competitors</a:t>
              </a:r>
              <a:r>
                <a:rPr lang="fr-FR" sz="1600" b="1" dirty="0"/>
                <a:t> </a:t>
              </a:r>
              <a:r>
                <a:rPr lang="fr-FR" sz="1600" b="1" dirty="0" err="1"/>
                <a:t>globally</a:t>
              </a:r>
              <a:endParaRPr lang="fr-FR" sz="1600" b="1" dirty="0"/>
            </a:p>
          </p:txBody>
        </p:sp>
        <p:sp>
          <p:nvSpPr>
            <p:cNvPr id="62" name="TextBox 61">
              <a:extLst>
                <a:ext uri="{FF2B5EF4-FFF2-40B4-BE49-F238E27FC236}">
                  <a16:creationId xmlns:a16="http://schemas.microsoft.com/office/drawing/2014/main" id="{BB2E7135-5273-4F58-8881-E255C19EF953}"/>
                </a:ext>
              </a:extLst>
            </p:cNvPr>
            <p:cNvSpPr txBox="1"/>
            <p:nvPr/>
          </p:nvSpPr>
          <p:spPr>
            <a:xfrm>
              <a:off x="5149427" y="2942180"/>
              <a:ext cx="3063275" cy="338554"/>
            </a:xfrm>
            <a:prstGeom prst="rect">
              <a:avLst/>
            </a:prstGeom>
            <a:noFill/>
          </p:spPr>
          <p:txBody>
            <a:bodyPr wrap="square" rtlCol="0">
              <a:spAutoFit/>
            </a:bodyPr>
            <a:lstStyle/>
            <a:p>
              <a:pPr algn="r"/>
              <a:r>
                <a:rPr lang="fr-FR" sz="1600" b="1" dirty="0"/>
                <a:t>Cyber-</a:t>
              </a:r>
              <a:r>
                <a:rPr lang="fr-FR" sz="1600" b="1" dirty="0" err="1"/>
                <a:t>security</a:t>
              </a:r>
              <a:endParaRPr lang="fr-FR" sz="1600" b="1" dirty="0"/>
            </a:p>
          </p:txBody>
        </p:sp>
        <p:sp>
          <p:nvSpPr>
            <p:cNvPr id="63" name="TextBox 62">
              <a:extLst>
                <a:ext uri="{FF2B5EF4-FFF2-40B4-BE49-F238E27FC236}">
                  <a16:creationId xmlns:a16="http://schemas.microsoft.com/office/drawing/2014/main" id="{F9254ED2-6BAA-4F0E-9487-FA0FC91D3ACC}"/>
                </a:ext>
              </a:extLst>
            </p:cNvPr>
            <p:cNvSpPr txBox="1"/>
            <p:nvPr/>
          </p:nvSpPr>
          <p:spPr>
            <a:xfrm>
              <a:off x="3743184" y="3373783"/>
              <a:ext cx="4475353" cy="338554"/>
            </a:xfrm>
            <a:prstGeom prst="rect">
              <a:avLst/>
            </a:prstGeom>
            <a:noFill/>
          </p:spPr>
          <p:txBody>
            <a:bodyPr wrap="square" rtlCol="0">
              <a:spAutoFit/>
            </a:bodyPr>
            <a:lstStyle/>
            <a:p>
              <a:pPr algn="r"/>
              <a:r>
                <a:rPr lang="fr-FR" sz="1600" b="1" dirty="0" err="1"/>
                <a:t>Slowing</a:t>
              </a:r>
              <a:r>
                <a:rPr lang="fr-FR" sz="1600" b="1" dirty="0"/>
                <a:t> </a:t>
              </a:r>
              <a:r>
                <a:rPr lang="fr-FR" sz="1600" b="1" dirty="0" err="1"/>
                <a:t>economics</a:t>
              </a:r>
              <a:r>
                <a:rPr lang="fr-FR" sz="1600" b="1" dirty="0"/>
                <a:t> </a:t>
              </a:r>
              <a:r>
                <a:rPr lang="fr-FR" sz="1600" b="1" dirty="0" err="1"/>
                <a:t>growth</a:t>
              </a:r>
              <a:r>
                <a:rPr lang="fr-FR" sz="1600" b="1" dirty="0"/>
                <a:t> in </a:t>
              </a:r>
              <a:r>
                <a:rPr lang="fr-FR" sz="1600" b="1" dirty="0" err="1"/>
                <a:t>emerging</a:t>
              </a:r>
              <a:r>
                <a:rPr lang="fr-FR" sz="1600" b="1" dirty="0"/>
                <a:t> </a:t>
              </a:r>
              <a:r>
                <a:rPr lang="fr-FR" sz="1600" b="1" dirty="0" err="1"/>
                <a:t>markets</a:t>
              </a:r>
              <a:endParaRPr lang="fr-FR" sz="1600" b="1" dirty="0"/>
            </a:p>
          </p:txBody>
        </p:sp>
        <p:sp>
          <p:nvSpPr>
            <p:cNvPr id="64" name="TextBox 63">
              <a:extLst>
                <a:ext uri="{FF2B5EF4-FFF2-40B4-BE49-F238E27FC236}">
                  <a16:creationId xmlns:a16="http://schemas.microsoft.com/office/drawing/2014/main" id="{E33F8305-11C2-452F-BFAC-EA2182AA353B}"/>
                </a:ext>
              </a:extLst>
            </p:cNvPr>
            <p:cNvSpPr txBox="1"/>
            <p:nvPr/>
          </p:nvSpPr>
          <p:spPr>
            <a:xfrm>
              <a:off x="5132950" y="3795940"/>
              <a:ext cx="3063275" cy="338554"/>
            </a:xfrm>
            <a:prstGeom prst="rect">
              <a:avLst/>
            </a:prstGeom>
            <a:noFill/>
          </p:spPr>
          <p:txBody>
            <a:bodyPr wrap="square" rtlCol="0">
              <a:spAutoFit/>
            </a:bodyPr>
            <a:lstStyle/>
            <a:p>
              <a:pPr algn="r"/>
              <a:r>
                <a:rPr lang="fr-FR" sz="1600" b="1" dirty="0"/>
                <a:t>Labor relations</a:t>
              </a:r>
            </a:p>
          </p:txBody>
        </p:sp>
        <p:sp>
          <p:nvSpPr>
            <p:cNvPr id="65" name="TextBox 64">
              <a:extLst>
                <a:ext uri="{FF2B5EF4-FFF2-40B4-BE49-F238E27FC236}">
                  <a16:creationId xmlns:a16="http://schemas.microsoft.com/office/drawing/2014/main" id="{98FB37E4-636E-4B48-A1AD-520C1D881F4D}"/>
                </a:ext>
              </a:extLst>
            </p:cNvPr>
            <p:cNvSpPr txBox="1"/>
            <p:nvPr/>
          </p:nvSpPr>
          <p:spPr>
            <a:xfrm>
              <a:off x="5149426" y="4178902"/>
              <a:ext cx="3063275" cy="338554"/>
            </a:xfrm>
            <a:prstGeom prst="rect">
              <a:avLst/>
            </a:prstGeom>
            <a:noFill/>
          </p:spPr>
          <p:txBody>
            <a:bodyPr wrap="square" rtlCol="0">
              <a:spAutoFit/>
            </a:bodyPr>
            <a:lstStyle/>
            <a:p>
              <a:pPr algn="r"/>
              <a:r>
                <a:rPr lang="fr-FR" sz="1600" b="1" dirty="0"/>
                <a:t>Global </a:t>
              </a:r>
              <a:r>
                <a:rPr lang="fr-FR" sz="1600" b="1" dirty="0" err="1"/>
                <a:t>recession</a:t>
              </a:r>
              <a:endParaRPr lang="fr-FR" sz="1600" b="1" dirty="0"/>
            </a:p>
          </p:txBody>
        </p:sp>
        <p:sp>
          <p:nvSpPr>
            <p:cNvPr id="66" name="TextBox 65">
              <a:extLst>
                <a:ext uri="{FF2B5EF4-FFF2-40B4-BE49-F238E27FC236}">
                  <a16:creationId xmlns:a16="http://schemas.microsoft.com/office/drawing/2014/main" id="{CA39C216-68EA-4B74-BFF7-041D0E550E1C}"/>
                </a:ext>
              </a:extLst>
            </p:cNvPr>
            <p:cNvSpPr txBox="1"/>
            <p:nvPr/>
          </p:nvSpPr>
          <p:spPr>
            <a:xfrm>
              <a:off x="3720675" y="4586028"/>
              <a:ext cx="4475353" cy="338554"/>
            </a:xfrm>
            <a:prstGeom prst="rect">
              <a:avLst/>
            </a:prstGeom>
            <a:noFill/>
          </p:spPr>
          <p:txBody>
            <a:bodyPr wrap="square" rtlCol="0">
              <a:spAutoFit/>
            </a:bodyPr>
            <a:lstStyle/>
            <a:p>
              <a:pPr algn="r"/>
              <a:r>
                <a:rPr lang="fr-FR" sz="1600" b="1" dirty="0" err="1"/>
                <a:t>Income</a:t>
              </a:r>
              <a:r>
                <a:rPr lang="fr-FR" sz="1600" b="1" dirty="0"/>
                <a:t> </a:t>
              </a:r>
              <a:r>
                <a:rPr lang="fr-FR" sz="1600" b="1" dirty="0" err="1"/>
                <a:t>inequality</a:t>
              </a:r>
              <a:r>
                <a:rPr lang="fr-FR" sz="1600" b="1" dirty="0"/>
                <a:t>/</a:t>
              </a:r>
              <a:r>
                <a:rPr lang="fr-FR" sz="1600" b="1" dirty="0" err="1"/>
                <a:t>disparity</a:t>
              </a:r>
              <a:endParaRPr lang="fr-FR" sz="1600" b="1" dirty="0"/>
            </a:p>
          </p:txBody>
        </p:sp>
        <p:sp>
          <p:nvSpPr>
            <p:cNvPr id="67" name="TextBox 66">
              <a:extLst>
                <a:ext uri="{FF2B5EF4-FFF2-40B4-BE49-F238E27FC236}">
                  <a16:creationId xmlns:a16="http://schemas.microsoft.com/office/drawing/2014/main" id="{4CCF920D-46AE-4A58-AB4E-F458B3CA2442}"/>
                </a:ext>
              </a:extLst>
            </p:cNvPr>
            <p:cNvSpPr txBox="1"/>
            <p:nvPr/>
          </p:nvSpPr>
          <p:spPr>
            <a:xfrm>
              <a:off x="3351361" y="5061172"/>
              <a:ext cx="4844864" cy="338554"/>
            </a:xfrm>
            <a:prstGeom prst="rect">
              <a:avLst/>
            </a:prstGeom>
            <a:noFill/>
          </p:spPr>
          <p:txBody>
            <a:bodyPr wrap="square" rtlCol="0">
              <a:spAutoFit/>
            </a:bodyPr>
            <a:lstStyle/>
            <a:p>
              <a:pPr algn="r"/>
              <a:r>
                <a:rPr lang="fr-FR" sz="1600" b="1" dirty="0" err="1"/>
                <a:t>Oudated</a:t>
              </a:r>
              <a:r>
                <a:rPr lang="fr-FR" sz="1600" b="1" dirty="0"/>
                <a:t>/</a:t>
              </a:r>
              <a:r>
                <a:rPr lang="fr-FR" sz="1600" b="1" dirty="0" err="1"/>
                <a:t>insufficient</a:t>
              </a:r>
              <a:r>
                <a:rPr lang="fr-FR" sz="1600" b="1" dirty="0"/>
                <a:t> national infrastructure</a:t>
              </a:r>
            </a:p>
          </p:txBody>
        </p:sp>
        <p:sp>
          <p:nvSpPr>
            <p:cNvPr id="68" name="TextBox 67">
              <a:extLst>
                <a:ext uri="{FF2B5EF4-FFF2-40B4-BE49-F238E27FC236}">
                  <a16:creationId xmlns:a16="http://schemas.microsoft.com/office/drawing/2014/main" id="{591FF379-73E4-4E33-8788-FEFCC753715C}"/>
                </a:ext>
              </a:extLst>
            </p:cNvPr>
            <p:cNvSpPr txBox="1"/>
            <p:nvPr/>
          </p:nvSpPr>
          <p:spPr>
            <a:xfrm>
              <a:off x="5166690" y="5441303"/>
              <a:ext cx="3063275" cy="338554"/>
            </a:xfrm>
            <a:prstGeom prst="rect">
              <a:avLst/>
            </a:prstGeom>
            <a:noFill/>
          </p:spPr>
          <p:txBody>
            <a:bodyPr wrap="square" rtlCol="0">
              <a:spAutoFit/>
            </a:bodyPr>
            <a:lstStyle/>
            <a:p>
              <a:pPr algn="r"/>
              <a:r>
                <a:rPr lang="fr-FR" sz="1600" b="1" dirty="0"/>
                <a:t>Global </a:t>
              </a:r>
              <a:r>
                <a:rPr lang="fr-FR" sz="1600" b="1" dirty="0" err="1"/>
                <a:t>political</a:t>
              </a:r>
              <a:r>
                <a:rPr lang="fr-FR" sz="1600" b="1" dirty="0"/>
                <a:t> </a:t>
              </a:r>
              <a:r>
                <a:rPr lang="fr-FR" sz="1600" b="1" dirty="0" err="1"/>
                <a:t>uncertainty</a:t>
              </a:r>
              <a:endParaRPr lang="fr-FR" sz="1600" b="1" dirty="0"/>
            </a:p>
          </p:txBody>
        </p:sp>
      </p:grpSp>
      <p:pic>
        <p:nvPicPr>
          <p:cNvPr id="71" name="Picture 70">
            <a:extLst>
              <a:ext uri="{FF2B5EF4-FFF2-40B4-BE49-F238E27FC236}">
                <a16:creationId xmlns:a16="http://schemas.microsoft.com/office/drawing/2014/main" id="{6DD68147-4573-4D15-A735-2AD31766222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pic>
        <p:nvPicPr>
          <p:cNvPr id="72" name="Picture 4" descr="Image result for atd saudi arabia conference">
            <a:extLst>
              <a:ext uri="{FF2B5EF4-FFF2-40B4-BE49-F238E27FC236}">
                <a16:creationId xmlns:a16="http://schemas.microsoft.com/office/drawing/2014/main" id="{EEFA6BC2-A8C8-4FC7-8BF0-738BB563E1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7E8AC94-11A7-4C1D-B5AB-ABD7EB20B5E2}"/>
              </a:ext>
            </a:extLst>
          </p:cNvPr>
          <p:cNvSpPr/>
          <p:nvPr/>
        </p:nvSpPr>
        <p:spPr>
          <a:xfrm>
            <a:off x="5247358" y="1530438"/>
            <a:ext cx="5908322" cy="875053"/>
          </a:xfrm>
          <a:prstGeom prst="roundRect">
            <a:avLst>
              <a:gd name="adj" fmla="val 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88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ppt_w</p:attrName>
                                        </p:attrNameLst>
                                      </p:cBhvr>
                                      <p:tavLst>
                                        <p:tav tm="0">
                                          <p:val>
                                            <p:fltVal val="0"/>
                                          </p:val>
                                        </p:tav>
                                        <p:tav tm="100000">
                                          <p:val>
                                            <p:strVal val="#ppt_w"/>
                                          </p:val>
                                        </p:tav>
                                      </p:tavLst>
                                    </p:anim>
                                    <p:anim calcmode="lin" valueType="num">
                                      <p:cBhvr>
                                        <p:cTn id="12" dur="500" fill="hold"/>
                                        <p:tgtEl>
                                          <p:spTgt spid="58"/>
                                        </p:tgtEl>
                                        <p:attrNameLst>
                                          <p:attrName>ppt_h</p:attrName>
                                        </p:attrNameLst>
                                      </p:cBhvr>
                                      <p:tavLst>
                                        <p:tav tm="0">
                                          <p:val>
                                            <p:fltVal val="0"/>
                                          </p:val>
                                        </p:tav>
                                        <p:tav tm="100000">
                                          <p:val>
                                            <p:strVal val="#ppt_h"/>
                                          </p:val>
                                        </p:tav>
                                      </p:tavLst>
                                    </p:anim>
                                    <p:animEffect transition="in" filter="fade">
                                      <p:cBhvr>
                                        <p:cTn id="13" dur="500"/>
                                        <p:tgtEl>
                                          <p:spTgt spid="58"/>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up)">
                                      <p:cBhvr>
                                        <p:cTn id="17" dur="500"/>
                                        <p:tgtEl>
                                          <p:spTgt spid="69"/>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2000"/>
                            </p:stCondLst>
                            <p:childTnLst>
                              <p:par>
                                <p:cTn id="23" presetID="22" presetClass="entr" presetSubtype="2"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right)">
                                      <p:cBhvr>
                                        <p:cTn id="25" dur="500"/>
                                        <p:tgtEl>
                                          <p:spTgt spid="3"/>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1)">
                                      <p:cBhvr>
                                        <p:cTn id="3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0" grpId="0" animBg="1"/>
      <p:bldP spid="36" grpId="0" animBg="1"/>
      <p:bldP spid="58" grpId="0"/>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98544-0728-4663-8F5E-16102EBB4544}"/>
              </a:ext>
            </a:extLst>
          </p:cNvPr>
          <p:cNvPicPr>
            <a:picLocks noChangeAspect="1"/>
          </p:cNvPicPr>
          <p:nvPr/>
        </p:nvPicPr>
        <p:blipFill>
          <a:blip r:embed="rId3"/>
          <a:stretch>
            <a:fillRect/>
          </a:stretch>
        </p:blipFill>
        <p:spPr>
          <a:xfrm>
            <a:off x="-140786" y="-609784"/>
            <a:ext cx="12642379" cy="8077568"/>
          </a:xfrm>
          <a:prstGeom prst="rect">
            <a:avLst/>
          </a:prstGeom>
        </p:spPr>
      </p:pic>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52580" y="264448"/>
            <a:ext cx="12337932" cy="1114423"/>
          </a:xfrm>
        </p:spPr>
        <p:txBody>
          <a:bodyPr>
            <a:normAutofit fontScale="90000"/>
          </a:bodyPr>
          <a:lstStyle/>
          <a:p>
            <a:r>
              <a:rPr lang="en-US" dirty="0">
                <a:solidFill>
                  <a:schemeClr val="tx1"/>
                </a:solidFill>
                <a:latin typeface="Arial Rounded MT Bold" panose="020F0704030504030204" pitchFamily="34" charset="0"/>
                <a:cs typeface="Arial" panose="020B0604020202020204" pitchFamily="34" charset="0"/>
              </a:rPr>
              <a:t>10 </a:t>
            </a:r>
            <a:r>
              <a:rPr lang="en-US" sz="4000" dirty="0">
                <a:solidFill>
                  <a:schemeClr val="tx1"/>
                </a:solidFill>
                <a:latin typeface="Arial Rounded MT Bold" panose="020F0704030504030204" pitchFamily="34" charset="0"/>
                <a:cs typeface="Arial" panose="020B0604020202020204" pitchFamily="34" charset="0"/>
              </a:rPr>
              <a:t>Steps for Proving the Value of Hu</a:t>
            </a:r>
            <a:r>
              <a:rPr lang="en-GB" sz="4000" dirty="0">
                <a:solidFill>
                  <a:schemeClr val="tx1"/>
                </a:solidFill>
                <a:latin typeface="Arial Rounded MT Bold" panose="020F0704030504030204" pitchFamily="34" charset="0"/>
                <a:cs typeface="Arial" panose="020B0604020202020204" pitchFamily="34" charset="0"/>
              </a:rPr>
              <a:t>man Capital Investments</a:t>
            </a:r>
            <a:br>
              <a:rPr lang="en-US" dirty="0">
                <a:solidFill>
                  <a:srgbClr val="DC3C22"/>
                </a:solidFill>
                <a:latin typeface="Arial Rounded MT Bold" panose="020F0704030504030204" pitchFamily="34" charset="0"/>
                <a:ea typeface="Whitney HTF SemiBold" charset="0"/>
                <a:cs typeface="Whitney HTF SemiBold" charset="0"/>
              </a:rPr>
            </a:br>
            <a:endParaRPr lang="en-US" dirty="0">
              <a:solidFill>
                <a:schemeClr val="tx1"/>
              </a:solidFill>
              <a:latin typeface="Arial Rounded MT Bold" panose="020F0704030504030204" pitchFamily="34" charset="0"/>
              <a:cs typeface="Arial" panose="020B0604020202020204" pitchFamily="34" charset="0"/>
            </a:endParaRPr>
          </a:p>
        </p:txBody>
      </p:sp>
      <p:pic>
        <p:nvPicPr>
          <p:cNvPr id="116" name="Picture 4" descr="Image result for atd saudi arabia conference">
            <a:extLst>
              <a:ext uri="{FF2B5EF4-FFF2-40B4-BE49-F238E27FC236}">
                <a16:creationId xmlns:a16="http://schemas.microsoft.com/office/drawing/2014/main" id="{119E76A4-5A9E-49D6-BF07-DB28A411E9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088DE3C7-7026-4F6B-A017-F47275351A9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04904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98544-0728-4663-8F5E-16102EBB4544}"/>
              </a:ext>
            </a:extLst>
          </p:cNvPr>
          <p:cNvPicPr>
            <a:picLocks noChangeAspect="1"/>
          </p:cNvPicPr>
          <p:nvPr/>
        </p:nvPicPr>
        <p:blipFill>
          <a:blip r:embed="rId3"/>
          <a:stretch>
            <a:fillRect/>
          </a:stretch>
        </p:blipFill>
        <p:spPr>
          <a:xfrm>
            <a:off x="-140786" y="-609784"/>
            <a:ext cx="12642379" cy="8077568"/>
          </a:xfrm>
          <a:prstGeom prst="rect">
            <a:avLst/>
          </a:prstGeom>
        </p:spPr>
      </p:pic>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52580" y="264448"/>
            <a:ext cx="12337932" cy="1114423"/>
          </a:xfrm>
        </p:spPr>
        <p:txBody>
          <a:bodyPr>
            <a:normAutofit fontScale="90000"/>
          </a:bodyPr>
          <a:lstStyle/>
          <a:p>
            <a:r>
              <a:rPr lang="en-US" dirty="0">
                <a:solidFill>
                  <a:schemeClr val="tx1"/>
                </a:solidFill>
                <a:latin typeface="Arial Rounded MT Bold" panose="020F0704030504030204" pitchFamily="34" charset="0"/>
                <a:cs typeface="Arial" panose="020B0604020202020204" pitchFamily="34" charset="0"/>
              </a:rPr>
              <a:t>10 </a:t>
            </a:r>
            <a:r>
              <a:rPr lang="en-US" sz="4000" dirty="0">
                <a:solidFill>
                  <a:schemeClr val="tx1"/>
                </a:solidFill>
                <a:latin typeface="Arial Rounded MT Bold" panose="020F0704030504030204" pitchFamily="34" charset="0"/>
                <a:cs typeface="Arial" panose="020B0604020202020204" pitchFamily="34" charset="0"/>
              </a:rPr>
              <a:t>Steps for Proving the Value of Hu</a:t>
            </a:r>
            <a:r>
              <a:rPr lang="en-GB" sz="4000" dirty="0">
                <a:solidFill>
                  <a:schemeClr val="tx1"/>
                </a:solidFill>
                <a:latin typeface="Arial Rounded MT Bold" panose="020F0704030504030204" pitchFamily="34" charset="0"/>
                <a:cs typeface="Arial" panose="020B0604020202020204" pitchFamily="34" charset="0"/>
              </a:rPr>
              <a:t>man Capital Investments</a:t>
            </a:r>
            <a:br>
              <a:rPr lang="en-US" dirty="0">
                <a:solidFill>
                  <a:srgbClr val="DC3C22"/>
                </a:solidFill>
                <a:latin typeface="Arial Rounded MT Bold" panose="020F0704030504030204" pitchFamily="34" charset="0"/>
                <a:ea typeface="Whitney HTF SemiBold" charset="0"/>
                <a:cs typeface="Whitney HTF SemiBold" charset="0"/>
              </a:rPr>
            </a:br>
            <a:endParaRPr lang="en-US" dirty="0">
              <a:solidFill>
                <a:schemeClr val="tx1"/>
              </a:solidFill>
              <a:latin typeface="Arial Rounded MT Bold" panose="020F070403050403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FB16BC6C-C5A9-4A87-A06D-879AF6F9BB6D}"/>
              </a:ext>
            </a:extLst>
          </p:cNvPr>
          <p:cNvGrpSpPr/>
          <p:nvPr/>
        </p:nvGrpSpPr>
        <p:grpSpPr>
          <a:xfrm>
            <a:off x="258923" y="2033569"/>
            <a:ext cx="2886018" cy="3321637"/>
            <a:chOff x="226374" y="1782125"/>
            <a:chExt cx="2195760" cy="2457450"/>
          </a:xfrm>
        </p:grpSpPr>
        <p:sp>
          <p:nvSpPr>
            <p:cNvPr id="51" name="Rectangle 20">
              <a:extLst>
                <a:ext uri="{FF2B5EF4-FFF2-40B4-BE49-F238E27FC236}">
                  <a16:creationId xmlns:a16="http://schemas.microsoft.com/office/drawing/2014/main" id="{DD5E84EC-0C2C-4593-868D-D61046D85122}"/>
                </a:ext>
              </a:extLst>
            </p:cNvPr>
            <p:cNvSpPr>
              <a:spLocks noChangeArrowheads="1"/>
            </p:cNvSpPr>
            <p:nvPr/>
          </p:nvSpPr>
          <p:spPr bwMode="auto">
            <a:xfrm rot="10800000">
              <a:off x="226374" y="1782125"/>
              <a:ext cx="2059878" cy="2457450"/>
            </a:xfrm>
            <a:prstGeom prst="roundRect">
              <a:avLst>
                <a:gd name="adj" fmla="val 10176"/>
              </a:avLst>
            </a:prstGeom>
            <a:gradFill flip="none" rotWithShape="1">
              <a:gsLst>
                <a:gs pos="16000">
                  <a:schemeClr val="bg1"/>
                </a:gs>
                <a:gs pos="83000">
                  <a:schemeClr val="bg1">
                    <a:lumMod val="95000"/>
                  </a:schemeClr>
                </a:gs>
                <a:gs pos="1000">
                  <a:schemeClr val="bg1"/>
                </a:gs>
                <a:gs pos="100000">
                  <a:schemeClr val="bg1">
                    <a:lumMod val="85000"/>
                  </a:schemeClr>
                </a:gs>
              </a:gsLst>
              <a:lin ang="0" scaled="1"/>
              <a:tileRect/>
            </a:gradFill>
            <a:ln w="3175">
              <a:solidFill>
                <a:schemeClr val="bg2">
                  <a:lumMod val="9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1200">
                <a:solidFill>
                  <a:schemeClr val="tx1"/>
                </a:solidFill>
                <a:latin typeface="Arial Rounded MT Bold" panose="020F0704030504030204" pitchFamily="34" charset="0"/>
              </a:endParaRPr>
            </a:p>
          </p:txBody>
        </p:sp>
        <p:sp>
          <p:nvSpPr>
            <p:cNvPr id="52" name="Rectangle 51">
              <a:extLst>
                <a:ext uri="{FF2B5EF4-FFF2-40B4-BE49-F238E27FC236}">
                  <a16:creationId xmlns:a16="http://schemas.microsoft.com/office/drawing/2014/main" id="{EFB47088-27B9-4550-8B5B-E3CD26CB9734}"/>
                </a:ext>
              </a:extLst>
            </p:cNvPr>
            <p:cNvSpPr/>
            <p:nvPr/>
          </p:nvSpPr>
          <p:spPr>
            <a:xfrm>
              <a:off x="251574" y="1910074"/>
              <a:ext cx="2170560" cy="250473"/>
            </a:xfrm>
            <a:prstGeom prst="rect">
              <a:avLst/>
            </a:prstGeom>
          </p:spPr>
          <p:txBody>
            <a:bodyPr wrap="square">
              <a:spAutoFit/>
            </a:bodyPr>
            <a:lstStyle/>
            <a:p>
              <a:pPr>
                <a:defRPr/>
              </a:pPr>
              <a:r>
                <a:rPr lang="en-US" sz="1600" dirty="0">
                  <a:latin typeface="Arial Rounded MT Bold" panose="020F0704030504030204" pitchFamily="34" charset="0"/>
                </a:rPr>
                <a:t>EVALUATION PLANNING</a:t>
              </a:r>
            </a:p>
          </p:txBody>
        </p:sp>
      </p:grpSp>
      <p:grpSp>
        <p:nvGrpSpPr>
          <p:cNvPr id="53" name="Group 52">
            <a:extLst>
              <a:ext uri="{FF2B5EF4-FFF2-40B4-BE49-F238E27FC236}">
                <a16:creationId xmlns:a16="http://schemas.microsoft.com/office/drawing/2014/main" id="{D5916475-4DE5-40E0-B9C5-D8A31093C05F}"/>
              </a:ext>
            </a:extLst>
          </p:cNvPr>
          <p:cNvGrpSpPr/>
          <p:nvPr/>
        </p:nvGrpSpPr>
        <p:grpSpPr>
          <a:xfrm>
            <a:off x="3065079" y="2033569"/>
            <a:ext cx="3049647" cy="3321637"/>
            <a:chOff x="3090504" y="2110154"/>
            <a:chExt cx="3093671" cy="3276600"/>
          </a:xfrm>
        </p:grpSpPr>
        <p:sp>
          <p:nvSpPr>
            <p:cNvPr id="54" name="Rectangle 21">
              <a:extLst>
                <a:ext uri="{FF2B5EF4-FFF2-40B4-BE49-F238E27FC236}">
                  <a16:creationId xmlns:a16="http://schemas.microsoft.com/office/drawing/2014/main" id="{728EE871-CA8E-4F8C-BB20-E1ED8FC017F8}"/>
                </a:ext>
              </a:extLst>
            </p:cNvPr>
            <p:cNvSpPr>
              <a:spLocks noChangeArrowheads="1"/>
            </p:cNvSpPr>
            <p:nvPr/>
          </p:nvSpPr>
          <p:spPr bwMode="auto">
            <a:xfrm rot="10800000">
              <a:off x="3090504" y="2110154"/>
              <a:ext cx="3093671" cy="3276600"/>
            </a:xfrm>
            <a:prstGeom prst="roundRect">
              <a:avLst>
                <a:gd name="adj" fmla="val 9278"/>
              </a:avLst>
            </a:prstGeom>
            <a:gradFill flip="none" rotWithShape="1">
              <a:gsLst>
                <a:gs pos="16000">
                  <a:schemeClr val="bg1"/>
                </a:gs>
                <a:gs pos="83000">
                  <a:schemeClr val="bg1">
                    <a:lumMod val="95000"/>
                  </a:schemeClr>
                </a:gs>
                <a:gs pos="1000">
                  <a:schemeClr val="bg1"/>
                </a:gs>
                <a:gs pos="100000">
                  <a:schemeClr val="bg1">
                    <a:lumMod val="85000"/>
                  </a:schemeClr>
                </a:gs>
              </a:gsLst>
              <a:lin ang="0" scaled="1"/>
              <a:tileRect/>
            </a:gradFill>
            <a:ln w="3175">
              <a:solidFill>
                <a:schemeClr val="bg2">
                  <a:lumMod val="9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1200">
                <a:solidFill>
                  <a:schemeClr val="tx1"/>
                </a:solidFill>
                <a:latin typeface="Arial Rounded MT Bold" panose="020F0704030504030204" pitchFamily="34" charset="0"/>
              </a:endParaRPr>
            </a:p>
          </p:txBody>
        </p:sp>
        <p:sp>
          <p:nvSpPr>
            <p:cNvPr id="55" name="Rectangle 54">
              <a:extLst>
                <a:ext uri="{FF2B5EF4-FFF2-40B4-BE49-F238E27FC236}">
                  <a16:creationId xmlns:a16="http://schemas.microsoft.com/office/drawing/2014/main" id="{E6E8C942-6391-4EFF-AD45-101FBE0C1075}"/>
                </a:ext>
              </a:extLst>
            </p:cNvPr>
            <p:cNvSpPr/>
            <p:nvPr/>
          </p:nvSpPr>
          <p:spPr>
            <a:xfrm>
              <a:off x="3531592" y="2259121"/>
              <a:ext cx="2298540" cy="333964"/>
            </a:xfrm>
            <a:prstGeom prst="rect">
              <a:avLst/>
            </a:prstGeom>
          </p:spPr>
          <p:txBody>
            <a:bodyPr wrap="square">
              <a:spAutoFit/>
            </a:bodyPr>
            <a:lstStyle/>
            <a:p>
              <a:pPr>
                <a:defRPr/>
              </a:pPr>
              <a:r>
                <a:rPr lang="en-US" sz="1600" dirty="0">
                  <a:latin typeface="Arial Rounded MT Bold" panose="020F0704030504030204" pitchFamily="34" charset="0"/>
                </a:rPr>
                <a:t>DATA COLLECTION</a:t>
              </a:r>
            </a:p>
          </p:txBody>
        </p:sp>
      </p:grpSp>
      <p:grpSp>
        <p:nvGrpSpPr>
          <p:cNvPr id="56" name="Group 55">
            <a:extLst>
              <a:ext uri="{FF2B5EF4-FFF2-40B4-BE49-F238E27FC236}">
                <a16:creationId xmlns:a16="http://schemas.microsoft.com/office/drawing/2014/main" id="{ED104F76-6942-4EB1-AD96-F7C2055F92D8}"/>
              </a:ext>
            </a:extLst>
          </p:cNvPr>
          <p:cNvGrpSpPr/>
          <p:nvPr/>
        </p:nvGrpSpPr>
        <p:grpSpPr>
          <a:xfrm>
            <a:off x="6177354" y="2027274"/>
            <a:ext cx="3852807" cy="3321637"/>
            <a:chOff x="6261276" y="1911974"/>
            <a:chExt cx="3852807" cy="3321637"/>
          </a:xfrm>
        </p:grpSpPr>
        <p:sp>
          <p:nvSpPr>
            <p:cNvPr id="57" name="Rectangle 22">
              <a:extLst>
                <a:ext uri="{FF2B5EF4-FFF2-40B4-BE49-F238E27FC236}">
                  <a16:creationId xmlns:a16="http://schemas.microsoft.com/office/drawing/2014/main" id="{62991E3D-72B9-4060-9D6A-4C168E9046F8}"/>
                </a:ext>
              </a:extLst>
            </p:cNvPr>
            <p:cNvSpPr>
              <a:spLocks noChangeArrowheads="1"/>
            </p:cNvSpPr>
            <p:nvPr/>
          </p:nvSpPr>
          <p:spPr bwMode="auto">
            <a:xfrm rot="10800000">
              <a:off x="6261276" y="1911974"/>
              <a:ext cx="3852807" cy="3321637"/>
            </a:xfrm>
            <a:prstGeom prst="roundRect">
              <a:avLst>
                <a:gd name="adj" fmla="val 7470"/>
              </a:avLst>
            </a:prstGeom>
            <a:gradFill flip="none" rotWithShape="1">
              <a:gsLst>
                <a:gs pos="16000">
                  <a:schemeClr val="bg1"/>
                </a:gs>
                <a:gs pos="83000">
                  <a:schemeClr val="bg1">
                    <a:lumMod val="95000"/>
                  </a:schemeClr>
                </a:gs>
                <a:gs pos="1000">
                  <a:schemeClr val="bg1"/>
                </a:gs>
                <a:gs pos="100000">
                  <a:schemeClr val="bg1">
                    <a:lumMod val="85000"/>
                  </a:schemeClr>
                </a:gs>
              </a:gsLst>
              <a:lin ang="0" scaled="1"/>
              <a:tileRect/>
            </a:gradFill>
            <a:ln w="3175">
              <a:solidFill>
                <a:schemeClr val="bg2">
                  <a:lumMod val="9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1200">
                <a:solidFill>
                  <a:schemeClr val="tx1"/>
                </a:solidFill>
                <a:latin typeface="Arial Rounded MT Bold" panose="020F0704030504030204" pitchFamily="34" charset="0"/>
              </a:endParaRPr>
            </a:p>
          </p:txBody>
        </p:sp>
        <p:sp>
          <p:nvSpPr>
            <p:cNvPr id="58" name="Rectangle 57">
              <a:extLst>
                <a:ext uri="{FF2B5EF4-FFF2-40B4-BE49-F238E27FC236}">
                  <a16:creationId xmlns:a16="http://schemas.microsoft.com/office/drawing/2014/main" id="{FCC6D2BA-0474-404D-A117-DEA7B05AC315}"/>
                </a:ext>
              </a:extLst>
            </p:cNvPr>
            <p:cNvSpPr/>
            <p:nvPr/>
          </p:nvSpPr>
          <p:spPr>
            <a:xfrm>
              <a:off x="6711736" y="2085500"/>
              <a:ext cx="1988465" cy="338554"/>
            </a:xfrm>
            <a:prstGeom prst="rect">
              <a:avLst/>
            </a:prstGeom>
          </p:spPr>
          <p:txBody>
            <a:bodyPr wrap="square">
              <a:spAutoFit/>
            </a:bodyPr>
            <a:lstStyle/>
            <a:p>
              <a:pPr>
                <a:defRPr/>
              </a:pPr>
              <a:r>
                <a:rPr lang="en-US" sz="1600" dirty="0">
                  <a:latin typeface="Arial Rounded MT Bold" panose="020F0704030504030204" pitchFamily="34" charset="0"/>
                </a:rPr>
                <a:t>DATA ANALYSIS</a:t>
              </a:r>
            </a:p>
          </p:txBody>
        </p:sp>
      </p:grpSp>
      <p:grpSp>
        <p:nvGrpSpPr>
          <p:cNvPr id="59" name="Group 58">
            <a:extLst>
              <a:ext uri="{FF2B5EF4-FFF2-40B4-BE49-F238E27FC236}">
                <a16:creationId xmlns:a16="http://schemas.microsoft.com/office/drawing/2014/main" id="{762C534C-147A-4297-A35E-B25AD52A1738}"/>
              </a:ext>
            </a:extLst>
          </p:cNvPr>
          <p:cNvGrpSpPr/>
          <p:nvPr/>
        </p:nvGrpSpPr>
        <p:grpSpPr>
          <a:xfrm>
            <a:off x="10123154" y="2033569"/>
            <a:ext cx="1642079" cy="3321637"/>
            <a:chOff x="10207076" y="1918269"/>
            <a:chExt cx="1642079" cy="3321637"/>
          </a:xfrm>
        </p:grpSpPr>
        <p:sp>
          <p:nvSpPr>
            <p:cNvPr id="60" name="Rectangle 29">
              <a:extLst>
                <a:ext uri="{FF2B5EF4-FFF2-40B4-BE49-F238E27FC236}">
                  <a16:creationId xmlns:a16="http://schemas.microsoft.com/office/drawing/2014/main" id="{0ACC5382-A335-488C-90DE-57A5B5F28359}"/>
                </a:ext>
              </a:extLst>
            </p:cNvPr>
            <p:cNvSpPr>
              <a:spLocks noChangeArrowheads="1"/>
            </p:cNvSpPr>
            <p:nvPr/>
          </p:nvSpPr>
          <p:spPr bwMode="auto">
            <a:xfrm rot="10800000">
              <a:off x="10207076" y="1918269"/>
              <a:ext cx="1599504" cy="3321637"/>
            </a:xfrm>
            <a:prstGeom prst="roundRect">
              <a:avLst>
                <a:gd name="adj" fmla="val 12184"/>
              </a:avLst>
            </a:prstGeom>
            <a:gradFill flip="none" rotWithShape="1">
              <a:gsLst>
                <a:gs pos="16000">
                  <a:schemeClr val="bg1"/>
                </a:gs>
                <a:gs pos="83000">
                  <a:schemeClr val="bg1">
                    <a:lumMod val="95000"/>
                  </a:schemeClr>
                </a:gs>
                <a:gs pos="1000">
                  <a:schemeClr val="bg1"/>
                </a:gs>
                <a:gs pos="100000">
                  <a:schemeClr val="bg1">
                    <a:lumMod val="85000"/>
                  </a:schemeClr>
                </a:gs>
              </a:gsLst>
              <a:lin ang="0" scaled="1"/>
              <a:tileRect/>
            </a:gradFill>
            <a:ln w="3175">
              <a:solidFill>
                <a:schemeClr val="bg2">
                  <a:lumMod val="9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1200">
                <a:solidFill>
                  <a:schemeClr val="tx1"/>
                </a:solidFill>
                <a:latin typeface="Arial Rounded MT Bold" panose="020F0704030504030204" pitchFamily="34" charset="0"/>
              </a:endParaRPr>
            </a:p>
          </p:txBody>
        </p:sp>
        <p:sp>
          <p:nvSpPr>
            <p:cNvPr id="61" name="Rectangle 60">
              <a:extLst>
                <a:ext uri="{FF2B5EF4-FFF2-40B4-BE49-F238E27FC236}">
                  <a16:creationId xmlns:a16="http://schemas.microsoft.com/office/drawing/2014/main" id="{3147C9C1-8109-450D-8EBB-539C661C85DC}"/>
                </a:ext>
              </a:extLst>
            </p:cNvPr>
            <p:cNvSpPr/>
            <p:nvPr/>
          </p:nvSpPr>
          <p:spPr>
            <a:xfrm>
              <a:off x="10279024" y="2084532"/>
              <a:ext cx="1570131" cy="338554"/>
            </a:xfrm>
            <a:prstGeom prst="rect">
              <a:avLst/>
            </a:prstGeom>
          </p:spPr>
          <p:txBody>
            <a:bodyPr wrap="square">
              <a:spAutoFit/>
            </a:bodyPr>
            <a:lstStyle/>
            <a:p>
              <a:pPr algn="ctr">
                <a:defRPr/>
              </a:pPr>
              <a:r>
                <a:rPr lang="en-US" sz="1600" dirty="0">
                  <a:latin typeface="Arial Rounded MT Bold" panose="020F0704030504030204" pitchFamily="34" charset="0"/>
                </a:rPr>
                <a:t>REPORTING</a:t>
              </a:r>
            </a:p>
          </p:txBody>
        </p:sp>
      </p:grpSp>
      <p:sp>
        <p:nvSpPr>
          <p:cNvPr id="62" name="Rectangle 61">
            <a:extLst>
              <a:ext uri="{FF2B5EF4-FFF2-40B4-BE49-F238E27FC236}">
                <a16:creationId xmlns:a16="http://schemas.microsoft.com/office/drawing/2014/main" id="{D2E5BA13-04D6-45FF-824C-E073DC52977D}"/>
              </a:ext>
            </a:extLst>
          </p:cNvPr>
          <p:cNvSpPr/>
          <p:nvPr/>
        </p:nvSpPr>
        <p:spPr>
          <a:xfrm>
            <a:off x="8706877" y="3994163"/>
            <a:ext cx="1488228" cy="253916"/>
          </a:xfrm>
          <a:prstGeom prst="rect">
            <a:avLst/>
          </a:prstGeom>
        </p:spPr>
        <p:txBody>
          <a:bodyPr wrap="square">
            <a:spAutoFit/>
          </a:bodyPr>
          <a:lstStyle/>
          <a:p>
            <a:pPr>
              <a:defRPr/>
            </a:pPr>
            <a:r>
              <a:rPr lang="en-US" sz="1000" dirty="0">
                <a:latin typeface="Arial Rounded MT Bold" panose="020F0704030504030204" pitchFamily="34" charset="0"/>
              </a:rPr>
              <a:t>LEVEL 5 ROI</a:t>
            </a:r>
          </a:p>
        </p:txBody>
      </p:sp>
      <p:sp>
        <p:nvSpPr>
          <p:cNvPr id="63" name="Rectangle 62">
            <a:extLst>
              <a:ext uri="{FF2B5EF4-FFF2-40B4-BE49-F238E27FC236}">
                <a16:creationId xmlns:a16="http://schemas.microsoft.com/office/drawing/2014/main" id="{AE701F8A-9414-4FD7-8686-6F0E23255915}"/>
              </a:ext>
            </a:extLst>
          </p:cNvPr>
          <p:cNvSpPr/>
          <p:nvPr/>
        </p:nvSpPr>
        <p:spPr>
          <a:xfrm>
            <a:off x="3126655" y="4395934"/>
            <a:ext cx="1494489" cy="553998"/>
          </a:xfrm>
          <a:prstGeom prst="rect">
            <a:avLst/>
          </a:prstGeom>
        </p:spPr>
        <p:txBody>
          <a:bodyPr wrap="square">
            <a:spAutoFit/>
          </a:bodyPr>
          <a:lstStyle/>
          <a:p>
            <a:pPr>
              <a:defRPr/>
            </a:pPr>
            <a:r>
              <a:rPr lang="en-US" sz="1000" dirty="0">
                <a:latin typeface="Arial Rounded MT Bold" panose="020F0704030504030204" pitchFamily="34" charset="0"/>
              </a:rPr>
              <a:t>LEVEL 1 REACTION, SATISFACTION, &amp; PLANNED ACTIONS</a:t>
            </a:r>
          </a:p>
        </p:txBody>
      </p:sp>
      <p:sp>
        <p:nvSpPr>
          <p:cNvPr id="64" name="Rectangle 63">
            <a:extLst>
              <a:ext uri="{FF2B5EF4-FFF2-40B4-BE49-F238E27FC236}">
                <a16:creationId xmlns:a16="http://schemas.microsoft.com/office/drawing/2014/main" id="{87F6F9F1-DCA2-4FD4-BF55-F10A0F687F44}"/>
              </a:ext>
            </a:extLst>
          </p:cNvPr>
          <p:cNvSpPr/>
          <p:nvPr/>
        </p:nvSpPr>
        <p:spPr>
          <a:xfrm>
            <a:off x="4611055" y="4376273"/>
            <a:ext cx="1742372" cy="415498"/>
          </a:xfrm>
          <a:prstGeom prst="rect">
            <a:avLst/>
          </a:prstGeom>
        </p:spPr>
        <p:txBody>
          <a:bodyPr wrap="square">
            <a:spAutoFit/>
          </a:bodyPr>
          <a:lstStyle/>
          <a:p>
            <a:pPr>
              <a:defRPr/>
            </a:pPr>
            <a:r>
              <a:rPr lang="en-US" sz="1000" dirty="0">
                <a:latin typeface="Arial Rounded MT Bold" panose="020F0704030504030204" pitchFamily="34" charset="0"/>
              </a:rPr>
              <a:t>LEVEL 3</a:t>
            </a:r>
          </a:p>
          <a:p>
            <a:pPr>
              <a:defRPr/>
            </a:pPr>
            <a:r>
              <a:rPr lang="en-US" sz="1000" dirty="0">
                <a:latin typeface="Arial Rounded MT Bold" panose="020F0704030504030204" pitchFamily="34" charset="0"/>
              </a:rPr>
              <a:t>APPLICATION</a:t>
            </a:r>
          </a:p>
        </p:txBody>
      </p:sp>
      <p:sp>
        <p:nvSpPr>
          <p:cNvPr id="65" name="Rectangle 64">
            <a:extLst>
              <a:ext uri="{FF2B5EF4-FFF2-40B4-BE49-F238E27FC236}">
                <a16:creationId xmlns:a16="http://schemas.microsoft.com/office/drawing/2014/main" id="{A941360C-6AF9-40A0-AD69-E76B3E972638}"/>
              </a:ext>
            </a:extLst>
          </p:cNvPr>
          <p:cNvSpPr/>
          <p:nvPr/>
        </p:nvSpPr>
        <p:spPr>
          <a:xfrm>
            <a:off x="3138319" y="4906771"/>
            <a:ext cx="1126735" cy="415498"/>
          </a:xfrm>
          <a:prstGeom prst="rect">
            <a:avLst/>
          </a:prstGeom>
        </p:spPr>
        <p:txBody>
          <a:bodyPr>
            <a:spAutoFit/>
          </a:bodyPr>
          <a:lstStyle/>
          <a:p>
            <a:pPr>
              <a:defRPr/>
            </a:pPr>
            <a:r>
              <a:rPr lang="en-US" sz="1000" dirty="0">
                <a:latin typeface="Arial Rounded MT Bold" panose="020F0704030504030204" pitchFamily="34" charset="0"/>
              </a:rPr>
              <a:t>LEVEL 2 LEARNING</a:t>
            </a:r>
          </a:p>
        </p:txBody>
      </p:sp>
      <p:sp>
        <p:nvSpPr>
          <p:cNvPr id="66" name="Rectangle 65">
            <a:extLst>
              <a:ext uri="{FF2B5EF4-FFF2-40B4-BE49-F238E27FC236}">
                <a16:creationId xmlns:a16="http://schemas.microsoft.com/office/drawing/2014/main" id="{4B19F368-96E3-46CD-A724-426D70B2CD5B}"/>
              </a:ext>
            </a:extLst>
          </p:cNvPr>
          <p:cNvSpPr/>
          <p:nvPr/>
        </p:nvSpPr>
        <p:spPr>
          <a:xfrm>
            <a:off x="4632807" y="4779292"/>
            <a:ext cx="1126735" cy="553998"/>
          </a:xfrm>
          <a:prstGeom prst="rect">
            <a:avLst/>
          </a:prstGeom>
        </p:spPr>
        <p:txBody>
          <a:bodyPr>
            <a:spAutoFit/>
          </a:bodyPr>
          <a:lstStyle/>
          <a:p>
            <a:pPr>
              <a:defRPr/>
            </a:pPr>
            <a:r>
              <a:rPr lang="en-US" sz="1000" dirty="0">
                <a:latin typeface="Arial Rounded MT Bold" panose="020F0704030504030204" pitchFamily="34" charset="0"/>
              </a:rPr>
              <a:t>LEVEL 4</a:t>
            </a:r>
          </a:p>
          <a:p>
            <a:pPr>
              <a:defRPr/>
            </a:pPr>
            <a:r>
              <a:rPr lang="en-US" sz="1000" dirty="0">
                <a:latin typeface="Arial Rounded MT Bold" panose="020F0704030504030204" pitchFamily="34" charset="0"/>
              </a:rPr>
              <a:t>BUSINESS IMPACT</a:t>
            </a:r>
          </a:p>
        </p:txBody>
      </p:sp>
      <p:sp>
        <p:nvSpPr>
          <p:cNvPr id="67" name="Rectangle 66">
            <a:extLst>
              <a:ext uri="{FF2B5EF4-FFF2-40B4-BE49-F238E27FC236}">
                <a16:creationId xmlns:a16="http://schemas.microsoft.com/office/drawing/2014/main" id="{44BF8EE3-4B07-4AFB-B3A4-C1372CCB7A26}"/>
              </a:ext>
            </a:extLst>
          </p:cNvPr>
          <p:cNvSpPr/>
          <p:nvPr/>
        </p:nvSpPr>
        <p:spPr>
          <a:xfrm>
            <a:off x="8518230" y="5054436"/>
            <a:ext cx="1976558" cy="246221"/>
          </a:xfrm>
          <a:prstGeom prst="rect">
            <a:avLst/>
          </a:prstGeom>
        </p:spPr>
        <p:txBody>
          <a:bodyPr wrap="square">
            <a:spAutoFit/>
          </a:bodyPr>
          <a:lstStyle/>
          <a:p>
            <a:pPr>
              <a:defRPr/>
            </a:pPr>
            <a:r>
              <a:rPr lang="en-US" sz="1000" dirty="0">
                <a:latin typeface="Arial Rounded MT Bold" panose="020F0704030504030204" pitchFamily="34" charset="0"/>
              </a:rPr>
              <a:t>INTANGIBLE BENEFITS</a:t>
            </a:r>
          </a:p>
        </p:txBody>
      </p:sp>
      <p:cxnSp>
        <p:nvCxnSpPr>
          <p:cNvPr id="68" name="Straight Arrow Connector 67">
            <a:extLst>
              <a:ext uri="{FF2B5EF4-FFF2-40B4-BE49-F238E27FC236}">
                <a16:creationId xmlns:a16="http://schemas.microsoft.com/office/drawing/2014/main" id="{16940BA0-B901-471E-A206-8EDBD34C175E}"/>
              </a:ext>
            </a:extLst>
          </p:cNvPr>
          <p:cNvCxnSpPr/>
          <p:nvPr/>
        </p:nvCxnSpPr>
        <p:spPr bwMode="auto">
          <a:xfrm>
            <a:off x="1432070" y="3706350"/>
            <a:ext cx="180278" cy="0"/>
          </a:xfrm>
          <a:prstGeom prst="straightConnector1">
            <a:avLst/>
          </a:prstGeom>
          <a:solidFill>
            <a:srgbClr val="99CCFF">
              <a:alpha val="30000"/>
            </a:srgbClr>
          </a:solidFill>
          <a:ln w="38100" cap="flat" cmpd="sng" algn="ctr">
            <a:solidFill>
              <a:srgbClr val="F8AE0B"/>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69" name="Straight Arrow Connector 68">
            <a:extLst>
              <a:ext uri="{FF2B5EF4-FFF2-40B4-BE49-F238E27FC236}">
                <a16:creationId xmlns:a16="http://schemas.microsoft.com/office/drawing/2014/main" id="{519BC3A0-1E6E-4E2D-9436-F557BA66B241}"/>
              </a:ext>
            </a:extLst>
          </p:cNvPr>
          <p:cNvCxnSpPr/>
          <p:nvPr/>
        </p:nvCxnSpPr>
        <p:spPr bwMode="auto">
          <a:xfrm>
            <a:off x="9253242" y="2941690"/>
            <a:ext cx="0" cy="278091"/>
          </a:xfrm>
          <a:prstGeom prst="straightConnector1">
            <a:avLst/>
          </a:prstGeom>
          <a:solidFill>
            <a:srgbClr val="99CCFF">
              <a:alpha val="30000"/>
            </a:srgbClr>
          </a:solidFill>
          <a:ln w="38100" cap="flat" cmpd="sng" algn="ctr">
            <a:solidFill>
              <a:srgbClr val="F8AE0B"/>
            </a:solidFill>
            <a:prstDash val="solid"/>
            <a:round/>
            <a:headEnd type="none" w="med" len="med"/>
            <a:tailEnd type="triangle" w="med" len="med"/>
          </a:ln>
          <a:effectLst>
            <a:outerShdw blurRad="50800" dist="38100" dir="5400000" algn="t" rotWithShape="0">
              <a:prstClr val="black">
                <a:alpha val="40000"/>
              </a:prstClr>
            </a:outerShdw>
          </a:effectLst>
        </p:spPr>
      </p:cxnSp>
      <p:grpSp>
        <p:nvGrpSpPr>
          <p:cNvPr id="70" name="Group 69">
            <a:extLst>
              <a:ext uri="{FF2B5EF4-FFF2-40B4-BE49-F238E27FC236}">
                <a16:creationId xmlns:a16="http://schemas.microsoft.com/office/drawing/2014/main" id="{E9ED8E23-01A4-4562-9FEB-185BB0CC0518}"/>
              </a:ext>
            </a:extLst>
          </p:cNvPr>
          <p:cNvGrpSpPr/>
          <p:nvPr/>
        </p:nvGrpSpPr>
        <p:grpSpPr>
          <a:xfrm>
            <a:off x="9657380" y="3971934"/>
            <a:ext cx="1213455" cy="715621"/>
            <a:chOff x="9777980" y="4022243"/>
            <a:chExt cx="1230974" cy="705919"/>
          </a:xfrm>
        </p:grpSpPr>
        <p:cxnSp>
          <p:nvCxnSpPr>
            <p:cNvPr id="71" name="Straight Arrow Connector 70">
              <a:extLst>
                <a:ext uri="{FF2B5EF4-FFF2-40B4-BE49-F238E27FC236}">
                  <a16:creationId xmlns:a16="http://schemas.microsoft.com/office/drawing/2014/main" id="{83740B90-76E5-428E-AF62-EBFD30C688F7}"/>
                </a:ext>
              </a:extLst>
            </p:cNvPr>
            <p:cNvCxnSpPr>
              <a:endCxn id="110" idx="2"/>
            </p:cNvCxnSpPr>
            <p:nvPr/>
          </p:nvCxnSpPr>
          <p:spPr bwMode="auto">
            <a:xfrm flipV="1">
              <a:off x="9777980" y="4022243"/>
              <a:ext cx="614186" cy="13105"/>
            </a:xfrm>
            <a:prstGeom prst="straightConnector1">
              <a:avLst/>
            </a:prstGeom>
            <a:solidFill>
              <a:srgbClr val="99CCFF">
                <a:alpha val="30000"/>
              </a:srgbClr>
            </a:solidFill>
            <a:ln w="38100" cap="flat" cmpd="sng" algn="ctr">
              <a:solidFill>
                <a:srgbClr val="F8AE0B"/>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72" name="Straight Arrow Connector 71">
              <a:extLst>
                <a:ext uri="{FF2B5EF4-FFF2-40B4-BE49-F238E27FC236}">
                  <a16:creationId xmlns:a16="http://schemas.microsoft.com/office/drawing/2014/main" id="{4D8E9E64-DA73-4F21-898C-3F9E88FB53CE}"/>
                </a:ext>
              </a:extLst>
            </p:cNvPr>
            <p:cNvCxnSpPr/>
            <p:nvPr/>
          </p:nvCxnSpPr>
          <p:spPr bwMode="auto">
            <a:xfrm flipH="1" flipV="1">
              <a:off x="11008954" y="4194762"/>
              <a:ext cx="0" cy="533400"/>
            </a:xfrm>
            <a:prstGeom prst="straightConnector1">
              <a:avLst/>
            </a:prstGeom>
            <a:solidFill>
              <a:srgbClr val="99CCFF">
                <a:alpha val="30000"/>
              </a:srgbClr>
            </a:solidFill>
            <a:ln w="38100" cap="flat" cmpd="sng" algn="ctr">
              <a:solidFill>
                <a:srgbClr val="F8AE0B"/>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73" name="Straight Arrow Connector 72">
              <a:extLst>
                <a:ext uri="{FF2B5EF4-FFF2-40B4-BE49-F238E27FC236}">
                  <a16:creationId xmlns:a16="http://schemas.microsoft.com/office/drawing/2014/main" id="{BD5D2F2A-D5B2-4789-A5DD-A1A9D49DF9B6}"/>
                </a:ext>
              </a:extLst>
            </p:cNvPr>
            <p:cNvCxnSpPr/>
            <p:nvPr/>
          </p:nvCxnSpPr>
          <p:spPr bwMode="auto">
            <a:xfrm flipH="1">
              <a:off x="10061796" y="4707038"/>
              <a:ext cx="947158" cy="0"/>
            </a:xfrm>
            <a:prstGeom prst="straightConnector1">
              <a:avLst/>
            </a:prstGeom>
            <a:solidFill>
              <a:srgbClr val="99CCFF">
                <a:alpha val="30000"/>
              </a:srgbClr>
            </a:solidFill>
            <a:ln w="38100" cap="flat" cmpd="sng" algn="ctr">
              <a:solidFill>
                <a:srgbClr val="F8AE0B"/>
              </a:solidFill>
              <a:prstDash val="solid"/>
              <a:round/>
              <a:headEnd type="none" w="med" len="med"/>
              <a:tailEnd type="none" w="med" len="med"/>
            </a:ln>
            <a:effectLst>
              <a:outerShdw blurRad="50800" dist="38100" dir="5400000" algn="t" rotWithShape="0">
                <a:prstClr val="black">
                  <a:alpha val="40000"/>
                </a:prstClr>
              </a:outerShdw>
            </a:effectLst>
          </p:spPr>
        </p:cxnSp>
      </p:grpSp>
      <p:cxnSp>
        <p:nvCxnSpPr>
          <p:cNvPr id="74" name="Straight Arrow Connector 73">
            <a:extLst>
              <a:ext uri="{FF2B5EF4-FFF2-40B4-BE49-F238E27FC236}">
                <a16:creationId xmlns:a16="http://schemas.microsoft.com/office/drawing/2014/main" id="{D134CB43-284C-419F-BD1F-01D60D73E659}"/>
              </a:ext>
            </a:extLst>
          </p:cNvPr>
          <p:cNvCxnSpPr/>
          <p:nvPr/>
        </p:nvCxnSpPr>
        <p:spPr bwMode="auto">
          <a:xfrm>
            <a:off x="8305283" y="3718824"/>
            <a:ext cx="413734" cy="0"/>
          </a:xfrm>
          <a:prstGeom prst="straightConnector1">
            <a:avLst/>
          </a:prstGeom>
          <a:solidFill>
            <a:srgbClr val="99CCFF">
              <a:alpha val="30000"/>
            </a:srgbClr>
          </a:solidFill>
          <a:ln w="38100" cap="flat" cmpd="sng" algn="ctr">
            <a:solidFill>
              <a:srgbClr val="F8AE0B"/>
            </a:solidFill>
            <a:prstDash val="solid"/>
            <a:round/>
            <a:headEnd type="none" w="med" len="med"/>
            <a:tailEnd type="triangle" w="med" len="med"/>
          </a:ln>
          <a:effectLst>
            <a:outerShdw blurRad="50800" dist="38100" dir="5400000" algn="t" rotWithShape="0">
              <a:prstClr val="black">
                <a:alpha val="40000"/>
              </a:prstClr>
            </a:outerShdw>
          </a:effectLst>
        </p:spPr>
      </p:cxnSp>
      <p:grpSp>
        <p:nvGrpSpPr>
          <p:cNvPr id="75" name="Group 74">
            <a:extLst>
              <a:ext uri="{FF2B5EF4-FFF2-40B4-BE49-F238E27FC236}">
                <a16:creationId xmlns:a16="http://schemas.microsoft.com/office/drawing/2014/main" id="{486F554E-A0A7-425B-BC67-50F830868CCD}"/>
              </a:ext>
            </a:extLst>
          </p:cNvPr>
          <p:cNvGrpSpPr/>
          <p:nvPr/>
        </p:nvGrpSpPr>
        <p:grpSpPr>
          <a:xfrm>
            <a:off x="8492955" y="3742423"/>
            <a:ext cx="228085" cy="1112364"/>
            <a:chOff x="6491046" y="3046388"/>
            <a:chExt cx="173533" cy="822961"/>
          </a:xfrm>
        </p:grpSpPr>
        <p:cxnSp>
          <p:nvCxnSpPr>
            <p:cNvPr id="76" name="Straight Arrow Connector 75">
              <a:extLst>
                <a:ext uri="{FF2B5EF4-FFF2-40B4-BE49-F238E27FC236}">
                  <a16:creationId xmlns:a16="http://schemas.microsoft.com/office/drawing/2014/main" id="{0FB59131-9379-4631-80C2-C5F76BAD096C}"/>
                </a:ext>
              </a:extLst>
            </p:cNvPr>
            <p:cNvCxnSpPr/>
            <p:nvPr/>
          </p:nvCxnSpPr>
          <p:spPr bwMode="auto">
            <a:xfrm flipV="1">
              <a:off x="6492952" y="3046388"/>
              <a:ext cx="0" cy="822961"/>
            </a:xfrm>
            <a:prstGeom prst="straightConnector1">
              <a:avLst/>
            </a:prstGeom>
            <a:solidFill>
              <a:srgbClr val="99CCFF">
                <a:alpha val="30000"/>
              </a:srgbClr>
            </a:solidFill>
            <a:ln w="38100" cap="flat" cmpd="sng" algn="ctr">
              <a:solidFill>
                <a:srgbClr val="F8AE0B"/>
              </a:solidFill>
              <a:prstDash val="solid"/>
              <a:round/>
              <a:headEnd type="none" w="med" len="med"/>
              <a:tailEnd type="none" w="med" len="med"/>
            </a:ln>
            <a:effectLst>
              <a:outerShdw blurRad="50800" dist="38100" dir="5400000" algn="t" rotWithShape="0">
                <a:prstClr val="black">
                  <a:alpha val="40000"/>
                </a:prstClr>
              </a:outerShdw>
            </a:effectLst>
          </p:spPr>
        </p:cxnSp>
        <p:cxnSp>
          <p:nvCxnSpPr>
            <p:cNvPr id="77" name="Straight Arrow Connector 76">
              <a:extLst>
                <a:ext uri="{FF2B5EF4-FFF2-40B4-BE49-F238E27FC236}">
                  <a16:creationId xmlns:a16="http://schemas.microsoft.com/office/drawing/2014/main" id="{24E49A28-5F88-4E94-B676-38902643832A}"/>
                </a:ext>
              </a:extLst>
            </p:cNvPr>
            <p:cNvCxnSpPr/>
            <p:nvPr/>
          </p:nvCxnSpPr>
          <p:spPr bwMode="auto">
            <a:xfrm flipV="1">
              <a:off x="6491046" y="3836446"/>
              <a:ext cx="173533" cy="9623"/>
            </a:xfrm>
            <a:prstGeom prst="straightConnector1">
              <a:avLst/>
            </a:prstGeom>
            <a:solidFill>
              <a:srgbClr val="99CCFF">
                <a:alpha val="30000"/>
              </a:srgbClr>
            </a:solidFill>
            <a:ln w="38100" cap="flat" cmpd="sng" algn="ctr">
              <a:solidFill>
                <a:srgbClr val="F8AE0B"/>
              </a:solidFill>
              <a:prstDash val="solid"/>
              <a:round/>
              <a:headEnd type="none" w="med" len="med"/>
              <a:tailEnd type="triangle" w="med" len="med"/>
            </a:ln>
            <a:effectLst>
              <a:outerShdw blurRad="50800" dist="38100" dir="5400000" algn="t" rotWithShape="0">
                <a:prstClr val="black">
                  <a:alpha val="40000"/>
                </a:prstClr>
              </a:outerShdw>
            </a:effectLst>
          </p:spPr>
        </p:cxnSp>
      </p:grpSp>
      <p:cxnSp>
        <p:nvCxnSpPr>
          <p:cNvPr id="78" name="Straight Arrow Connector 77">
            <a:extLst>
              <a:ext uri="{FF2B5EF4-FFF2-40B4-BE49-F238E27FC236}">
                <a16:creationId xmlns:a16="http://schemas.microsoft.com/office/drawing/2014/main" id="{4162E1C7-5721-4680-AD4E-3DE0654A19F0}"/>
              </a:ext>
            </a:extLst>
          </p:cNvPr>
          <p:cNvCxnSpPr/>
          <p:nvPr/>
        </p:nvCxnSpPr>
        <p:spPr bwMode="auto">
          <a:xfrm>
            <a:off x="4504725" y="3706350"/>
            <a:ext cx="180278" cy="0"/>
          </a:xfrm>
          <a:prstGeom prst="straightConnector1">
            <a:avLst/>
          </a:prstGeom>
          <a:solidFill>
            <a:srgbClr val="99CCFF">
              <a:alpha val="30000"/>
            </a:srgbClr>
          </a:solidFill>
          <a:ln w="38100" cap="flat" cmpd="sng" algn="ctr">
            <a:solidFill>
              <a:srgbClr val="F8AE0B"/>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79" name="Straight Arrow Connector 78">
            <a:extLst>
              <a:ext uri="{FF2B5EF4-FFF2-40B4-BE49-F238E27FC236}">
                <a16:creationId xmlns:a16="http://schemas.microsoft.com/office/drawing/2014/main" id="{1F56B6C0-59DD-4318-8DC5-B813524EF24A}"/>
              </a:ext>
            </a:extLst>
          </p:cNvPr>
          <p:cNvCxnSpPr/>
          <p:nvPr/>
        </p:nvCxnSpPr>
        <p:spPr bwMode="auto">
          <a:xfrm>
            <a:off x="2922569" y="3710607"/>
            <a:ext cx="270416" cy="0"/>
          </a:xfrm>
          <a:prstGeom prst="straightConnector1">
            <a:avLst/>
          </a:prstGeom>
          <a:solidFill>
            <a:srgbClr val="99CCFF">
              <a:alpha val="30000"/>
            </a:srgbClr>
          </a:solidFill>
          <a:ln w="38100" cap="flat" cmpd="sng" algn="ctr">
            <a:solidFill>
              <a:srgbClr val="F8AE0B"/>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80" name="Straight Arrow Connector 79">
            <a:extLst>
              <a:ext uri="{FF2B5EF4-FFF2-40B4-BE49-F238E27FC236}">
                <a16:creationId xmlns:a16="http://schemas.microsoft.com/office/drawing/2014/main" id="{185FEEDD-5AE0-4F99-836E-28EDD18AC1B9}"/>
              </a:ext>
            </a:extLst>
          </p:cNvPr>
          <p:cNvCxnSpPr/>
          <p:nvPr/>
        </p:nvCxnSpPr>
        <p:spPr bwMode="auto">
          <a:xfrm>
            <a:off x="6070911" y="3718810"/>
            <a:ext cx="180278" cy="0"/>
          </a:xfrm>
          <a:prstGeom prst="straightConnector1">
            <a:avLst/>
          </a:prstGeom>
          <a:solidFill>
            <a:srgbClr val="99CCFF">
              <a:alpha val="30000"/>
            </a:srgbClr>
          </a:solidFill>
          <a:ln w="38100" cap="flat" cmpd="sng" algn="ctr">
            <a:solidFill>
              <a:srgbClr val="F8AE0B"/>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81" name="Straight Arrow Connector 80">
            <a:extLst>
              <a:ext uri="{FF2B5EF4-FFF2-40B4-BE49-F238E27FC236}">
                <a16:creationId xmlns:a16="http://schemas.microsoft.com/office/drawing/2014/main" id="{0437EA6B-8188-4DB4-B2C0-799835BC2CE4}"/>
              </a:ext>
            </a:extLst>
          </p:cNvPr>
          <p:cNvCxnSpPr/>
          <p:nvPr/>
        </p:nvCxnSpPr>
        <p:spPr bwMode="auto">
          <a:xfrm>
            <a:off x="7008829" y="3711311"/>
            <a:ext cx="270416" cy="0"/>
          </a:xfrm>
          <a:prstGeom prst="straightConnector1">
            <a:avLst/>
          </a:prstGeom>
          <a:solidFill>
            <a:srgbClr val="99CCFF">
              <a:alpha val="30000"/>
            </a:srgbClr>
          </a:solidFill>
          <a:ln w="38100" cap="flat" cmpd="sng" algn="ctr">
            <a:solidFill>
              <a:srgbClr val="F8AE0B"/>
            </a:solidFill>
            <a:prstDash val="solid"/>
            <a:round/>
            <a:headEnd type="none" w="med" len="med"/>
            <a:tailEnd type="triangle" w="med" len="med"/>
          </a:ln>
          <a:effectLst>
            <a:outerShdw blurRad="50800" dist="38100" dir="5400000" algn="t" rotWithShape="0">
              <a:prstClr val="black">
                <a:alpha val="40000"/>
              </a:prstClr>
            </a:outerShdw>
          </a:effectLst>
        </p:spPr>
      </p:cxnSp>
      <p:grpSp>
        <p:nvGrpSpPr>
          <p:cNvPr id="82" name="Group 81">
            <a:extLst>
              <a:ext uri="{FF2B5EF4-FFF2-40B4-BE49-F238E27FC236}">
                <a16:creationId xmlns:a16="http://schemas.microsoft.com/office/drawing/2014/main" id="{0C4DB2CC-4A04-4DA9-8765-06580E17F836}"/>
              </a:ext>
            </a:extLst>
          </p:cNvPr>
          <p:cNvGrpSpPr/>
          <p:nvPr/>
        </p:nvGrpSpPr>
        <p:grpSpPr>
          <a:xfrm>
            <a:off x="348243" y="3054753"/>
            <a:ext cx="1093328" cy="1262955"/>
            <a:chOff x="294331" y="2537629"/>
            <a:chExt cx="831833" cy="934373"/>
          </a:xfrm>
        </p:grpSpPr>
        <p:sp>
          <p:nvSpPr>
            <p:cNvPr id="83" name="Rounded Rectangle 46">
              <a:extLst>
                <a:ext uri="{FF2B5EF4-FFF2-40B4-BE49-F238E27FC236}">
                  <a16:creationId xmlns:a16="http://schemas.microsoft.com/office/drawing/2014/main" id="{A0B35930-44B9-4C9A-A28A-9036322260E6}"/>
                </a:ext>
              </a:extLst>
            </p:cNvPr>
            <p:cNvSpPr/>
            <p:nvPr/>
          </p:nvSpPr>
          <p:spPr bwMode="auto">
            <a:xfrm>
              <a:off x="294331" y="2631040"/>
              <a:ext cx="831833" cy="840962"/>
            </a:xfrm>
            <a:prstGeom prst="roundRect">
              <a:avLst/>
            </a:prstGeom>
            <a:solidFill>
              <a:srgbClr val="C41F24"/>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b"/>
            <a:lstStyle/>
            <a:p>
              <a:pPr algn="ctr">
                <a:defRPr/>
              </a:pPr>
              <a:r>
                <a:rPr lang="en-US" sz="1050" dirty="0">
                  <a:solidFill>
                    <a:schemeClr val="bg1"/>
                  </a:solidFill>
                  <a:latin typeface="Arial Rounded MT Bold" panose="020F0704030504030204" pitchFamily="34" charset="0"/>
                </a:rPr>
                <a:t>Develop solution Objectives</a:t>
              </a:r>
            </a:p>
          </p:txBody>
        </p:sp>
        <p:pic>
          <p:nvPicPr>
            <p:cNvPr id="84" name="Picture 83">
              <a:extLst>
                <a:ext uri="{FF2B5EF4-FFF2-40B4-BE49-F238E27FC236}">
                  <a16:creationId xmlns:a16="http://schemas.microsoft.com/office/drawing/2014/main" id="{1E70780D-6356-473E-AC9C-76C317E26438}"/>
                </a:ext>
              </a:extLst>
            </p:cNvPr>
            <p:cNvPicPr>
              <a:picLocks noChangeAspect="1"/>
            </p:cNvPicPr>
            <p:nvPr/>
          </p:nvPicPr>
          <p:blipFill>
            <a:blip r:embed="rId4"/>
            <a:stretch>
              <a:fillRect/>
            </a:stretch>
          </p:blipFill>
          <p:spPr>
            <a:xfrm>
              <a:off x="311965" y="2537629"/>
              <a:ext cx="810838" cy="695004"/>
            </a:xfrm>
            <a:prstGeom prst="rect">
              <a:avLst/>
            </a:prstGeom>
          </p:spPr>
        </p:pic>
      </p:grpSp>
      <p:grpSp>
        <p:nvGrpSpPr>
          <p:cNvPr id="85" name="Group 84">
            <a:extLst>
              <a:ext uri="{FF2B5EF4-FFF2-40B4-BE49-F238E27FC236}">
                <a16:creationId xmlns:a16="http://schemas.microsoft.com/office/drawing/2014/main" id="{06E2F6A1-E152-4C88-B845-5990EF5EBB1A}"/>
              </a:ext>
            </a:extLst>
          </p:cNvPr>
          <p:cNvGrpSpPr/>
          <p:nvPr/>
        </p:nvGrpSpPr>
        <p:grpSpPr>
          <a:xfrm>
            <a:off x="1579869" y="2981841"/>
            <a:ext cx="1372301" cy="1334126"/>
            <a:chOff x="1231385" y="2483686"/>
            <a:chExt cx="1044083" cy="987028"/>
          </a:xfrm>
        </p:grpSpPr>
        <p:sp>
          <p:nvSpPr>
            <p:cNvPr id="86" name="Rounded Rectangle 45">
              <a:extLst>
                <a:ext uri="{FF2B5EF4-FFF2-40B4-BE49-F238E27FC236}">
                  <a16:creationId xmlns:a16="http://schemas.microsoft.com/office/drawing/2014/main" id="{2A33D6E7-F0C4-478F-BFDA-A5B0F04A0D16}"/>
                </a:ext>
              </a:extLst>
            </p:cNvPr>
            <p:cNvSpPr/>
            <p:nvPr/>
          </p:nvSpPr>
          <p:spPr bwMode="auto">
            <a:xfrm>
              <a:off x="1231385" y="2639374"/>
              <a:ext cx="1044083" cy="831340"/>
            </a:xfrm>
            <a:prstGeom prst="roundRect">
              <a:avLst/>
            </a:prstGeom>
            <a:solidFill>
              <a:srgbClr val="C41F24"/>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b"/>
            <a:lstStyle/>
            <a:p>
              <a:pPr algn="ctr">
                <a:defRPr/>
              </a:pPr>
              <a:r>
                <a:rPr lang="en-US" sz="1050" dirty="0">
                  <a:solidFill>
                    <a:schemeClr val="bg1"/>
                  </a:solidFill>
                  <a:latin typeface="Arial Rounded MT Bold" panose="020F0704030504030204" pitchFamily="34" charset="0"/>
                </a:rPr>
                <a:t>Develop Evaluation Plans &amp; Baseline Data</a:t>
              </a:r>
            </a:p>
          </p:txBody>
        </p:sp>
        <p:pic>
          <p:nvPicPr>
            <p:cNvPr id="87" name="Picture 86">
              <a:extLst>
                <a:ext uri="{FF2B5EF4-FFF2-40B4-BE49-F238E27FC236}">
                  <a16:creationId xmlns:a16="http://schemas.microsoft.com/office/drawing/2014/main" id="{CCB1FBB9-CBC0-4260-8C35-C98AF2E221B5}"/>
                </a:ext>
              </a:extLst>
            </p:cNvPr>
            <p:cNvPicPr>
              <a:picLocks noChangeAspect="1"/>
            </p:cNvPicPr>
            <p:nvPr/>
          </p:nvPicPr>
          <p:blipFill>
            <a:blip r:embed="rId5"/>
            <a:stretch>
              <a:fillRect/>
            </a:stretch>
          </p:blipFill>
          <p:spPr>
            <a:xfrm>
              <a:off x="1300443" y="2483686"/>
              <a:ext cx="841321" cy="804742"/>
            </a:xfrm>
            <a:prstGeom prst="rect">
              <a:avLst/>
            </a:prstGeom>
          </p:spPr>
        </p:pic>
      </p:grpSp>
      <p:grpSp>
        <p:nvGrpSpPr>
          <p:cNvPr id="88" name="Group 87">
            <a:extLst>
              <a:ext uri="{FF2B5EF4-FFF2-40B4-BE49-F238E27FC236}">
                <a16:creationId xmlns:a16="http://schemas.microsoft.com/office/drawing/2014/main" id="{B612BE0A-FC33-4296-AAC6-95ACA2D1C6A5}"/>
              </a:ext>
            </a:extLst>
          </p:cNvPr>
          <p:cNvGrpSpPr/>
          <p:nvPr/>
        </p:nvGrpSpPr>
        <p:grpSpPr>
          <a:xfrm>
            <a:off x="3156197" y="3054753"/>
            <a:ext cx="1347128" cy="1262955"/>
            <a:chOff x="2430698" y="2537629"/>
            <a:chExt cx="1024931" cy="934373"/>
          </a:xfrm>
        </p:grpSpPr>
        <p:sp>
          <p:nvSpPr>
            <p:cNvPr id="89" name="Rounded Rectangle 51">
              <a:extLst>
                <a:ext uri="{FF2B5EF4-FFF2-40B4-BE49-F238E27FC236}">
                  <a16:creationId xmlns:a16="http://schemas.microsoft.com/office/drawing/2014/main" id="{A1473C03-A94C-48DB-9E81-5B1F3204BD40}"/>
                </a:ext>
              </a:extLst>
            </p:cNvPr>
            <p:cNvSpPr/>
            <p:nvPr/>
          </p:nvSpPr>
          <p:spPr bwMode="auto">
            <a:xfrm>
              <a:off x="2430698" y="2631040"/>
              <a:ext cx="1024931" cy="840962"/>
            </a:xfrm>
            <a:prstGeom prst="roundRect">
              <a:avLst/>
            </a:prstGeom>
            <a:solidFill>
              <a:srgbClr val="C41F24"/>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b"/>
            <a:lstStyle/>
            <a:p>
              <a:pPr algn="ctr">
                <a:defRPr/>
              </a:pPr>
              <a:r>
                <a:rPr lang="en-US" sz="1050" dirty="0">
                  <a:solidFill>
                    <a:schemeClr val="bg1"/>
                  </a:solidFill>
                  <a:latin typeface="Arial Rounded MT Bold" panose="020F0704030504030204" pitchFamily="34" charset="0"/>
                </a:rPr>
                <a:t>Collect Data During solution implementation</a:t>
              </a:r>
            </a:p>
          </p:txBody>
        </p:sp>
        <p:pic>
          <p:nvPicPr>
            <p:cNvPr id="90" name="Picture 89">
              <a:extLst>
                <a:ext uri="{FF2B5EF4-FFF2-40B4-BE49-F238E27FC236}">
                  <a16:creationId xmlns:a16="http://schemas.microsoft.com/office/drawing/2014/main" id="{8EFDC978-58FC-4CEE-90B7-4E8FE6D3D27F}"/>
                </a:ext>
              </a:extLst>
            </p:cNvPr>
            <p:cNvPicPr>
              <a:picLocks noChangeAspect="1"/>
            </p:cNvPicPr>
            <p:nvPr/>
          </p:nvPicPr>
          <p:blipFill>
            <a:blip r:embed="rId6"/>
            <a:stretch>
              <a:fillRect/>
            </a:stretch>
          </p:blipFill>
          <p:spPr>
            <a:xfrm>
              <a:off x="2544517" y="2537629"/>
              <a:ext cx="725487" cy="695004"/>
            </a:xfrm>
            <a:prstGeom prst="rect">
              <a:avLst/>
            </a:prstGeom>
          </p:spPr>
        </p:pic>
      </p:grpSp>
      <p:grpSp>
        <p:nvGrpSpPr>
          <p:cNvPr id="91" name="Group 90">
            <a:extLst>
              <a:ext uri="{FF2B5EF4-FFF2-40B4-BE49-F238E27FC236}">
                <a16:creationId xmlns:a16="http://schemas.microsoft.com/office/drawing/2014/main" id="{F842C6BF-4AE6-446D-B264-E3F8A25255EC}"/>
              </a:ext>
            </a:extLst>
          </p:cNvPr>
          <p:cNvGrpSpPr/>
          <p:nvPr/>
        </p:nvGrpSpPr>
        <p:grpSpPr>
          <a:xfrm>
            <a:off x="4636077" y="3075473"/>
            <a:ext cx="1434834" cy="1240494"/>
            <a:chOff x="3556630" y="2552958"/>
            <a:chExt cx="1091660" cy="917756"/>
          </a:xfrm>
        </p:grpSpPr>
        <p:sp>
          <p:nvSpPr>
            <p:cNvPr id="92" name="Rounded Rectangle 50">
              <a:extLst>
                <a:ext uri="{FF2B5EF4-FFF2-40B4-BE49-F238E27FC236}">
                  <a16:creationId xmlns:a16="http://schemas.microsoft.com/office/drawing/2014/main" id="{D570C7EE-9ADE-48B4-8C9C-CC589B8375C8}"/>
                </a:ext>
              </a:extLst>
            </p:cNvPr>
            <p:cNvSpPr/>
            <p:nvPr/>
          </p:nvSpPr>
          <p:spPr bwMode="auto">
            <a:xfrm>
              <a:off x="3556630" y="2639374"/>
              <a:ext cx="1091660" cy="831340"/>
            </a:xfrm>
            <a:prstGeom prst="roundRect">
              <a:avLst/>
            </a:prstGeom>
            <a:solidFill>
              <a:srgbClr val="C41F24"/>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b"/>
            <a:lstStyle/>
            <a:p>
              <a:pPr algn="ctr">
                <a:defRPr/>
              </a:pPr>
              <a:r>
                <a:rPr lang="en-US" sz="1050" dirty="0">
                  <a:solidFill>
                    <a:schemeClr val="bg1"/>
                  </a:solidFill>
                  <a:latin typeface="Arial Rounded MT Bold" panose="020F0704030504030204" pitchFamily="34" charset="0"/>
                </a:rPr>
                <a:t>Collect Data After solution implementation</a:t>
              </a:r>
            </a:p>
          </p:txBody>
        </p:sp>
        <p:pic>
          <p:nvPicPr>
            <p:cNvPr id="93" name="Picture 92">
              <a:extLst>
                <a:ext uri="{FF2B5EF4-FFF2-40B4-BE49-F238E27FC236}">
                  <a16:creationId xmlns:a16="http://schemas.microsoft.com/office/drawing/2014/main" id="{5C95AEF1-F116-49FC-B372-57BA837BFDBB}"/>
                </a:ext>
              </a:extLst>
            </p:cNvPr>
            <p:cNvPicPr>
              <a:picLocks noChangeAspect="1"/>
            </p:cNvPicPr>
            <p:nvPr/>
          </p:nvPicPr>
          <p:blipFill>
            <a:blip r:embed="rId7"/>
            <a:stretch>
              <a:fillRect/>
            </a:stretch>
          </p:blipFill>
          <p:spPr>
            <a:xfrm>
              <a:off x="3747074" y="2552958"/>
              <a:ext cx="609653" cy="585267"/>
            </a:xfrm>
            <a:prstGeom prst="rect">
              <a:avLst/>
            </a:prstGeom>
          </p:spPr>
        </p:pic>
      </p:grpSp>
      <p:grpSp>
        <p:nvGrpSpPr>
          <p:cNvPr id="94" name="Group 93">
            <a:extLst>
              <a:ext uri="{FF2B5EF4-FFF2-40B4-BE49-F238E27FC236}">
                <a16:creationId xmlns:a16="http://schemas.microsoft.com/office/drawing/2014/main" id="{BFDD7BF4-AE4F-4FE7-B362-830E1361AC98}"/>
              </a:ext>
            </a:extLst>
          </p:cNvPr>
          <p:cNvGrpSpPr/>
          <p:nvPr/>
        </p:nvGrpSpPr>
        <p:grpSpPr>
          <a:xfrm>
            <a:off x="6218634" y="3121781"/>
            <a:ext cx="864378" cy="1194186"/>
            <a:chOff x="4760682" y="2587218"/>
            <a:chExt cx="657642" cy="883496"/>
          </a:xfrm>
        </p:grpSpPr>
        <p:sp>
          <p:nvSpPr>
            <p:cNvPr id="95" name="Rounded Rectangle 42">
              <a:extLst>
                <a:ext uri="{FF2B5EF4-FFF2-40B4-BE49-F238E27FC236}">
                  <a16:creationId xmlns:a16="http://schemas.microsoft.com/office/drawing/2014/main" id="{D34ECEB6-BD5B-46D0-950C-7259ABCC09A7}"/>
                </a:ext>
              </a:extLst>
            </p:cNvPr>
            <p:cNvSpPr/>
            <p:nvPr/>
          </p:nvSpPr>
          <p:spPr bwMode="auto">
            <a:xfrm>
              <a:off x="4776577" y="2639375"/>
              <a:ext cx="641747" cy="831339"/>
            </a:xfrm>
            <a:prstGeom prst="roundRect">
              <a:avLst/>
            </a:prstGeom>
            <a:solidFill>
              <a:srgbClr val="C41F24"/>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b"/>
            <a:lstStyle/>
            <a:p>
              <a:pPr algn="ctr">
                <a:defRPr/>
              </a:pPr>
              <a:r>
                <a:rPr lang="en-US" sz="1050" dirty="0">
                  <a:solidFill>
                    <a:schemeClr val="bg1"/>
                  </a:solidFill>
                  <a:latin typeface="Arial Rounded MT Bold" panose="020F0704030504030204" pitchFamily="34" charset="0"/>
                </a:rPr>
                <a:t>Isolate the Effects</a:t>
              </a:r>
            </a:p>
          </p:txBody>
        </p:sp>
        <p:pic>
          <p:nvPicPr>
            <p:cNvPr id="96" name="Picture 95">
              <a:extLst>
                <a:ext uri="{FF2B5EF4-FFF2-40B4-BE49-F238E27FC236}">
                  <a16:creationId xmlns:a16="http://schemas.microsoft.com/office/drawing/2014/main" id="{ACD4757D-76DD-4E79-A8DA-4B6BDA1F356B}"/>
                </a:ext>
              </a:extLst>
            </p:cNvPr>
            <p:cNvPicPr>
              <a:picLocks noChangeAspect="1"/>
            </p:cNvPicPr>
            <p:nvPr/>
          </p:nvPicPr>
          <p:blipFill>
            <a:blip r:embed="rId8"/>
            <a:stretch>
              <a:fillRect/>
            </a:stretch>
          </p:blipFill>
          <p:spPr>
            <a:xfrm>
              <a:off x="4760682" y="2587218"/>
              <a:ext cx="609653" cy="585267"/>
            </a:xfrm>
            <a:prstGeom prst="rect">
              <a:avLst/>
            </a:prstGeom>
          </p:spPr>
        </p:pic>
      </p:grpSp>
      <p:grpSp>
        <p:nvGrpSpPr>
          <p:cNvPr id="97" name="Group 96">
            <a:extLst>
              <a:ext uri="{FF2B5EF4-FFF2-40B4-BE49-F238E27FC236}">
                <a16:creationId xmlns:a16="http://schemas.microsoft.com/office/drawing/2014/main" id="{EBD21F69-7F60-4E7B-8A4B-F0D9755E2715}"/>
              </a:ext>
            </a:extLst>
          </p:cNvPr>
          <p:cNvGrpSpPr/>
          <p:nvPr/>
        </p:nvGrpSpPr>
        <p:grpSpPr>
          <a:xfrm>
            <a:off x="7218842" y="3043103"/>
            <a:ext cx="1182014" cy="1272862"/>
            <a:chOff x="5521667" y="2529010"/>
            <a:chExt cx="899308" cy="941703"/>
          </a:xfrm>
        </p:grpSpPr>
        <p:sp>
          <p:nvSpPr>
            <p:cNvPr id="98" name="Rounded Rectangle 41">
              <a:extLst>
                <a:ext uri="{FF2B5EF4-FFF2-40B4-BE49-F238E27FC236}">
                  <a16:creationId xmlns:a16="http://schemas.microsoft.com/office/drawing/2014/main" id="{9CFA3F21-FC0B-40A4-A53C-446D44ED7198}"/>
                </a:ext>
              </a:extLst>
            </p:cNvPr>
            <p:cNvSpPr/>
            <p:nvPr/>
          </p:nvSpPr>
          <p:spPr bwMode="auto">
            <a:xfrm>
              <a:off x="5543724" y="2682434"/>
              <a:ext cx="877251" cy="788279"/>
            </a:xfrm>
            <a:prstGeom prst="roundRect">
              <a:avLst/>
            </a:prstGeom>
            <a:solidFill>
              <a:srgbClr val="C41F24"/>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b"/>
            <a:lstStyle/>
            <a:p>
              <a:pPr algn="ctr">
                <a:defRPr/>
              </a:pPr>
              <a:r>
                <a:rPr lang="en-US" sz="1050" dirty="0">
                  <a:solidFill>
                    <a:schemeClr val="bg1"/>
                  </a:solidFill>
                  <a:latin typeface="Arial Rounded MT Bold" panose="020F0704030504030204" pitchFamily="34" charset="0"/>
                </a:rPr>
                <a:t>Convert Data to Monetary Value</a:t>
              </a:r>
            </a:p>
          </p:txBody>
        </p:sp>
        <p:pic>
          <p:nvPicPr>
            <p:cNvPr id="99" name="Picture 98">
              <a:extLst>
                <a:ext uri="{FF2B5EF4-FFF2-40B4-BE49-F238E27FC236}">
                  <a16:creationId xmlns:a16="http://schemas.microsoft.com/office/drawing/2014/main" id="{1E7E9839-810E-456C-8E7A-A4B40C7B7734}"/>
                </a:ext>
              </a:extLst>
            </p:cNvPr>
            <p:cNvPicPr>
              <a:picLocks noChangeAspect="1"/>
            </p:cNvPicPr>
            <p:nvPr/>
          </p:nvPicPr>
          <p:blipFill>
            <a:blip r:embed="rId9"/>
            <a:stretch>
              <a:fillRect/>
            </a:stretch>
          </p:blipFill>
          <p:spPr>
            <a:xfrm>
              <a:off x="5521667" y="2529010"/>
              <a:ext cx="885152" cy="804742"/>
            </a:xfrm>
            <a:prstGeom prst="rect">
              <a:avLst/>
            </a:prstGeom>
          </p:spPr>
        </p:pic>
      </p:grpSp>
      <p:grpSp>
        <p:nvGrpSpPr>
          <p:cNvPr id="100" name="Group 99">
            <a:extLst>
              <a:ext uri="{FF2B5EF4-FFF2-40B4-BE49-F238E27FC236}">
                <a16:creationId xmlns:a16="http://schemas.microsoft.com/office/drawing/2014/main" id="{C2E97DA7-C89F-4718-AD05-34B61F509610}"/>
              </a:ext>
            </a:extLst>
          </p:cNvPr>
          <p:cNvGrpSpPr/>
          <p:nvPr/>
        </p:nvGrpSpPr>
        <p:grpSpPr>
          <a:xfrm>
            <a:off x="8676347" y="2129408"/>
            <a:ext cx="1260818" cy="810674"/>
            <a:chOff x="6630576" y="1853030"/>
            <a:chExt cx="959264" cy="599762"/>
          </a:xfrm>
        </p:grpSpPr>
        <p:sp>
          <p:nvSpPr>
            <p:cNvPr id="101" name="Rounded Rectangle 40">
              <a:extLst>
                <a:ext uri="{FF2B5EF4-FFF2-40B4-BE49-F238E27FC236}">
                  <a16:creationId xmlns:a16="http://schemas.microsoft.com/office/drawing/2014/main" id="{2599BE53-3AA8-4A2E-85EB-236A62F6E501}"/>
                </a:ext>
              </a:extLst>
            </p:cNvPr>
            <p:cNvSpPr/>
            <p:nvPr/>
          </p:nvSpPr>
          <p:spPr bwMode="auto">
            <a:xfrm>
              <a:off x="6630576" y="1888441"/>
              <a:ext cx="959264" cy="564351"/>
            </a:xfrm>
            <a:prstGeom prst="roundRect">
              <a:avLst/>
            </a:prstGeom>
            <a:solidFill>
              <a:srgbClr val="C41F24"/>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b"/>
            <a:lstStyle/>
            <a:p>
              <a:pPr algn="ctr">
                <a:defRPr/>
              </a:pPr>
              <a:r>
                <a:rPr lang="en-US" sz="1050" dirty="0">
                  <a:solidFill>
                    <a:schemeClr val="bg1"/>
                  </a:solidFill>
                  <a:latin typeface="Arial Rounded MT Bold" panose="020F0704030504030204" pitchFamily="34" charset="0"/>
                </a:rPr>
                <a:t>Tabulate Costs of Solution</a:t>
              </a:r>
            </a:p>
          </p:txBody>
        </p:sp>
        <p:pic>
          <p:nvPicPr>
            <p:cNvPr id="102" name="Picture 101">
              <a:extLst>
                <a:ext uri="{FF2B5EF4-FFF2-40B4-BE49-F238E27FC236}">
                  <a16:creationId xmlns:a16="http://schemas.microsoft.com/office/drawing/2014/main" id="{A4342BEA-BB3A-4288-A63E-9C146CF7F751}"/>
                </a:ext>
              </a:extLst>
            </p:cNvPr>
            <p:cNvPicPr>
              <a:picLocks noChangeAspect="1"/>
            </p:cNvPicPr>
            <p:nvPr/>
          </p:nvPicPr>
          <p:blipFill>
            <a:blip r:embed="rId10"/>
            <a:stretch>
              <a:fillRect/>
            </a:stretch>
          </p:blipFill>
          <p:spPr>
            <a:xfrm>
              <a:off x="6837825" y="1853030"/>
              <a:ext cx="463336" cy="414564"/>
            </a:xfrm>
            <a:prstGeom prst="rect">
              <a:avLst/>
            </a:prstGeom>
          </p:spPr>
        </p:pic>
      </p:grpSp>
      <p:grpSp>
        <p:nvGrpSpPr>
          <p:cNvPr id="103" name="Group 102">
            <a:extLst>
              <a:ext uri="{FF2B5EF4-FFF2-40B4-BE49-F238E27FC236}">
                <a16:creationId xmlns:a16="http://schemas.microsoft.com/office/drawing/2014/main" id="{FAAA44DE-CF94-4C7E-B832-1DCC6C0573B6}"/>
              </a:ext>
            </a:extLst>
          </p:cNvPr>
          <p:cNvGrpSpPr/>
          <p:nvPr/>
        </p:nvGrpSpPr>
        <p:grpSpPr>
          <a:xfrm>
            <a:off x="8685737" y="3220272"/>
            <a:ext cx="1251429" cy="781499"/>
            <a:chOff x="6637720" y="2660085"/>
            <a:chExt cx="952121" cy="578177"/>
          </a:xfrm>
        </p:grpSpPr>
        <p:sp>
          <p:nvSpPr>
            <p:cNvPr id="104" name="Rounded Rectangle 39">
              <a:extLst>
                <a:ext uri="{FF2B5EF4-FFF2-40B4-BE49-F238E27FC236}">
                  <a16:creationId xmlns:a16="http://schemas.microsoft.com/office/drawing/2014/main" id="{BA0B0A1E-3BBB-47CA-816A-8549E4249D52}"/>
                </a:ext>
              </a:extLst>
            </p:cNvPr>
            <p:cNvSpPr/>
            <p:nvPr/>
          </p:nvSpPr>
          <p:spPr bwMode="auto">
            <a:xfrm>
              <a:off x="6637720" y="2703888"/>
              <a:ext cx="952121" cy="534374"/>
            </a:xfrm>
            <a:prstGeom prst="roundRect">
              <a:avLst/>
            </a:prstGeom>
            <a:solidFill>
              <a:srgbClr val="C41F24"/>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b"/>
            <a:lstStyle/>
            <a:p>
              <a:pPr algn="ctr">
                <a:defRPr/>
              </a:pPr>
              <a:r>
                <a:rPr lang="en-US" sz="1050" dirty="0">
                  <a:solidFill>
                    <a:schemeClr val="bg1"/>
                  </a:solidFill>
                  <a:latin typeface="Arial Rounded MT Bold" panose="020F0704030504030204" pitchFamily="34" charset="0"/>
                </a:rPr>
                <a:t>Calculate ROI</a:t>
              </a:r>
            </a:p>
          </p:txBody>
        </p:sp>
        <p:pic>
          <p:nvPicPr>
            <p:cNvPr id="105" name="Picture 104">
              <a:extLst>
                <a:ext uri="{FF2B5EF4-FFF2-40B4-BE49-F238E27FC236}">
                  <a16:creationId xmlns:a16="http://schemas.microsoft.com/office/drawing/2014/main" id="{05C099BF-F8AE-4C58-8AB5-E960595C7670}"/>
                </a:ext>
              </a:extLst>
            </p:cNvPr>
            <p:cNvPicPr>
              <a:picLocks noChangeAspect="1"/>
            </p:cNvPicPr>
            <p:nvPr/>
          </p:nvPicPr>
          <p:blipFill>
            <a:blip r:embed="rId11"/>
            <a:stretch>
              <a:fillRect/>
            </a:stretch>
          </p:blipFill>
          <p:spPr>
            <a:xfrm>
              <a:off x="6789052" y="2660085"/>
              <a:ext cx="560881" cy="542591"/>
            </a:xfrm>
            <a:prstGeom prst="rect">
              <a:avLst/>
            </a:prstGeom>
          </p:spPr>
        </p:pic>
      </p:grpSp>
      <p:grpSp>
        <p:nvGrpSpPr>
          <p:cNvPr id="106" name="Group 105">
            <a:extLst>
              <a:ext uri="{FF2B5EF4-FFF2-40B4-BE49-F238E27FC236}">
                <a16:creationId xmlns:a16="http://schemas.microsoft.com/office/drawing/2014/main" id="{D218C191-6A91-4233-88A9-B72E2F1791F7}"/>
              </a:ext>
            </a:extLst>
          </p:cNvPr>
          <p:cNvGrpSpPr/>
          <p:nvPr/>
        </p:nvGrpSpPr>
        <p:grpSpPr>
          <a:xfrm>
            <a:off x="8685737" y="4051635"/>
            <a:ext cx="1251429" cy="993818"/>
            <a:chOff x="6637720" y="3275153"/>
            <a:chExt cx="952121" cy="735257"/>
          </a:xfrm>
        </p:grpSpPr>
        <p:sp>
          <p:nvSpPr>
            <p:cNvPr id="107" name="Rounded Rectangle 38">
              <a:extLst>
                <a:ext uri="{FF2B5EF4-FFF2-40B4-BE49-F238E27FC236}">
                  <a16:creationId xmlns:a16="http://schemas.microsoft.com/office/drawing/2014/main" id="{79DEBF76-78D4-4D2D-A1C9-5A59AF1E54EC}"/>
                </a:ext>
              </a:extLst>
            </p:cNvPr>
            <p:cNvSpPr/>
            <p:nvPr/>
          </p:nvSpPr>
          <p:spPr bwMode="auto">
            <a:xfrm>
              <a:off x="6637720" y="3436960"/>
              <a:ext cx="952121" cy="573450"/>
            </a:xfrm>
            <a:prstGeom prst="roundRect">
              <a:avLst/>
            </a:prstGeom>
            <a:solidFill>
              <a:srgbClr val="C41F24"/>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b"/>
            <a:lstStyle/>
            <a:p>
              <a:pPr algn="ctr">
                <a:defRPr/>
              </a:pPr>
              <a:r>
                <a:rPr lang="en-US" sz="1050" dirty="0">
                  <a:solidFill>
                    <a:schemeClr val="bg1"/>
                  </a:solidFill>
                  <a:latin typeface="Arial Rounded MT Bold" panose="020F0704030504030204" pitchFamily="34" charset="0"/>
                </a:rPr>
                <a:t>Identify Intangible</a:t>
              </a:r>
            </a:p>
          </p:txBody>
        </p:sp>
        <p:pic>
          <p:nvPicPr>
            <p:cNvPr id="108" name="Picture 107">
              <a:extLst>
                <a:ext uri="{FF2B5EF4-FFF2-40B4-BE49-F238E27FC236}">
                  <a16:creationId xmlns:a16="http://schemas.microsoft.com/office/drawing/2014/main" id="{56587CD5-6C38-430A-808B-3A730734192A}"/>
                </a:ext>
              </a:extLst>
            </p:cNvPr>
            <p:cNvPicPr>
              <a:picLocks noChangeAspect="1"/>
            </p:cNvPicPr>
            <p:nvPr/>
          </p:nvPicPr>
          <p:blipFill>
            <a:blip r:embed="rId12"/>
            <a:stretch>
              <a:fillRect/>
            </a:stretch>
          </p:blipFill>
          <p:spPr>
            <a:xfrm>
              <a:off x="6743602" y="3275153"/>
              <a:ext cx="695004" cy="688908"/>
            </a:xfrm>
            <a:prstGeom prst="rect">
              <a:avLst/>
            </a:prstGeom>
          </p:spPr>
        </p:pic>
      </p:grpSp>
      <p:grpSp>
        <p:nvGrpSpPr>
          <p:cNvPr id="109" name="Group 108">
            <a:extLst>
              <a:ext uri="{FF2B5EF4-FFF2-40B4-BE49-F238E27FC236}">
                <a16:creationId xmlns:a16="http://schemas.microsoft.com/office/drawing/2014/main" id="{F867FD90-D1EA-489D-9BC4-9B0D8A7D0251}"/>
              </a:ext>
            </a:extLst>
          </p:cNvPr>
          <p:cNvGrpSpPr/>
          <p:nvPr/>
        </p:nvGrpSpPr>
        <p:grpSpPr>
          <a:xfrm>
            <a:off x="10289591" y="2661446"/>
            <a:ext cx="1230018" cy="1530659"/>
            <a:chOff x="7857975" y="2246648"/>
            <a:chExt cx="935831" cy="1132429"/>
          </a:xfrm>
        </p:grpSpPr>
        <p:sp>
          <p:nvSpPr>
            <p:cNvPr id="110" name="Oval 109">
              <a:extLst>
                <a:ext uri="{FF2B5EF4-FFF2-40B4-BE49-F238E27FC236}">
                  <a16:creationId xmlns:a16="http://schemas.microsoft.com/office/drawing/2014/main" id="{E9300F85-8F73-4E32-92E4-597E4FD759ED}"/>
                </a:ext>
              </a:extLst>
            </p:cNvPr>
            <p:cNvSpPr/>
            <p:nvPr/>
          </p:nvSpPr>
          <p:spPr bwMode="auto">
            <a:xfrm>
              <a:off x="7857975" y="2483686"/>
              <a:ext cx="935831" cy="895391"/>
            </a:xfrm>
            <a:prstGeom prst="ellipse">
              <a:avLst/>
            </a:prstGeom>
            <a:solidFill>
              <a:srgbClr val="C41F24"/>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b"/>
            <a:lstStyle/>
            <a:p>
              <a:pPr algn="ctr"/>
              <a:r>
                <a:rPr lang="en-US" sz="1050" dirty="0">
                  <a:solidFill>
                    <a:schemeClr val="bg1"/>
                  </a:solidFill>
                  <a:latin typeface="Arial Rounded MT Bold" panose="020F0704030504030204" pitchFamily="34" charset="0"/>
                </a:rPr>
                <a:t>Generate Impact study</a:t>
              </a:r>
            </a:p>
          </p:txBody>
        </p:sp>
        <p:pic>
          <p:nvPicPr>
            <p:cNvPr id="111" name="Picture 110">
              <a:extLst>
                <a:ext uri="{FF2B5EF4-FFF2-40B4-BE49-F238E27FC236}">
                  <a16:creationId xmlns:a16="http://schemas.microsoft.com/office/drawing/2014/main" id="{E8A20243-91E6-4236-BAE2-6D6F5602FFE5}"/>
                </a:ext>
              </a:extLst>
            </p:cNvPr>
            <p:cNvPicPr>
              <a:picLocks noChangeAspect="1"/>
            </p:cNvPicPr>
            <p:nvPr/>
          </p:nvPicPr>
          <p:blipFill>
            <a:blip r:embed="rId13"/>
            <a:stretch>
              <a:fillRect/>
            </a:stretch>
          </p:blipFill>
          <p:spPr>
            <a:xfrm>
              <a:off x="7884988" y="2246648"/>
              <a:ext cx="853514" cy="914479"/>
            </a:xfrm>
            <a:prstGeom prst="rect">
              <a:avLst/>
            </a:prstGeom>
          </p:spPr>
        </p:pic>
      </p:grpSp>
      <p:sp>
        <p:nvSpPr>
          <p:cNvPr id="112" name="Rectangle 111">
            <a:extLst>
              <a:ext uri="{FF2B5EF4-FFF2-40B4-BE49-F238E27FC236}">
                <a16:creationId xmlns:a16="http://schemas.microsoft.com/office/drawing/2014/main" id="{0B1F7690-DDE8-436F-897A-A17B729752BB}"/>
              </a:ext>
            </a:extLst>
          </p:cNvPr>
          <p:cNvSpPr/>
          <p:nvPr/>
        </p:nvSpPr>
        <p:spPr>
          <a:xfrm>
            <a:off x="1584816" y="4391968"/>
            <a:ext cx="1494489" cy="415498"/>
          </a:xfrm>
          <a:prstGeom prst="rect">
            <a:avLst/>
          </a:prstGeom>
        </p:spPr>
        <p:txBody>
          <a:bodyPr wrap="square">
            <a:spAutoFit/>
          </a:bodyPr>
          <a:lstStyle/>
          <a:p>
            <a:pPr>
              <a:defRPr/>
            </a:pPr>
            <a:r>
              <a:rPr lang="en-US" sz="1000" dirty="0">
                <a:latin typeface="Arial Rounded MT Bold" panose="020F0704030504030204" pitchFamily="34" charset="0"/>
              </a:rPr>
              <a:t>LEVEL 0 INPUT/INDICATORS</a:t>
            </a:r>
          </a:p>
        </p:txBody>
      </p:sp>
      <p:pic>
        <p:nvPicPr>
          <p:cNvPr id="116" name="Picture 4" descr="Image result for atd saudi arabia conference">
            <a:extLst>
              <a:ext uri="{FF2B5EF4-FFF2-40B4-BE49-F238E27FC236}">
                <a16:creationId xmlns:a16="http://schemas.microsoft.com/office/drawing/2014/main" id="{119E76A4-5A9E-49D6-BF07-DB28A411E9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088DE3C7-7026-4F6B-A017-F47275351A91}"/>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6249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p:cTn id="11" dur="500" fill="hold"/>
                                        <p:tgtEl>
                                          <p:spTgt spid="82"/>
                                        </p:tgtEl>
                                        <p:attrNameLst>
                                          <p:attrName>ppt_w</p:attrName>
                                        </p:attrNameLst>
                                      </p:cBhvr>
                                      <p:tavLst>
                                        <p:tav tm="0">
                                          <p:val>
                                            <p:fltVal val="0"/>
                                          </p:val>
                                        </p:tav>
                                        <p:tav tm="100000">
                                          <p:val>
                                            <p:strVal val="#ppt_w"/>
                                          </p:val>
                                        </p:tav>
                                      </p:tavLst>
                                    </p:anim>
                                    <p:anim calcmode="lin" valueType="num">
                                      <p:cBhvr>
                                        <p:cTn id="12" dur="500" fill="hold"/>
                                        <p:tgtEl>
                                          <p:spTgt spid="82"/>
                                        </p:tgtEl>
                                        <p:attrNameLst>
                                          <p:attrName>ppt_h</p:attrName>
                                        </p:attrNameLst>
                                      </p:cBhvr>
                                      <p:tavLst>
                                        <p:tav tm="0">
                                          <p:val>
                                            <p:fltVal val="0"/>
                                          </p:val>
                                        </p:tav>
                                        <p:tav tm="100000">
                                          <p:val>
                                            <p:strVal val="#ppt_h"/>
                                          </p:val>
                                        </p:tav>
                                      </p:tavLst>
                                    </p:anim>
                                    <p:animEffect transition="in" filter="fade">
                                      <p:cBhvr>
                                        <p:cTn id="13" dur="500"/>
                                        <p:tgtEl>
                                          <p:spTgt spid="8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wipe(left)">
                                      <p:cBhvr>
                                        <p:cTn id="18" dur="500"/>
                                        <p:tgtEl>
                                          <p:spTgt spid="68"/>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85"/>
                                        </p:tgtEl>
                                        <p:attrNameLst>
                                          <p:attrName>style.visibility</p:attrName>
                                        </p:attrNameLst>
                                      </p:cBhvr>
                                      <p:to>
                                        <p:strVal val="visible"/>
                                      </p:to>
                                    </p:set>
                                    <p:anim calcmode="lin" valueType="num">
                                      <p:cBhvr>
                                        <p:cTn id="22" dur="500" fill="hold"/>
                                        <p:tgtEl>
                                          <p:spTgt spid="85"/>
                                        </p:tgtEl>
                                        <p:attrNameLst>
                                          <p:attrName>ppt_w</p:attrName>
                                        </p:attrNameLst>
                                      </p:cBhvr>
                                      <p:tavLst>
                                        <p:tav tm="0">
                                          <p:val>
                                            <p:fltVal val="0"/>
                                          </p:val>
                                        </p:tav>
                                        <p:tav tm="100000">
                                          <p:val>
                                            <p:strVal val="#ppt_w"/>
                                          </p:val>
                                        </p:tav>
                                      </p:tavLst>
                                    </p:anim>
                                    <p:anim calcmode="lin" valueType="num">
                                      <p:cBhvr>
                                        <p:cTn id="23" dur="500" fill="hold"/>
                                        <p:tgtEl>
                                          <p:spTgt spid="85"/>
                                        </p:tgtEl>
                                        <p:attrNameLst>
                                          <p:attrName>ppt_h</p:attrName>
                                        </p:attrNameLst>
                                      </p:cBhvr>
                                      <p:tavLst>
                                        <p:tav tm="0">
                                          <p:val>
                                            <p:fltVal val="0"/>
                                          </p:val>
                                        </p:tav>
                                        <p:tav tm="100000">
                                          <p:val>
                                            <p:strVal val="#ppt_h"/>
                                          </p:val>
                                        </p:tav>
                                      </p:tavLst>
                                    </p:anim>
                                    <p:animEffect transition="in" filter="fade">
                                      <p:cBhvr>
                                        <p:cTn id="24" dur="500"/>
                                        <p:tgtEl>
                                          <p:spTgt spid="8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wipe(left)">
                                      <p:cBhvr>
                                        <p:cTn id="27" dur="500"/>
                                        <p:tgtEl>
                                          <p:spTgt spid="1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up)">
                                      <p:cBhvr>
                                        <p:cTn id="32" dur="500"/>
                                        <p:tgtEl>
                                          <p:spTgt spid="53"/>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wipe(left)">
                                      <p:cBhvr>
                                        <p:cTn id="36" dur="500"/>
                                        <p:tgtEl>
                                          <p:spTgt spid="79"/>
                                        </p:tgtEl>
                                      </p:cBhvr>
                                    </p:animEffect>
                                  </p:childTnLst>
                                </p:cTn>
                              </p:par>
                              <p:par>
                                <p:cTn id="37" presetID="53" presetClass="entr" presetSubtype="16" fill="hold" nodeType="withEffect">
                                  <p:stCondLst>
                                    <p:cond delay="0"/>
                                  </p:stCondLst>
                                  <p:childTnLst>
                                    <p:set>
                                      <p:cBhvr>
                                        <p:cTn id="38" dur="1" fill="hold">
                                          <p:stCondLst>
                                            <p:cond delay="0"/>
                                          </p:stCondLst>
                                        </p:cTn>
                                        <p:tgtEl>
                                          <p:spTgt spid="88"/>
                                        </p:tgtEl>
                                        <p:attrNameLst>
                                          <p:attrName>style.visibility</p:attrName>
                                        </p:attrNameLst>
                                      </p:cBhvr>
                                      <p:to>
                                        <p:strVal val="visible"/>
                                      </p:to>
                                    </p:set>
                                    <p:anim calcmode="lin" valueType="num">
                                      <p:cBhvr>
                                        <p:cTn id="39" dur="500" fill="hold"/>
                                        <p:tgtEl>
                                          <p:spTgt spid="88"/>
                                        </p:tgtEl>
                                        <p:attrNameLst>
                                          <p:attrName>ppt_w</p:attrName>
                                        </p:attrNameLst>
                                      </p:cBhvr>
                                      <p:tavLst>
                                        <p:tav tm="0">
                                          <p:val>
                                            <p:fltVal val="0"/>
                                          </p:val>
                                        </p:tav>
                                        <p:tav tm="100000">
                                          <p:val>
                                            <p:strVal val="#ppt_w"/>
                                          </p:val>
                                        </p:tav>
                                      </p:tavLst>
                                    </p:anim>
                                    <p:anim calcmode="lin" valueType="num">
                                      <p:cBhvr>
                                        <p:cTn id="40" dur="500" fill="hold"/>
                                        <p:tgtEl>
                                          <p:spTgt spid="88"/>
                                        </p:tgtEl>
                                        <p:attrNameLst>
                                          <p:attrName>ppt_h</p:attrName>
                                        </p:attrNameLst>
                                      </p:cBhvr>
                                      <p:tavLst>
                                        <p:tav tm="0">
                                          <p:val>
                                            <p:fltVal val="0"/>
                                          </p:val>
                                        </p:tav>
                                        <p:tav tm="100000">
                                          <p:val>
                                            <p:strVal val="#ppt_h"/>
                                          </p:val>
                                        </p:tav>
                                      </p:tavLst>
                                    </p:anim>
                                    <p:animEffect transition="in" filter="fade">
                                      <p:cBhvr>
                                        <p:cTn id="41" dur="500"/>
                                        <p:tgtEl>
                                          <p:spTgt spid="88"/>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wipe(left)">
                                      <p:cBhvr>
                                        <p:cTn id="48" dur="500"/>
                                        <p:tgtEl>
                                          <p:spTgt spid="6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Effect transition="in" filter="wipe(left)">
                                      <p:cBhvr>
                                        <p:cTn id="53" dur="500"/>
                                        <p:tgtEl>
                                          <p:spTgt spid="78"/>
                                        </p:tgtEl>
                                      </p:cBhvr>
                                    </p:animEffect>
                                  </p:childTnLst>
                                </p:cTn>
                              </p:par>
                            </p:childTnLst>
                          </p:cTn>
                        </p:par>
                        <p:par>
                          <p:cTn id="54" fill="hold">
                            <p:stCondLst>
                              <p:cond delay="500"/>
                            </p:stCondLst>
                            <p:childTnLst>
                              <p:par>
                                <p:cTn id="55" presetID="53" presetClass="entr" presetSubtype="16" fill="hold" nodeType="afterEffect">
                                  <p:stCondLst>
                                    <p:cond delay="0"/>
                                  </p:stCondLst>
                                  <p:childTnLst>
                                    <p:set>
                                      <p:cBhvr>
                                        <p:cTn id="56" dur="1" fill="hold">
                                          <p:stCondLst>
                                            <p:cond delay="0"/>
                                          </p:stCondLst>
                                        </p:cTn>
                                        <p:tgtEl>
                                          <p:spTgt spid="91"/>
                                        </p:tgtEl>
                                        <p:attrNameLst>
                                          <p:attrName>style.visibility</p:attrName>
                                        </p:attrNameLst>
                                      </p:cBhvr>
                                      <p:to>
                                        <p:strVal val="visible"/>
                                      </p:to>
                                    </p:set>
                                    <p:anim calcmode="lin" valueType="num">
                                      <p:cBhvr>
                                        <p:cTn id="57" dur="500" fill="hold"/>
                                        <p:tgtEl>
                                          <p:spTgt spid="91"/>
                                        </p:tgtEl>
                                        <p:attrNameLst>
                                          <p:attrName>ppt_w</p:attrName>
                                        </p:attrNameLst>
                                      </p:cBhvr>
                                      <p:tavLst>
                                        <p:tav tm="0">
                                          <p:val>
                                            <p:fltVal val="0"/>
                                          </p:val>
                                        </p:tav>
                                        <p:tav tm="100000">
                                          <p:val>
                                            <p:strVal val="#ppt_w"/>
                                          </p:val>
                                        </p:tav>
                                      </p:tavLst>
                                    </p:anim>
                                    <p:anim calcmode="lin" valueType="num">
                                      <p:cBhvr>
                                        <p:cTn id="58" dur="500" fill="hold"/>
                                        <p:tgtEl>
                                          <p:spTgt spid="91"/>
                                        </p:tgtEl>
                                        <p:attrNameLst>
                                          <p:attrName>ppt_h</p:attrName>
                                        </p:attrNameLst>
                                      </p:cBhvr>
                                      <p:tavLst>
                                        <p:tav tm="0">
                                          <p:val>
                                            <p:fltVal val="0"/>
                                          </p:val>
                                        </p:tav>
                                        <p:tav tm="100000">
                                          <p:val>
                                            <p:strVal val="#ppt_h"/>
                                          </p:val>
                                        </p:tav>
                                      </p:tavLst>
                                    </p:anim>
                                    <p:animEffect transition="in" filter="fade">
                                      <p:cBhvr>
                                        <p:cTn id="59" dur="500"/>
                                        <p:tgtEl>
                                          <p:spTgt spid="91"/>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wipe(left)">
                                      <p:cBhvr>
                                        <p:cTn id="63" dur="500"/>
                                        <p:tgtEl>
                                          <p:spTgt spid="64"/>
                                        </p:tgtEl>
                                      </p:cBhvr>
                                    </p:animEffect>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left)">
                                      <p:cBhvr>
                                        <p:cTn id="67" dur="500"/>
                                        <p:tgtEl>
                                          <p:spTgt spid="6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left)">
                                      <p:cBhvr>
                                        <p:cTn id="72" dur="500"/>
                                        <p:tgtEl>
                                          <p:spTgt spid="80"/>
                                        </p:tgtEl>
                                      </p:cBhvr>
                                    </p:animEffect>
                                  </p:childTnLst>
                                </p:cTn>
                              </p:par>
                            </p:childTnLst>
                          </p:cTn>
                        </p:par>
                        <p:par>
                          <p:cTn id="73" fill="hold">
                            <p:stCondLst>
                              <p:cond delay="500"/>
                            </p:stCondLst>
                            <p:childTnLst>
                              <p:par>
                                <p:cTn id="74" presetID="53" presetClass="entr" presetSubtype="16" fill="hold" nodeType="afterEffect">
                                  <p:stCondLst>
                                    <p:cond delay="0"/>
                                  </p:stCondLst>
                                  <p:childTnLst>
                                    <p:set>
                                      <p:cBhvr>
                                        <p:cTn id="75" dur="1" fill="hold">
                                          <p:stCondLst>
                                            <p:cond delay="0"/>
                                          </p:stCondLst>
                                        </p:cTn>
                                        <p:tgtEl>
                                          <p:spTgt spid="94"/>
                                        </p:tgtEl>
                                        <p:attrNameLst>
                                          <p:attrName>style.visibility</p:attrName>
                                        </p:attrNameLst>
                                      </p:cBhvr>
                                      <p:to>
                                        <p:strVal val="visible"/>
                                      </p:to>
                                    </p:set>
                                    <p:anim calcmode="lin" valueType="num">
                                      <p:cBhvr>
                                        <p:cTn id="76" dur="500" fill="hold"/>
                                        <p:tgtEl>
                                          <p:spTgt spid="94"/>
                                        </p:tgtEl>
                                        <p:attrNameLst>
                                          <p:attrName>ppt_w</p:attrName>
                                        </p:attrNameLst>
                                      </p:cBhvr>
                                      <p:tavLst>
                                        <p:tav tm="0">
                                          <p:val>
                                            <p:fltVal val="0"/>
                                          </p:val>
                                        </p:tav>
                                        <p:tav tm="100000">
                                          <p:val>
                                            <p:strVal val="#ppt_w"/>
                                          </p:val>
                                        </p:tav>
                                      </p:tavLst>
                                    </p:anim>
                                    <p:anim calcmode="lin" valueType="num">
                                      <p:cBhvr>
                                        <p:cTn id="77" dur="500" fill="hold"/>
                                        <p:tgtEl>
                                          <p:spTgt spid="94"/>
                                        </p:tgtEl>
                                        <p:attrNameLst>
                                          <p:attrName>ppt_h</p:attrName>
                                        </p:attrNameLst>
                                      </p:cBhvr>
                                      <p:tavLst>
                                        <p:tav tm="0">
                                          <p:val>
                                            <p:fltVal val="0"/>
                                          </p:val>
                                        </p:tav>
                                        <p:tav tm="100000">
                                          <p:val>
                                            <p:strVal val="#ppt_h"/>
                                          </p:val>
                                        </p:tav>
                                      </p:tavLst>
                                    </p:anim>
                                    <p:animEffect transition="in" filter="fade">
                                      <p:cBhvr>
                                        <p:cTn id="78" dur="500"/>
                                        <p:tgtEl>
                                          <p:spTgt spid="94"/>
                                        </p:tgtEl>
                                      </p:cBhvr>
                                    </p:animEffect>
                                  </p:childTnLst>
                                </p:cTn>
                              </p:par>
                              <p:par>
                                <p:cTn id="79" presetID="22" presetClass="entr" presetSubtype="1" fill="hold"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wipe(up)">
                                      <p:cBhvr>
                                        <p:cTn id="81" dur="500"/>
                                        <p:tgtEl>
                                          <p:spTgt spid="5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81"/>
                                        </p:tgtEl>
                                        <p:attrNameLst>
                                          <p:attrName>style.visibility</p:attrName>
                                        </p:attrNameLst>
                                      </p:cBhvr>
                                      <p:to>
                                        <p:strVal val="visible"/>
                                      </p:to>
                                    </p:set>
                                    <p:animEffect transition="in" filter="wipe(left)">
                                      <p:cBhvr>
                                        <p:cTn id="86" dur="500"/>
                                        <p:tgtEl>
                                          <p:spTgt spid="81"/>
                                        </p:tgtEl>
                                      </p:cBhvr>
                                    </p:animEffect>
                                  </p:childTnLst>
                                </p:cTn>
                              </p:par>
                            </p:childTnLst>
                          </p:cTn>
                        </p:par>
                        <p:par>
                          <p:cTn id="87" fill="hold">
                            <p:stCondLst>
                              <p:cond delay="500"/>
                            </p:stCondLst>
                            <p:childTnLst>
                              <p:par>
                                <p:cTn id="88" presetID="53" presetClass="entr" presetSubtype="16" fill="hold" nodeType="afterEffect">
                                  <p:stCondLst>
                                    <p:cond delay="0"/>
                                  </p:stCondLst>
                                  <p:childTnLst>
                                    <p:set>
                                      <p:cBhvr>
                                        <p:cTn id="89" dur="1" fill="hold">
                                          <p:stCondLst>
                                            <p:cond delay="0"/>
                                          </p:stCondLst>
                                        </p:cTn>
                                        <p:tgtEl>
                                          <p:spTgt spid="97"/>
                                        </p:tgtEl>
                                        <p:attrNameLst>
                                          <p:attrName>style.visibility</p:attrName>
                                        </p:attrNameLst>
                                      </p:cBhvr>
                                      <p:to>
                                        <p:strVal val="visible"/>
                                      </p:to>
                                    </p:set>
                                    <p:anim calcmode="lin" valueType="num">
                                      <p:cBhvr>
                                        <p:cTn id="90" dur="500" fill="hold"/>
                                        <p:tgtEl>
                                          <p:spTgt spid="97"/>
                                        </p:tgtEl>
                                        <p:attrNameLst>
                                          <p:attrName>ppt_w</p:attrName>
                                        </p:attrNameLst>
                                      </p:cBhvr>
                                      <p:tavLst>
                                        <p:tav tm="0">
                                          <p:val>
                                            <p:fltVal val="0"/>
                                          </p:val>
                                        </p:tav>
                                        <p:tav tm="100000">
                                          <p:val>
                                            <p:strVal val="#ppt_w"/>
                                          </p:val>
                                        </p:tav>
                                      </p:tavLst>
                                    </p:anim>
                                    <p:anim calcmode="lin" valueType="num">
                                      <p:cBhvr>
                                        <p:cTn id="91" dur="500" fill="hold"/>
                                        <p:tgtEl>
                                          <p:spTgt spid="97"/>
                                        </p:tgtEl>
                                        <p:attrNameLst>
                                          <p:attrName>ppt_h</p:attrName>
                                        </p:attrNameLst>
                                      </p:cBhvr>
                                      <p:tavLst>
                                        <p:tav tm="0">
                                          <p:val>
                                            <p:fltVal val="0"/>
                                          </p:val>
                                        </p:tav>
                                        <p:tav tm="100000">
                                          <p:val>
                                            <p:strVal val="#ppt_h"/>
                                          </p:val>
                                        </p:tav>
                                      </p:tavLst>
                                    </p:anim>
                                    <p:animEffect transition="in" filter="fade">
                                      <p:cBhvr>
                                        <p:cTn id="92" dur="500"/>
                                        <p:tgtEl>
                                          <p:spTgt spid="9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100"/>
                                        </p:tgtEl>
                                        <p:attrNameLst>
                                          <p:attrName>style.visibility</p:attrName>
                                        </p:attrNameLst>
                                      </p:cBhvr>
                                      <p:to>
                                        <p:strVal val="visible"/>
                                      </p:to>
                                    </p:set>
                                    <p:animEffect transition="in" filter="wipe(down)">
                                      <p:cBhvr>
                                        <p:cTn id="97" dur="500"/>
                                        <p:tgtEl>
                                          <p:spTgt spid="10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wipe(up)">
                                      <p:cBhvr>
                                        <p:cTn id="102" dur="500"/>
                                        <p:tgtEl>
                                          <p:spTgt spid="69"/>
                                        </p:tgtEl>
                                      </p:cBhvr>
                                    </p:animEffect>
                                  </p:childTnLst>
                                </p:cTn>
                              </p:par>
                              <p:par>
                                <p:cTn id="103" presetID="22" presetClass="entr" presetSubtype="8" fill="hold" nodeType="withEffect">
                                  <p:stCondLst>
                                    <p:cond delay="0"/>
                                  </p:stCondLst>
                                  <p:childTnLst>
                                    <p:set>
                                      <p:cBhvr>
                                        <p:cTn id="104" dur="1" fill="hold">
                                          <p:stCondLst>
                                            <p:cond delay="0"/>
                                          </p:stCondLst>
                                        </p:cTn>
                                        <p:tgtEl>
                                          <p:spTgt spid="74"/>
                                        </p:tgtEl>
                                        <p:attrNameLst>
                                          <p:attrName>style.visibility</p:attrName>
                                        </p:attrNameLst>
                                      </p:cBhvr>
                                      <p:to>
                                        <p:strVal val="visible"/>
                                      </p:to>
                                    </p:set>
                                    <p:animEffect transition="in" filter="wipe(left)">
                                      <p:cBhvr>
                                        <p:cTn id="105" dur="500"/>
                                        <p:tgtEl>
                                          <p:spTgt spid="74"/>
                                        </p:tgtEl>
                                      </p:cBhvr>
                                    </p:animEffect>
                                  </p:childTnLst>
                                </p:cTn>
                              </p:par>
                            </p:childTnLst>
                          </p:cTn>
                        </p:par>
                        <p:par>
                          <p:cTn id="106" fill="hold">
                            <p:stCondLst>
                              <p:cond delay="500"/>
                            </p:stCondLst>
                            <p:childTnLst>
                              <p:par>
                                <p:cTn id="107" presetID="53" presetClass="entr" presetSubtype="16" fill="hold" nodeType="afterEffect">
                                  <p:stCondLst>
                                    <p:cond delay="0"/>
                                  </p:stCondLst>
                                  <p:childTnLst>
                                    <p:set>
                                      <p:cBhvr>
                                        <p:cTn id="108" dur="1" fill="hold">
                                          <p:stCondLst>
                                            <p:cond delay="0"/>
                                          </p:stCondLst>
                                        </p:cTn>
                                        <p:tgtEl>
                                          <p:spTgt spid="103"/>
                                        </p:tgtEl>
                                        <p:attrNameLst>
                                          <p:attrName>style.visibility</p:attrName>
                                        </p:attrNameLst>
                                      </p:cBhvr>
                                      <p:to>
                                        <p:strVal val="visible"/>
                                      </p:to>
                                    </p:set>
                                    <p:anim calcmode="lin" valueType="num">
                                      <p:cBhvr>
                                        <p:cTn id="109" dur="500" fill="hold"/>
                                        <p:tgtEl>
                                          <p:spTgt spid="103"/>
                                        </p:tgtEl>
                                        <p:attrNameLst>
                                          <p:attrName>ppt_w</p:attrName>
                                        </p:attrNameLst>
                                      </p:cBhvr>
                                      <p:tavLst>
                                        <p:tav tm="0">
                                          <p:val>
                                            <p:fltVal val="0"/>
                                          </p:val>
                                        </p:tav>
                                        <p:tav tm="100000">
                                          <p:val>
                                            <p:strVal val="#ppt_w"/>
                                          </p:val>
                                        </p:tav>
                                      </p:tavLst>
                                    </p:anim>
                                    <p:anim calcmode="lin" valueType="num">
                                      <p:cBhvr>
                                        <p:cTn id="110" dur="500" fill="hold"/>
                                        <p:tgtEl>
                                          <p:spTgt spid="103"/>
                                        </p:tgtEl>
                                        <p:attrNameLst>
                                          <p:attrName>ppt_h</p:attrName>
                                        </p:attrNameLst>
                                      </p:cBhvr>
                                      <p:tavLst>
                                        <p:tav tm="0">
                                          <p:val>
                                            <p:fltVal val="0"/>
                                          </p:val>
                                        </p:tav>
                                        <p:tav tm="100000">
                                          <p:val>
                                            <p:strVal val="#ppt_h"/>
                                          </p:val>
                                        </p:tav>
                                      </p:tavLst>
                                    </p:anim>
                                    <p:animEffect transition="in" filter="fade">
                                      <p:cBhvr>
                                        <p:cTn id="111" dur="500"/>
                                        <p:tgtEl>
                                          <p:spTgt spid="103"/>
                                        </p:tgtEl>
                                      </p:cBhvr>
                                    </p:animEffect>
                                  </p:childTnLst>
                                </p:cTn>
                              </p:par>
                            </p:childTnLst>
                          </p:cTn>
                        </p:par>
                        <p:par>
                          <p:cTn id="112" fill="hold">
                            <p:stCondLst>
                              <p:cond delay="1000"/>
                            </p:stCondLst>
                            <p:childTnLst>
                              <p:par>
                                <p:cTn id="113" presetID="22" presetClass="entr" presetSubtype="8" fill="hold" grpId="0" nodeType="afterEffect">
                                  <p:stCondLst>
                                    <p:cond delay="0"/>
                                  </p:stCondLst>
                                  <p:childTnLst>
                                    <p:set>
                                      <p:cBhvr>
                                        <p:cTn id="114" dur="1" fill="hold">
                                          <p:stCondLst>
                                            <p:cond delay="0"/>
                                          </p:stCondLst>
                                        </p:cTn>
                                        <p:tgtEl>
                                          <p:spTgt spid="62"/>
                                        </p:tgtEl>
                                        <p:attrNameLst>
                                          <p:attrName>style.visibility</p:attrName>
                                        </p:attrNameLst>
                                      </p:cBhvr>
                                      <p:to>
                                        <p:strVal val="visible"/>
                                      </p:to>
                                    </p:set>
                                    <p:animEffect transition="in" filter="wipe(left)">
                                      <p:cBhvr>
                                        <p:cTn id="115" dur="500"/>
                                        <p:tgtEl>
                                          <p:spTgt spid="62"/>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wipe(up)">
                                      <p:cBhvr>
                                        <p:cTn id="120" dur="500"/>
                                        <p:tgtEl>
                                          <p:spTgt spid="75"/>
                                        </p:tgtEl>
                                      </p:cBhvr>
                                    </p:animEffect>
                                  </p:childTnLst>
                                </p:cTn>
                              </p:par>
                            </p:childTnLst>
                          </p:cTn>
                        </p:par>
                        <p:par>
                          <p:cTn id="121" fill="hold">
                            <p:stCondLst>
                              <p:cond delay="500"/>
                            </p:stCondLst>
                            <p:childTnLst>
                              <p:par>
                                <p:cTn id="122" presetID="22" presetClass="entr" presetSubtype="8" fill="hold" grpId="0" nodeType="afterEffect">
                                  <p:stCondLst>
                                    <p:cond delay="0"/>
                                  </p:stCondLst>
                                  <p:childTnLst>
                                    <p:set>
                                      <p:cBhvr>
                                        <p:cTn id="123" dur="1" fill="hold">
                                          <p:stCondLst>
                                            <p:cond delay="0"/>
                                          </p:stCondLst>
                                        </p:cTn>
                                        <p:tgtEl>
                                          <p:spTgt spid="67"/>
                                        </p:tgtEl>
                                        <p:attrNameLst>
                                          <p:attrName>style.visibility</p:attrName>
                                        </p:attrNameLst>
                                      </p:cBhvr>
                                      <p:to>
                                        <p:strVal val="visible"/>
                                      </p:to>
                                    </p:set>
                                    <p:animEffect transition="in" filter="wipe(left)">
                                      <p:cBhvr>
                                        <p:cTn id="124" dur="500"/>
                                        <p:tgtEl>
                                          <p:spTgt spid="67"/>
                                        </p:tgtEl>
                                      </p:cBhvr>
                                    </p:animEffect>
                                  </p:childTnLst>
                                </p:cTn>
                              </p:par>
                            </p:childTnLst>
                          </p:cTn>
                        </p:par>
                        <p:par>
                          <p:cTn id="125" fill="hold">
                            <p:stCondLst>
                              <p:cond delay="1000"/>
                            </p:stCondLst>
                            <p:childTnLst>
                              <p:par>
                                <p:cTn id="126" presetID="53" presetClass="entr" presetSubtype="16" fill="hold" nodeType="afterEffect">
                                  <p:stCondLst>
                                    <p:cond delay="0"/>
                                  </p:stCondLst>
                                  <p:childTnLst>
                                    <p:set>
                                      <p:cBhvr>
                                        <p:cTn id="127" dur="1" fill="hold">
                                          <p:stCondLst>
                                            <p:cond delay="0"/>
                                          </p:stCondLst>
                                        </p:cTn>
                                        <p:tgtEl>
                                          <p:spTgt spid="106"/>
                                        </p:tgtEl>
                                        <p:attrNameLst>
                                          <p:attrName>style.visibility</p:attrName>
                                        </p:attrNameLst>
                                      </p:cBhvr>
                                      <p:to>
                                        <p:strVal val="visible"/>
                                      </p:to>
                                    </p:set>
                                    <p:anim calcmode="lin" valueType="num">
                                      <p:cBhvr>
                                        <p:cTn id="128" dur="500" fill="hold"/>
                                        <p:tgtEl>
                                          <p:spTgt spid="106"/>
                                        </p:tgtEl>
                                        <p:attrNameLst>
                                          <p:attrName>ppt_w</p:attrName>
                                        </p:attrNameLst>
                                      </p:cBhvr>
                                      <p:tavLst>
                                        <p:tav tm="0">
                                          <p:val>
                                            <p:fltVal val="0"/>
                                          </p:val>
                                        </p:tav>
                                        <p:tav tm="100000">
                                          <p:val>
                                            <p:strVal val="#ppt_w"/>
                                          </p:val>
                                        </p:tav>
                                      </p:tavLst>
                                    </p:anim>
                                    <p:anim calcmode="lin" valueType="num">
                                      <p:cBhvr>
                                        <p:cTn id="129" dur="500" fill="hold"/>
                                        <p:tgtEl>
                                          <p:spTgt spid="106"/>
                                        </p:tgtEl>
                                        <p:attrNameLst>
                                          <p:attrName>ppt_h</p:attrName>
                                        </p:attrNameLst>
                                      </p:cBhvr>
                                      <p:tavLst>
                                        <p:tav tm="0">
                                          <p:val>
                                            <p:fltVal val="0"/>
                                          </p:val>
                                        </p:tav>
                                        <p:tav tm="100000">
                                          <p:val>
                                            <p:strVal val="#ppt_h"/>
                                          </p:val>
                                        </p:tav>
                                      </p:tavLst>
                                    </p:anim>
                                    <p:animEffect transition="in" filter="fade">
                                      <p:cBhvr>
                                        <p:cTn id="130" dur="500"/>
                                        <p:tgtEl>
                                          <p:spTgt spid="106"/>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nodeType="clickEffect">
                                  <p:stCondLst>
                                    <p:cond delay="0"/>
                                  </p:stCondLst>
                                  <p:childTnLst>
                                    <p:set>
                                      <p:cBhvr>
                                        <p:cTn id="134" dur="1" fill="hold">
                                          <p:stCondLst>
                                            <p:cond delay="0"/>
                                          </p:stCondLst>
                                        </p:cTn>
                                        <p:tgtEl>
                                          <p:spTgt spid="70"/>
                                        </p:tgtEl>
                                        <p:attrNameLst>
                                          <p:attrName>style.visibility</p:attrName>
                                        </p:attrNameLst>
                                      </p:cBhvr>
                                      <p:to>
                                        <p:strVal val="visible"/>
                                      </p:to>
                                    </p:set>
                                    <p:animEffect transition="in" filter="wipe(left)">
                                      <p:cBhvr>
                                        <p:cTn id="135" dur="500"/>
                                        <p:tgtEl>
                                          <p:spTgt spid="70"/>
                                        </p:tgtEl>
                                      </p:cBhvr>
                                    </p:animEffect>
                                  </p:childTnLst>
                                </p:cTn>
                              </p:par>
                              <p:par>
                                <p:cTn id="136" presetID="22" presetClass="entr" presetSubtype="1" fill="hold" nodeType="withEffect">
                                  <p:stCondLst>
                                    <p:cond delay="0"/>
                                  </p:stCondLst>
                                  <p:childTnLst>
                                    <p:set>
                                      <p:cBhvr>
                                        <p:cTn id="137" dur="1" fill="hold">
                                          <p:stCondLst>
                                            <p:cond delay="0"/>
                                          </p:stCondLst>
                                        </p:cTn>
                                        <p:tgtEl>
                                          <p:spTgt spid="59"/>
                                        </p:tgtEl>
                                        <p:attrNameLst>
                                          <p:attrName>style.visibility</p:attrName>
                                        </p:attrNameLst>
                                      </p:cBhvr>
                                      <p:to>
                                        <p:strVal val="visible"/>
                                      </p:to>
                                    </p:set>
                                    <p:animEffect transition="in" filter="wipe(up)">
                                      <p:cBhvr>
                                        <p:cTn id="138" dur="500"/>
                                        <p:tgtEl>
                                          <p:spTgt spid="59"/>
                                        </p:tgtEl>
                                      </p:cBhvr>
                                    </p:animEffect>
                                  </p:childTnLst>
                                </p:cTn>
                              </p:par>
                            </p:childTnLst>
                          </p:cTn>
                        </p:par>
                        <p:par>
                          <p:cTn id="139" fill="hold">
                            <p:stCondLst>
                              <p:cond delay="500"/>
                            </p:stCondLst>
                            <p:childTnLst>
                              <p:par>
                                <p:cTn id="140" presetID="53" presetClass="entr" presetSubtype="16" fill="hold" nodeType="afterEffect">
                                  <p:stCondLst>
                                    <p:cond delay="0"/>
                                  </p:stCondLst>
                                  <p:childTnLst>
                                    <p:set>
                                      <p:cBhvr>
                                        <p:cTn id="141" dur="1" fill="hold">
                                          <p:stCondLst>
                                            <p:cond delay="0"/>
                                          </p:stCondLst>
                                        </p:cTn>
                                        <p:tgtEl>
                                          <p:spTgt spid="109"/>
                                        </p:tgtEl>
                                        <p:attrNameLst>
                                          <p:attrName>style.visibility</p:attrName>
                                        </p:attrNameLst>
                                      </p:cBhvr>
                                      <p:to>
                                        <p:strVal val="visible"/>
                                      </p:to>
                                    </p:set>
                                    <p:anim calcmode="lin" valueType="num">
                                      <p:cBhvr>
                                        <p:cTn id="142" dur="500" fill="hold"/>
                                        <p:tgtEl>
                                          <p:spTgt spid="109"/>
                                        </p:tgtEl>
                                        <p:attrNameLst>
                                          <p:attrName>ppt_w</p:attrName>
                                        </p:attrNameLst>
                                      </p:cBhvr>
                                      <p:tavLst>
                                        <p:tav tm="0">
                                          <p:val>
                                            <p:fltVal val="0"/>
                                          </p:val>
                                        </p:tav>
                                        <p:tav tm="100000">
                                          <p:val>
                                            <p:strVal val="#ppt_w"/>
                                          </p:val>
                                        </p:tav>
                                      </p:tavLst>
                                    </p:anim>
                                    <p:anim calcmode="lin" valueType="num">
                                      <p:cBhvr>
                                        <p:cTn id="143" dur="500" fill="hold"/>
                                        <p:tgtEl>
                                          <p:spTgt spid="109"/>
                                        </p:tgtEl>
                                        <p:attrNameLst>
                                          <p:attrName>ppt_h</p:attrName>
                                        </p:attrNameLst>
                                      </p:cBhvr>
                                      <p:tavLst>
                                        <p:tav tm="0">
                                          <p:val>
                                            <p:fltVal val="0"/>
                                          </p:val>
                                        </p:tav>
                                        <p:tav tm="100000">
                                          <p:val>
                                            <p:strVal val="#ppt_h"/>
                                          </p:val>
                                        </p:tav>
                                      </p:tavLst>
                                    </p:anim>
                                    <p:animEffect transition="in" filter="fade">
                                      <p:cBhvr>
                                        <p:cTn id="144"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P spid="66" grpId="0"/>
      <p:bldP spid="67" grpId="0"/>
      <p:bldP spid="1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7A83C12-5A67-4F9F-810F-C810EF386FD1}"/>
              </a:ext>
            </a:extLst>
          </p:cNvPr>
          <p:cNvPicPr>
            <a:picLocks noChangeAspect="1"/>
          </p:cNvPicPr>
          <p:nvPr/>
        </p:nvPicPr>
        <p:blipFill>
          <a:blip r:embed="rId3"/>
          <a:stretch>
            <a:fillRect/>
          </a:stretch>
        </p:blipFill>
        <p:spPr>
          <a:xfrm flipH="1">
            <a:off x="-52613" y="-53113"/>
            <a:ext cx="12373496" cy="6986501"/>
          </a:xfrm>
          <a:prstGeom prst="rect">
            <a:avLst/>
          </a:prstGeom>
        </p:spPr>
      </p:pic>
      <p:sp>
        <p:nvSpPr>
          <p:cNvPr id="451" name="Title 3">
            <a:extLst>
              <a:ext uri="{FF2B5EF4-FFF2-40B4-BE49-F238E27FC236}">
                <a16:creationId xmlns:a16="http://schemas.microsoft.com/office/drawing/2014/main" id="{BD1B8AEA-A912-489D-9302-8747D8C8E8FA}"/>
              </a:ext>
            </a:extLst>
          </p:cNvPr>
          <p:cNvSpPr txBox="1">
            <a:spLocks/>
          </p:cNvSpPr>
          <p:nvPr/>
        </p:nvSpPr>
        <p:spPr>
          <a:xfrm>
            <a:off x="240274" y="-93761"/>
            <a:ext cx="9496533" cy="1114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100"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Show the Value Now!</a:t>
            </a:r>
          </a:p>
        </p:txBody>
      </p:sp>
      <p:grpSp>
        <p:nvGrpSpPr>
          <p:cNvPr id="459" name="Group 458">
            <a:extLst>
              <a:ext uri="{FF2B5EF4-FFF2-40B4-BE49-F238E27FC236}">
                <a16:creationId xmlns:a16="http://schemas.microsoft.com/office/drawing/2014/main" id="{6624FEDD-D36A-4B6E-B34E-66C42FD0E9AC}"/>
              </a:ext>
            </a:extLst>
          </p:cNvPr>
          <p:cNvGrpSpPr/>
          <p:nvPr/>
        </p:nvGrpSpPr>
        <p:grpSpPr>
          <a:xfrm>
            <a:off x="-6117" y="6784939"/>
            <a:ext cx="12286622" cy="87549"/>
            <a:chOff x="1568202" y="6770425"/>
            <a:chExt cx="10629089" cy="87549"/>
          </a:xfrm>
        </p:grpSpPr>
        <p:sp>
          <p:nvSpPr>
            <p:cNvPr id="460" name="Rectangle 459">
              <a:extLst>
                <a:ext uri="{FF2B5EF4-FFF2-40B4-BE49-F238E27FC236}">
                  <a16:creationId xmlns:a16="http://schemas.microsoft.com/office/drawing/2014/main" id="{C51574FC-CA35-4952-924E-352614E7B529}"/>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780475F0-8F10-47F8-BF30-81E7726D9282}"/>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ectangle 461">
              <a:extLst>
                <a:ext uri="{FF2B5EF4-FFF2-40B4-BE49-F238E27FC236}">
                  <a16:creationId xmlns:a16="http://schemas.microsoft.com/office/drawing/2014/main" id="{234F3A62-58AD-4BD9-898F-7DD3FFE2B7F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4" descr="Image result for atd saudi arabia conference">
            <a:extLst>
              <a:ext uri="{FF2B5EF4-FFF2-40B4-BE49-F238E27FC236}">
                <a16:creationId xmlns:a16="http://schemas.microsoft.com/office/drawing/2014/main" id="{506644DB-90B5-4E7B-9E05-2A816996C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03A5BF2-A822-4759-8EA4-6ADF37961E1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
        <p:nvSpPr>
          <p:cNvPr id="2" name="Rectangle 1">
            <a:extLst>
              <a:ext uri="{FF2B5EF4-FFF2-40B4-BE49-F238E27FC236}">
                <a16:creationId xmlns:a16="http://schemas.microsoft.com/office/drawing/2014/main" id="{3C3E3558-A814-410A-A9A9-10C02A49C336}"/>
              </a:ext>
            </a:extLst>
          </p:cNvPr>
          <p:cNvSpPr/>
          <p:nvPr/>
        </p:nvSpPr>
        <p:spPr>
          <a:xfrm>
            <a:off x="6219524" y="1177315"/>
            <a:ext cx="5621493" cy="1661993"/>
          </a:xfrm>
          <a:prstGeom prst="rect">
            <a:avLst/>
          </a:prstGeom>
        </p:spPr>
        <p:txBody>
          <a:bodyPr wrap="square">
            <a:spAutoFit/>
          </a:bodyPr>
          <a:lstStyle/>
          <a:p>
            <a:r>
              <a:rPr lang="en-GB" sz="3400" dirty="0">
                <a:solidFill>
                  <a:schemeClr val="bg1"/>
                </a:solidFill>
                <a:effectLst>
                  <a:outerShdw blurRad="38100" dist="38100" dir="2700000" algn="tl">
                    <a:srgbClr val="000000">
                      <a:alpha val="43137"/>
                    </a:srgbClr>
                  </a:outerShdw>
                </a:effectLst>
                <a:latin typeface="Arial Rounded MT Bold" panose="020F0704030504030204" pitchFamily="34" charset="0"/>
              </a:rPr>
              <a:t>   Every story has an end, but in life, every ending is just a new beginning</a:t>
            </a:r>
            <a:endParaRPr lang="en-GB" sz="3400" b="0" i="0" dirty="0">
              <a:solidFill>
                <a:schemeClr val="bg1"/>
              </a:solidFill>
              <a:effectLst>
                <a:outerShdw blurRad="38100" dist="38100" dir="2700000" algn="tl">
                  <a:srgbClr val="000000">
                    <a:alpha val="43137"/>
                  </a:srgbClr>
                </a:outerShdw>
              </a:effectLst>
              <a:latin typeface="Arial Rounded MT Bold" panose="020F0704030504030204" pitchFamily="34" charset="0"/>
              <a:hlinkClick r:id="rId7">
                <a:extLst>
                  <a:ext uri="{A12FA001-AC4F-418D-AE19-62706E023703}">
                    <ahyp:hlinkClr xmlns:ahyp="http://schemas.microsoft.com/office/drawing/2018/hyperlinkcolor" val="tx"/>
                  </a:ext>
                </a:extLst>
              </a:hlinkClick>
            </a:endParaRPr>
          </a:p>
        </p:txBody>
      </p:sp>
      <p:sp>
        <p:nvSpPr>
          <p:cNvPr id="3" name="Rectangle 2">
            <a:extLst>
              <a:ext uri="{FF2B5EF4-FFF2-40B4-BE49-F238E27FC236}">
                <a16:creationId xmlns:a16="http://schemas.microsoft.com/office/drawing/2014/main" id="{4A1AAB14-8EEA-4F65-B684-34B0C9A42D8F}"/>
              </a:ext>
            </a:extLst>
          </p:cNvPr>
          <p:cNvSpPr/>
          <p:nvPr/>
        </p:nvSpPr>
        <p:spPr>
          <a:xfrm>
            <a:off x="8633597" y="3057418"/>
            <a:ext cx="3126562" cy="338554"/>
          </a:xfrm>
          <a:prstGeom prst="rect">
            <a:avLst/>
          </a:prstGeom>
        </p:spPr>
        <p:txBody>
          <a:bodyPr wrap="none">
            <a:spAutoFit/>
          </a:bodyPr>
          <a:lstStyle/>
          <a:p>
            <a:r>
              <a:rPr lang="en-GB" sz="1600" dirty="0">
                <a:solidFill>
                  <a:schemeClr val="bg1"/>
                </a:solidFill>
                <a:effectLst>
                  <a:outerShdw blurRad="38100" dist="38100" dir="2700000" algn="tl">
                    <a:srgbClr val="000000">
                      <a:alpha val="43137"/>
                    </a:srgbClr>
                  </a:outerShdw>
                </a:effectLst>
                <a:latin typeface="Arial Rounded MT Bold" panose="020F0704030504030204" pitchFamily="34" charset="0"/>
              </a:rPr>
              <a:t>Dakota Fanning Uptown Girls </a:t>
            </a:r>
            <a:endParaRPr lang="fr-FR" sz="1600"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
        <p:nvSpPr>
          <p:cNvPr id="4" name="Rectangle 3">
            <a:extLst>
              <a:ext uri="{FF2B5EF4-FFF2-40B4-BE49-F238E27FC236}">
                <a16:creationId xmlns:a16="http://schemas.microsoft.com/office/drawing/2014/main" id="{FA81820A-03C5-43EE-960A-2C19174760D7}"/>
              </a:ext>
            </a:extLst>
          </p:cNvPr>
          <p:cNvSpPr/>
          <p:nvPr/>
        </p:nvSpPr>
        <p:spPr>
          <a:xfrm>
            <a:off x="5768587" y="885147"/>
            <a:ext cx="973958" cy="1877437"/>
          </a:xfrm>
          <a:prstGeom prst="rect">
            <a:avLst/>
          </a:prstGeom>
        </p:spPr>
        <p:txBody>
          <a:bodyPr wrap="square">
            <a:spAutoFit/>
          </a:bodyPr>
          <a:lstStyle/>
          <a:p>
            <a:r>
              <a:rPr lang="en-US" sz="11600"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  </a:t>
            </a:r>
            <a:endParaRPr lang="fr-FR" sz="11600" dirty="0">
              <a:effectLst>
                <a:outerShdw blurRad="38100" dist="38100" dir="2700000" algn="tl">
                  <a:srgbClr val="000000">
                    <a:alpha val="43137"/>
                  </a:srgbClr>
                </a:outerShdw>
              </a:effectLst>
            </a:endParaRPr>
          </a:p>
        </p:txBody>
      </p:sp>
      <p:sp>
        <p:nvSpPr>
          <p:cNvPr id="13" name="Rectangle 12">
            <a:extLst>
              <a:ext uri="{FF2B5EF4-FFF2-40B4-BE49-F238E27FC236}">
                <a16:creationId xmlns:a16="http://schemas.microsoft.com/office/drawing/2014/main" id="{534AA202-E234-4BC1-8F3E-3755390C0FB5}"/>
              </a:ext>
            </a:extLst>
          </p:cNvPr>
          <p:cNvSpPr/>
          <p:nvPr/>
        </p:nvSpPr>
        <p:spPr>
          <a:xfrm>
            <a:off x="10597607" y="2076110"/>
            <a:ext cx="865943" cy="1877437"/>
          </a:xfrm>
          <a:prstGeom prst="rect">
            <a:avLst/>
          </a:prstGeom>
        </p:spPr>
        <p:txBody>
          <a:bodyPr wrap="none">
            <a:spAutoFit/>
          </a:bodyPr>
          <a:lstStyle/>
          <a:p>
            <a:r>
              <a:rPr lang="en-US" sz="11600"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a:t>
            </a:r>
            <a:endParaRPr lang="fr-FR" sz="1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1270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530BDD-8657-433A-A570-278C17358BE6}"/>
              </a:ext>
            </a:extLst>
          </p:cNvPr>
          <p:cNvSpPr/>
          <p:nvPr/>
        </p:nvSpPr>
        <p:spPr>
          <a:xfrm>
            <a:off x="-50370" y="-83286"/>
            <a:ext cx="12369010" cy="69495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 3">
            <a:extLst>
              <a:ext uri="{FF2B5EF4-FFF2-40B4-BE49-F238E27FC236}">
                <a16:creationId xmlns:a16="http://schemas.microsoft.com/office/drawing/2014/main" id="{5DA7BFB8-52A8-4E1E-8428-87826CFE3C6B}"/>
              </a:ext>
            </a:extLst>
          </p:cNvPr>
          <p:cNvGrpSpPr/>
          <p:nvPr/>
        </p:nvGrpSpPr>
        <p:grpSpPr>
          <a:xfrm>
            <a:off x="-6117" y="6784939"/>
            <a:ext cx="12286622" cy="87549"/>
            <a:chOff x="1568202" y="6770425"/>
            <a:chExt cx="10629089" cy="87549"/>
          </a:xfrm>
        </p:grpSpPr>
        <p:sp>
          <p:nvSpPr>
            <p:cNvPr id="5" name="Rectangle 4">
              <a:extLst>
                <a:ext uri="{FF2B5EF4-FFF2-40B4-BE49-F238E27FC236}">
                  <a16:creationId xmlns:a16="http://schemas.microsoft.com/office/drawing/2014/main" id="{017A598B-F3D4-4CAB-8383-59C88CD98B4B}"/>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9176E9-E9F4-43CE-9651-EB2BE29D2CFB}"/>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5000707-57C6-4A09-96EE-7723B2919EE0}"/>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11EDC065-6DDB-473D-889D-B7F14EB08863}"/>
              </a:ext>
            </a:extLst>
          </p:cNvPr>
          <p:cNvSpPr/>
          <p:nvPr/>
        </p:nvSpPr>
        <p:spPr>
          <a:xfrm>
            <a:off x="1748959" y="2706550"/>
            <a:ext cx="5254109" cy="2123658"/>
          </a:xfrm>
          <a:prstGeom prst="rect">
            <a:avLst/>
          </a:prstGeom>
        </p:spPr>
        <p:txBody>
          <a:bodyPr wrap="square">
            <a:spAutoFit/>
          </a:bodyPr>
          <a:lstStyle/>
          <a:p>
            <a:r>
              <a:rPr lang="en-GB" sz="6600" b="1" dirty="0">
                <a:latin typeface="proxima-nova"/>
                <a:hlinkClick r:id="rId3">
                  <a:extLst>
                    <a:ext uri="{A12FA001-AC4F-418D-AE19-62706E023703}">
                      <ahyp:hlinkClr xmlns:ahyp="http://schemas.microsoft.com/office/drawing/2018/hyperlinkcolor" val="tx"/>
                    </a:ext>
                  </a:extLst>
                </a:hlinkClick>
              </a:rPr>
              <a:t>bit.ly/2SeiXyz</a:t>
            </a:r>
            <a:br>
              <a:rPr lang="en-GB" sz="6600" b="1" cap="all" dirty="0">
                <a:latin typeface="brandon-grotesque"/>
                <a:hlinkClick r:id="rId4">
                  <a:extLst>
                    <a:ext uri="{A12FA001-AC4F-418D-AE19-62706E023703}">
                      <ahyp:hlinkClr xmlns:ahyp="http://schemas.microsoft.com/office/drawing/2018/hyperlinkcolor" val="tx"/>
                    </a:ext>
                  </a:extLst>
                </a:hlinkClick>
              </a:rPr>
            </a:br>
            <a:endParaRPr lang="fr-FR" sz="6600" b="1" dirty="0"/>
          </a:p>
        </p:txBody>
      </p:sp>
      <p:pic>
        <p:nvPicPr>
          <p:cNvPr id="16" name="Picture 4" descr="Image result for atd saudi arabia conference">
            <a:extLst>
              <a:ext uri="{FF2B5EF4-FFF2-40B4-BE49-F238E27FC236}">
                <a16:creationId xmlns:a16="http://schemas.microsoft.com/office/drawing/2014/main" id="{EB9F5B64-96DD-439D-848C-D3E22FE64E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A61BD9F-A1D0-4B66-9CB0-A9F779147ED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pic>
        <p:nvPicPr>
          <p:cNvPr id="1034" name="Picture 10" descr="Image result for smiley png">
            <a:extLst>
              <a:ext uri="{FF2B5EF4-FFF2-40B4-BE49-F238E27FC236}">
                <a16:creationId xmlns:a16="http://schemas.microsoft.com/office/drawing/2014/main" id="{1A3A18BC-4888-4E71-91CE-B2079C8DB0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721386">
            <a:off x="321583" y="5152275"/>
            <a:ext cx="1282272" cy="128227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A5394ED2-CAAF-4AC9-A2FB-DC454BCAD1D5}"/>
              </a:ext>
            </a:extLst>
          </p:cNvPr>
          <p:cNvSpPr/>
          <p:nvPr/>
        </p:nvSpPr>
        <p:spPr>
          <a:xfrm>
            <a:off x="1897112" y="5138177"/>
            <a:ext cx="5285311" cy="400110"/>
          </a:xfrm>
          <a:prstGeom prst="rect">
            <a:avLst/>
          </a:prstGeom>
        </p:spPr>
        <p:txBody>
          <a:bodyPr wrap="square">
            <a:spAutoFit/>
          </a:bodyPr>
          <a:lstStyle/>
          <a:p>
            <a:r>
              <a:rPr lang="en-US" sz="2000" dirty="0">
                <a:latin typeface="Century Gothic" panose="020B0502020202020204" pitchFamily="34" charset="0"/>
                <a:ea typeface="Times New Roman" panose="02020603050405020304" pitchFamily="18" charset="0"/>
                <a:cs typeface="Calibri" panose="020F0502020204030204" pitchFamily="34" charset="0"/>
              </a:rPr>
              <a:t>Nader Bechini</a:t>
            </a:r>
            <a:endParaRPr lang="en-US" sz="2000" dirty="0"/>
          </a:p>
        </p:txBody>
      </p:sp>
      <p:sp>
        <p:nvSpPr>
          <p:cNvPr id="27" name="Rectangle 26">
            <a:extLst>
              <a:ext uri="{FF2B5EF4-FFF2-40B4-BE49-F238E27FC236}">
                <a16:creationId xmlns:a16="http://schemas.microsoft.com/office/drawing/2014/main" id="{A151E311-7C02-44A1-87C6-FE0BE1DB02B5}"/>
              </a:ext>
            </a:extLst>
          </p:cNvPr>
          <p:cNvSpPr/>
          <p:nvPr/>
        </p:nvSpPr>
        <p:spPr>
          <a:xfrm>
            <a:off x="1540916" y="5821221"/>
            <a:ext cx="5168180" cy="1015663"/>
          </a:xfrm>
          <a:prstGeom prst="rect">
            <a:avLst/>
          </a:prstGeom>
        </p:spPr>
        <p:txBody>
          <a:bodyPr wrap="square">
            <a:spAutoFit/>
          </a:bodyPr>
          <a:lstStyle/>
          <a:p>
            <a:pPr>
              <a:tabLst>
                <a:tab pos="365751" algn="l"/>
                <a:tab pos="609585" algn="l"/>
              </a:tabLst>
            </a:pPr>
            <a:r>
              <a:rPr lang="en-US" sz="2000" dirty="0">
                <a:latin typeface="Arial Rounded MT Bold" panose="020F0704030504030204" pitchFamily="34" charset="0"/>
                <a:ea typeface="Times New Roman" panose="02020603050405020304" pitchFamily="18" charset="0"/>
                <a:cs typeface="Arial" panose="020B0604020202020204" pitchFamily="34" charset="0"/>
              </a:rPr>
              <a:t>      </a:t>
            </a:r>
            <a:r>
              <a:rPr lang="en-US" sz="2000" dirty="0" err="1">
                <a:latin typeface="Century Gothic" panose="020B0502020202020204" pitchFamily="34" charset="0"/>
                <a:cs typeface="Calibri" panose="020F0502020204030204" pitchFamily="34" charset="0"/>
              </a:rPr>
              <a:t>nader</a:t>
            </a:r>
            <a:r>
              <a:rPr lang="en-US" sz="2000" dirty="0">
                <a:latin typeface="Century Gothic" panose="020B0502020202020204" pitchFamily="34" charset="0"/>
                <a:cs typeface="Calibri" panose="020F0502020204030204" pitchFamily="34" charset="0"/>
              </a:rPr>
              <a:t>@</a:t>
            </a:r>
            <a:r>
              <a:rPr lang="fr-FR" sz="2000" dirty="0" err="1">
                <a:latin typeface="Century Gothic" panose="020B0502020202020204" pitchFamily="34" charset="0"/>
                <a:cs typeface="Calibri" panose="020F0502020204030204" pitchFamily="34" charset="0"/>
              </a:rPr>
              <a:t>roiinstitute</a:t>
            </a:r>
            <a:r>
              <a:rPr lang="en-GB" sz="2000" dirty="0" err="1">
                <a:latin typeface="Century Gothic" panose="020B0502020202020204" pitchFamily="34" charset="0"/>
                <a:cs typeface="Calibri" panose="020F0502020204030204" pitchFamily="34" charset="0"/>
              </a:rPr>
              <a:t>.net</a:t>
            </a:r>
            <a:endParaRPr lang="en-GB" sz="2000" dirty="0">
              <a:latin typeface="Century Gothic" panose="020B0502020202020204" pitchFamily="34" charset="0"/>
              <a:cs typeface="Calibri" panose="020F0502020204030204" pitchFamily="34" charset="0"/>
            </a:endParaRPr>
          </a:p>
          <a:p>
            <a:pPr>
              <a:tabLst>
                <a:tab pos="365751" algn="l"/>
                <a:tab pos="609585" algn="l"/>
              </a:tabLst>
            </a:pPr>
            <a:endParaRPr lang="en-GB" sz="2000" dirty="0">
              <a:latin typeface="Century Gothic" panose="020B0502020202020204" pitchFamily="34" charset="0"/>
              <a:cs typeface="Calibri" panose="020F0502020204030204" pitchFamily="34" charset="0"/>
            </a:endParaRPr>
          </a:p>
          <a:p>
            <a:pPr>
              <a:tabLst>
                <a:tab pos="365751" algn="l"/>
                <a:tab pos="609585" algn="l"/>
              </a:tabLst>
            </a:pPr>
            <a:endParaRPr lang="en-US" sz="2000" dirty="0">
              <a:latin typeface="Century Gothic" panose="020B050202020202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FBB59540-0E0A-48AF-8EE1-78A17DA25200}"/>
              </a:ext>
            </a:extLst>
          </p:cNvPr>
          <p:cNvSpPr/>
          <p:nvPr/>
        </p:nvSpPr>
        <p:spPr>
          <a:xfrm>
            <a:off x="1897112" y="5456715"/>
            <a:ext cx="5168180" cy="400110"/>
          </a:xfrm>
          <a:prstGeom prst="rect">
            <a:avLst/>
          </a:prstGeom>
        </p:spPr>
        <p:txBody>
          <a:bodyPr wrap="square">
            <a:spAutoFit/>
          </a:bodyPr>
          <a:lstStyle/>
          <a:p>
            <a:pPr>
              <a:tabLst>
                <a:tab pos="365751" algn="l"/>
                <a:tab pos="609585" algn="l"/>
              </a:tabLst>
            </a:pPr>
            <a:r>
              <a:rPr lang="en-GB" sz="2000" dirty="0">
                <a:latin typeface="Century Gothic" panose="020B0502020202020204" pitchFamily="34" charset="0"/>
                <a:cs typeface="Calibri" panose="020F0502020204030204" pitchFamily="34" charset="0"/>
              </a:rPr>
              <a:t>Director, ROI Institute MENA</a:t>
            </a:r>
            <a:endParaRPr lang="en-US" sz="2000" dirty="0">
              <a:latin typeface="Century Gothic" panose="020B050202020202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B35DFC9D-B23C-4EB4-8D72-F9F896681895}"/>
              </a:ext>
            </a:extLst>
          </p:cNvPr>
          <p:cNvSpPr/>
          <p:nvPr/>
        </p:nvSpPr>
        <p:spPr>
          <a:xfrm>
            <a:off x="1855578" y="5206418"/>
            <a:ext cx="54496" cy="1200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Arrow: Right 35">
            <a:extLst>
              <a:ext uri="{FF2B5EF4-FFF2-40B4-BE49-F238E27FC236}">
                <a16:creationId xmlns:a16="http://schemas.microsoft.com/office/drawing/2014/main" id="{4A0C4EEA-663E-4033-9F73-4B07A52FB35A}"/>
              </a:ext>
            </a:extLst>
          </p:cNvPr>
          <p:cNvSpPr/>
          <p:nvPr/>
        </p:nvSpPr>
        <p:spPr>
          <a:xfrm>
            <a:off x="402511" y="3014166"/>
            <a:ext cx="1247787" cy="788894"/>
          </a:xfrm>
          <a:prstGeom prst="rightArrow">
            <a:avLst/>
          </a:prstGeom>
          <a:solidFill>
            <a:srgbClr val="FFFF38"/>
          </a:solidFill>
          <a:ln w="38100">
            <a:solidFill>
              <a:srgbClr val="46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 1">
            <a:extLst>
              <a:ext uri="{FF2B5EF4-FFF2-40B4-BE49-F238E27FC236}">
                <a16:creationId xmlns:a16="http://schemas.microsoft.com/office/drawing/2014/main" id="{4DF167BC-2E9F-4BB3-A6D6-922350F5F879}"/>
              </a:ext>
            </a:extLst>
          </p:cNvPr>
          <p:cNvGrpSpPr/>
          <p:nvPr/>
        </p:nvGrpSpPr>
        <p:grpSpPr>
          <a:xfrm rot="21208450">
            <a:off x="7504014" y="330042"/>
            <a:ext cx="4291138" cy="6034902"/>
            <a:chOff x="7654907" y="-147959"/>
            <a:chExt cx="4442319" cy="6246099"/>
          </a:xfrm>
        </p:grpSpPr>
        <p:grpSp>
          <p:nvGrpSpPr>
            <p:cNvPr id="14" name="Group 13">
              <a:extLst>
                <a:ext uri="{FF2B5EF4-FFF2-40B4-BE49-F238E27FC236}">
                  <a16:creationId xmlns:a16="http://schemas.microsoft.com/office/drawing/2014/main" id="{72F7B9F8-8C14-4067-B69A-F474014DDA12}"/>
                </a:ext>
              </a:extLst>
            </p:cNvPr>
            <p:cNvGrpSpPr/>
            <p:nvPr/>
          </p:nvGrpSpPr>
          <p:grpSpPr>
            <a:xfrm rot="586163">
              <a:off x="7654907" y="-147959"/>
              <a:ext cx="4442319" cy="6246099"/>
              <a:chOff x="2237002" y="392874"/>
              <a:chExt cx="4949825" cy="6858000"/>
            </a:xfrm>
          </p:grpSpPr>
          <p:pic>
            <p:nvPicPr>
              <p:cNvPr id="1032" name="Picture 8" descr="Image result for ipad png">
                <a:extLst>
                  <a:ext uri="{FF2B5EF4-FFF2-40B4-BE49-F238E27FC236}">
                    <a16:creationId xmlns:a16="http://schemas.microsoft.com/office/drawing/2014/main" id="{C6EA349F-FFF9-408E-BDA3-DF0735F7C6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7002" y="392874"/>
                <a:ext cx="4949825" cy="6858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A6B83E2-51DC-4391-B0D8-6C40A1A0F5CC}"/>
                  </a:ext>
                </a:extLst>
              </p:cNvPr>
              <p:cNvPicPr>
                <a:picLocks noChangeAspect="1"/>
              </p:cNvPicPr>
              <p:nvPr/>
            </p:nvPicPr>
            <p:blipFill>
              <a:blip r:embed="rId10"/>
              <a:stretch>
                <a:fillRect/>
              </a:stretch>
            </p:blipFill>
            <p:spPr>
              <a:xfrm>
                <a:off x="2453446" y="847729"/>
                <a:ext cx="4511411" cy="5948372"/>
              </a:xfrm>
              <a:prstGeom prst="rect">
                <a:avLst/>
              </a:prstGeom>
              <a:effectLst>
                <a:innerShdw blurRad="63500" dist="50800" dir="16200000">
                  <a:prstClr val="black">
                    <a:alpha val="50000"/>
                  </a:prstClr>
                </a:innerShdw>
              </a:effectLst>
            </p:spPr>
          </p:pic>
        </p:grpSp>
        <p:pic>
          <p:nvPicPr>
            <p:cNvPr id="37" name="Picture 36">
              <a:extLst>
                <a:ext uri="{FF2B5EF4-FFF2-40B4-BE49-F238E27FC236}">
                  <a16:creationId xmlns:a16="http://schemas.microsoft.com/office/drawing/2014/main" id="{58E13695-DC1D-4AC8-8CCF-121AE850936F}"/>
                </a:ext>
              </a:extLst>
            </p:cNvPr>
            <p:cNvPicPr>
              <a:picLocks noChangeAspect="1"/>
            </p:cNvPicPr>
            <p:nvPr/>
          </p:nvPicPr>
          <p:blipFill>
            <a:blip r:embed="rId11"/>
            <a:stretch>
              <a:fillRect/>
            </a:stretch>
          </p:blipFill>
          <p:spPr>
            <a:xfrm rot="635080">
              <a:off x="7828434" y="1605844"/>
              <a:ext cx="3916890" cy="3916890"/>
            </a:xfrm>
            <a:prstGeom prst="rect">
              <a:avLst/>
            </a:prstGeom>
          </p:spPr>
        </p:pic>
      </p:grpSp>
      <p:sp>
        <p:nvSpPr>
          <p:cNvPr id="20" name="Rectangle 19">
            <a:extLst>
              <a:ext uri="{FF2B5EF4-FFF2-40B4-BE49-F238E27FC236}">
                <a16:creationId xmlns:a16="http://schemas.microsoft.com/office/drawing/2014/main" id="{CFC0EDAC-5EDF-4E86-BB58-07964296446F}"/>
              </a:ext>
            </a:extLst>
          </p:cNvPr>
          <p:cNvSpPr/>
          <p:nvPr/>
        </p:nvSpPr>
        <p:spPr>
          <a:xfrm>
            <a:off x="355136" y="241436"/>
            <a:ext cx="6365966" cy="1569660"/>
          </a:xfrm>
          <a:prstGeom prst="rect">
            <a:avLst/>
          </a:prstGeom>
        </p:spPr>
        <p:txBody>
          <a:bodyPr wrap="square">
            <a:spAutoFit/>
          </a:bodyPr>
          <a:lstStyle/>
          <a:p>
            <a:r>
              <a:rPr lang="en-GB" sz="4800" b="1" dirty="0">
                <a:latin typeface="proxima-nova"/>
              </a:rPr>
              <a:t>#</a:t>
            </a:r>
            <a:r>
              <a:rPr lang="en-GB" sz="4800" b="1" dirty="0" err="1">
                <a:latin typeface="proxima-nova"/>
              </a:rPr>
              <a:t>ATDSaudiArabia</a:t>
            </a:r>
            <a:br>
              <a:rPr lang="en-GB" sz="4800" b="1" cap="all" dirty="0">
                <a:latin typeface="brandon-grotesque"/>
                <a:hlinkClick r:id="rId4">
                  <a:extLst>
                    <a:ext uri="{A12FA001-AC4F-418D-AE19-62706E023703}">
                      <ahyp:hlinkClr xmlns:ahyp="http://schemas.microsoft.com/office/drawing/2018/hyperlinkcolor" val="tx"/>
                    </a:ext>
                  </a:extLst>
                </a:hlinkClick>
              </a:rPr>
            </a:br>
            <a:endParaRPr lang="fr-FR" sz="4800" b="1" dirty="0"/>
          </a:p>
        </p:txBody>
      </p:sp>
      <p:sp>
        <p:nvSpPr>
          <p:cNvPr id="22" name="Rectangle 21">
            <a:extLst>
              <a:ext uri="{FF2B5EF4-FFF2-40B4-BE49-F238E27FC236}">
                <a16:creationId xmlns:a16="http://schemas.microsoft.com/office/drawing/2014/main" id="{35E6C461-1CEB-4302-AEC3-92073F15A1B3}"/>
              </a:ext>
            </a:extLst>
          </p:cNvPr>
          <p:cNvSpPr/>
          <p:nvPr/>
        </p:nvSpPr>
        <p:spPr>
          <a:xfrm>
            <a:off x="1882826" y="6160967"/>
            <a:ext cx="5168180" cy="1015663"/>
          </a:xfrm>
          <a:prstGeom prst="rect">
            <a:avLst/>
          </a:prstGeom>
        </p:spPr>
        <p:txBody>
          <a:bodyPr wrap="square">
            <a:spAutoFit/>
          </a:bodyPr>
          <a:lstStyle/>
          <a:p>
            <a:pPr>
              <a:tabLst>
                <a:tab pos="365751" algn="l"/>
                <a:tab pos="609585" algn="l"/>
              </a:tabLst>
            </a:pPr>
            <a:r>
              <a:rPr lang="en-US" sz="2000" dirty="0">
                <a:latin typeface="Century Gothic" panose="020B0502020202020204" pitchFamily="34" charset="0"/>
                <a:cs typeface="Calibri" panose="020F0502020204030204" pitchFamily="34" charset="0"/>
              </a:rPr>
              <a:t>@</a:t>
            </a:r>
            <a:r>
              <a:rPr lang="en-GB" sz="2000" dirty="0" err="1">
                <a:latin typeface="Century Gothic" panose="020B0502020202020204" pitchFamily="34" charset="0"/>
                <a:cs typeface="Calibri" panose="020F0502020204030204" pitchFamily="34" charset="0"/>
              </a:rPr>
              <a:t>naderbechini</a:t>
            </a:r>
            <a:endParaRPr lang="en-GB" sz="2000" dirty="0">
              <a:latin typeface="Century Gothic" panose="020B0502020202020204" pitchFamily="34" charset="0"/>
              <a:cs typeface="Calibri" panose="020F0502020204030204" pitchFamily="34" charset="0"/>
            </a:endParaRPr>
          </a:p>
          <a:p>
            <a:pPr>
              <a:tabLst>
                <a:tab pos="365751" algn="l"/>
                <a:tab pos="609585" algn="l"/>
              </a:tabLst>
            </a:pPr>
            <a:endParaRPr lang="en-GB" sz="2000" dirty="0">
              <a:latin typeface="Century Gothic" panose="020B0502020202020204" pitchFamily="34" charset="0"/>
              <a:cs typeface="Calibri" panose="020F0502020204030204" pitchFamily="34" charset="0"/>
            </a:endParaRPr>
          </a:p>
          <a:p>
            <a:pPr>
              <a:tabLst>
                <a:tab pos="365751" algn="l"/>
                <a:tab pos="609585" algn="l"/>
              </a:tabLst>
            </a:pPr>
            <a:endParaRPr lang="en-US" sz="2000"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658228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50046" y="2148676"/>
            <a:ext cx="5285311" cy="769441"/>
          </a:xfrm>
          <a:prstGeom prst="rect">
            <a:avLst/>
          </a:prstGeom>
        </p:spPr>
        <p:txBody>
          <a:bodyPr wrap="square">
            <a:spAutoFit/>
          </a:bodyPr>
          <a:lstStyle/>
          <a:p>
            <a:r>
              <a:rPr lang="en-US" sz="4400" dirty="0">
                <a:latin typeface="Century Gothic" panose="020B0502020202020204" pitchFamily="34" charset="0"/>
                <a:ea typeface="Times New Roman" panose="02020603050405020304" pitchFamily="18" charset="0"/>
                <a:cs typeface="Calibri" panose="020F0502020204030204" pitchFamily="34" charset="0"/>
              </a:rPr>
              <a:t>Nader Bechini</a:t>
            </a:r>
            <a:endParaRPr lang="en-US" sz="44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167" t="7060" r="32350" b="39827"/>
          <a:stretch/>
        </p:blipFill>
        <p:spPr>
          <a:xfrm>
            <a:off x="867165" y="2209409"/>
            <a:ext cx="2581929" cy="2590360"/>
          </a:xfrm>
          <a:prstGeom prst="ellipse">
            <a:avLst/>
          </a:prstGeom>
          <a:effectLst>
            <a:outerShdw blurRad="50800" dist="38100" dir="5400000" algn="t" rotWithShape="0">
              <a:prstClr val="black">
                <a:alpha val="40000"/>
              </a:prstClr>
            </a:outerShdw>
          </a:effectLst>
        </p:spPr>
      </p:pic>
      <p:sp>
        <p:nvSpPr>
          <p:cNvPr id="8" name="Rectangle 7"/>
          <p:cNvSpPr/>
          <p:nvPr/>
        </p:nvSpPr>
        <p:spPr>
          <a:xfrm>
            <a:off x="5400135" y="3845243"/>
            <a:ext cx="3440232" cy="400110"/>
          </a:xfrm>
          <a:prstGeom prst="rect">
            <a:avLst/>
          </a:prstGeom>
        </p:spPr>
        <p:txBody>
          <a:bodyPr wrap="square">
            <a:spAutoFit/>
          </a:bodyPr>
          <a:lstStyle/>
          <a:p>
            <a:pPr>
              <a:tabLst>
                <a:tab pos="365751" algn="l"/>
                <a:tab pos="609585" algn="l"/>
              </a:tabLst>
            </a:pPr>
            <a:r>
              <a:rPr lang="en-US" sz="2000" dirty="0">
                <a:latin typeface="Century Gothic" panose="020B0502020202020204" pitchFamily="34" charset="0"/>
                <a:cs typeface="Calibri" panose="020F0502020204030204" pitchFamily="34" charset="0"/>
              </a:rPr>
              <a:t>@</a:t>
            </a:r>
            <a:r>
              <a:rPr lang="en-US" sz="2000" dirty="0" err="1">
                <a:latin typeface="Century Gothic" panose="020B0502020202020204" pitchFamily="34" charset="0"/>
                <a:cs typeface="Calibri" panose="020F0502020204030204" pitchFamily="34" charset="0"/>
              </a:rPr>
              <a:t>naderbechini</a:t>
            </a:r>
            <a:endParaRPr lang="en-US" sz="2000" dirty="0">
              <a:latin typeface="Century Gothic" panose="020B0502020202020204" pitchFamily="34" charset="0"/>
              <a:cs typeface="Calibri" panose="020F0502020204030204" pitchFamily="34" charset="0"/>
            </a:endParaRPr>
          </a:p>
        </p:txBody>
      </p:sp>
      <p:sp>
        <p:nvSpPr>
          <p:cNvPr id="10" name="Rectangle 9"/>
          <p:cNvSpPr/>
          <p:nvPr/>
        </p:nvSpPr>
        <p:spPr>
          <a:xfrm>
            <a:off x="3667177" y="3309047"/>
            <a:ext cx="5168180" cy="400110"/>
          </a:xfrm>
          <a:prstGeom prst="rect">
            <a:avLst/>
          </a:prstGeom>
        </p:spPr>
        <p:txBody>
          <a:bodyPr wrap="square">
            <a:spAutoFit/>
          </a:bodyPr>
          <a:lstStyle/>
          <a:p>
            <a:pPr>
              <a:tabLst>
                <a:tab pos="365751" algn="l"/>
                <a:tab pos="609585" algn="l"/>
              </a:tabLst>
            </a:pPr>
            <a:r>
              <a:rPr lang="en-US" dirty="0">
                <a:latin typeface="Arial Rounded MT Bold" panose="020F0704030504030204" pitchFamily="34" charset="0"/>
                <a:ea typeface="Times New Roman" panose="02020603050405020304" pitchFamily="18" charset="0"/>
                <a:cs typeface="Arial" panose="020B0604020202020204" pitchFamily="34" charset="0"/>
              </a:rPr>
              <a:t>      </a:t>
            </a:r>
            <a:r>
              <a:rPr lang="en-US" sz="2000" dirty="0" err="1">
                <a:latin typeface="Century Gothic" panose="020B0502020202020204" pitchFamily="34" charset="0"/>
                <a:cs typeface="Calibri" panose="020F0502020204030204" pitchFamily="34" charset="0"/>
              </a:rPr>
              <a:t>nader</a:t>
            </a:r>
            <a:r>
              <a:rPr lang="en-US" sz="2000" dirty="0">
                <a:latin typeface="Century Gothic" panose="020B0502020202020204" pitchFamily="34" charset="0"/>
                <a:cs typeface="Calibri" panose="020F0502020204030204" pitchFamily="34" charset="0"/>
              </a:rPr>
              <a:t>@</a:t>
            </a:r>
            <a:r>
              <a:rPr lang="fr-FR" sz="2000" dirty="0" err="1">
                <a:latin typeface="Century Gothic" panose="020B0502020202020204" pitchFamily="34" charset="0"/>
                <a:cs typeface="Calibri" panose="020F0502020204030204" pitchFamily="34" charset="0"/>
              </a:rPr>
              <a:t>roiinstitute</a:t>
            </a:r>
            <a:r>
              <a:rPr lang="en-GB" sz="2000" dirty="0" err="1">
                <a:latin typeface="Century Gothic" panose="020B0502020202020204" pitchFamily="34" charset="0"/>
                <a:cs typeface="Calibri" panose="020F0502020204030204" pitchFamily="34" charset="0"/>
              </a:rPr>
              <a:t>.net</a:t>
            </a:r>
            <a:endParaRPr lang="en-US" sz="2400" dirty="0">
              <a:latin typeface="Century Gothic" panose="020B0502020202020204" pitchFamily="34" charset="0"/>
              <a:cs typeface="Calibri" panose="020F0502020204030204" pitchFamily="34" charset="0"/>
            </a:endParaRPr>
          </a:p>
        </p:txBody>
      </p:sp>
      <p:sp>
        <p:nvSpPr>
          <p:cNvPr id="12" name="Title 3"/>
          <p:cNvSpPr txBox="1">
            <a:spLocks/>
          </p:cNvSpPr>
          <p:nvPr/>
        </p:nvSpPr>
        <p:spPr>
          <a:xfrm>
            <a:off x="313628" y="140622"/>
            <a:ext cx="10487282" cy="1114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100" dirty="0">
                <a:latin typeface="Arial Rounded MT Bold" panose="020F0704030504030204" pitchFamily="34" charset="0"/>
                <a:cs typeface="Arial" panose="020B0604020202020204" pitchFamily="34" charset="0"/>
              </a:rPr>
              <a:t>Contact &amp; Connect</a:t>
            </a:r>
            <a:endParaRPr lang="en-US" sz="4100" dirty="0">
              <a:latin typeface="Arial Rounded MT Bold" panose="020F070403050403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D85299E-9ED3-4177-A1D8-0BB6FD07AC60}"/>
              </a:ext>
            </a:extLst>
          </p:cNvPr>
          <p:cNvSpPr/>
          <p:nvPr/>
        </p:nvSpPr>
        <p:spPr>
          <a:xfrm>
            <a:off x="3608611" y="2805353"/>
            <a:ext cx="5168180" cy="461665"/>
          </a:xfrm>
          <a:prstGeom prst="rect">
            <a:avLst/>
          </a:prstGeom>
        </p:spPr>
        <p:txBody>
          <a:bodyPr wrap="square">
            <a:spAutoFit/>
          </a:bodyPr>
          <a:lstStyle/>
          <a:p>
            <a:pPr>
              <a:tabLst>
                <a:tab pos="365751" algn="l"/>
                <a:tab pos="609585" algn="l"/>
              </a:tabLst>
            </a:pPr>
            <a:r>
              <a:rPr lang="en-GB" sz="2400" dirty="0">
                <a:latin typeface="Century Gothic" panose="020B0502020202020204" pitchFamily="34" charset="0"/>
                <a:cs typeface="Calibri" panose="020F0502020204030204" pitchFamily="34" charset="0"/>
              </a:rPr>
              <a:t>Director, ROI Institute MENA</a:t>
            </a:r>
            <a:endParaRPr lang="en-US" sz="2400" dirty="0">
              <a:latin typeface="Century Gothic" panose="020B050202020202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5A9EC7C-1437-4392-9561-2055493CD60A}"/>
              </a:ext>
            </a:extLst>
          </p:cNvPr>
          <p:cNvGrpSpPr/>
          <p:nvPr/>
        </p:nvGrpSpPr>
        <p:grpSpPr>
          <a:xfrm>
            <a:off x="3667177" y="3747371"/>
            <a:ext cx="1732958" cy="551366"/>
            <a:chOff x="846209" y="2476500"/>
            <a:chExt cx="6011791" cy="1905000"/>
          </a:xfrm>
        </p:grpSpPr>
        <p:pic>
          <p:nvPicPr>
            <p:cNvPr id="2052" name="Picture 4" descr="Image result for twitter linkedin facebook instagram icon">
              <a:extLst>
                <a:ext uri="{FF2B5EF4-FFF2-40B4-BE49-F238E27FC236}">
                  <a16:creationId xmlns:a16="http://schemas.microsoft.com/office/drawing/2014/main" id="{B542E8C0-EDED-4B3B-A5C9-D0A2A7BB69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000"/>
            <a:stretch/>
          </p:blipFill>
          <p:spPr bwMode="auto">
            <a:xfrm>
              <a:off x="2286000" y="2476500"/>
              <a:ext cx="4572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twitter linkedin facebook instagram icon">
              <a:extLst>
                <a:ext uri="{FF2B5EF4-FFF2-40B4-BE49-F238E27FC236}">
                  <a16:creationId xmlns:a16="http://schemas.microsoft.com/office/drawing/2014/main" id="{48D1F03F-0D68-4DF7-AF52-CB20DB81B8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330"/>
            <a:stretch/>
          </p:blipFill>
          <p:spPr bwMode="auto">
            <a:xfrm>
              <a:off x="846209" y="2476500"/>
              <a:ext cx="1651228" cy="1905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Related image">
            <a:extLst>
              <a:ext uri="{FF2B5EF4-FFF2-40B4-BE49-F238E27FC236}">
                <a16:creationId xmlns:a16="http://schemas.microsoft.com/office/drawing/2014/main" id="{00246943-3A91-49CF-8349-5EBF9DF76E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137" y="4328791"/>
            <a:ext cx="370132" cy="37013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FA94B351-C400-492D-8385-077E9B3B8059}"/>
              </a:ext>
            </a:extLst>
          </p:cNvPr>
          <p:cNvSpPr/>
          <p:nvPr/>
        </p:nvSpPr>
        <p:spPr>
          <a:xfrm>
            <a:off x="4143160" y="4338135"/>
            <a:ext cx="3440232" cy="400110"/>
          </a:xfrm>
          <a:prstGeom prst="rect">
            <a:avLst/>
          </a:prstGeom>
        </p:spPr>
        <p:txBody>
          <a:bodyPr wrap="square">
            <a:spAutoFit/>
          </a:bodyPr>
          <a:lstStyle/>
          <a:p>
            <a:pPr>
              <a:tabLst>
                <a:tab pos="365751" algn="l"/>
                <a:tab pos="609585" algn="l"/>
              </a:tabLst>
            </a:pPr>
            <a:r>
              <a:rPr lang="en-US" sz="2000" dirty="0">
                <a:latin typeface="Century Gothic" panose="020B0502020202020204" pitchFamily="34" charset="0"/>
                <a:cs typeface="Calibri" panose="020F0502020204030204" pitchFamily="34" charset="0"/>
              </a:rPr>
              <a:t>+966500931328</a:t>
            </a:r>
          </a:p>
        </p:txBody>
      </p:sp>
      <p:pic>
        <p:nvPicPr>
          <p:cNvPr id="2058" name="Picture 10" descr="Image result for email icon">
            <a:extLst>
              <a:ext uri="{FF2B5EF4-FFF2-40B4-BE49-F238E27FC236}">
                <a16:creationId xmlns:a16="http://schemas.microsoft.com/office/drawing/2014/main" id="{C341BF42-7345-4851-A0BB-73DBD88322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177" y="3334652"/>
            <a:ext cx="394421" cy="39607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8E7A7A74-C8F4-4662-8E0C-5F372537F660}"/>
              </a:ext>
            </a:extLst>
          </p:cNvPr>
          <p:cNvGrpSpPr/>
          <p:nvPr/>
        </p:nvGrpSpPr>
        <p:grpSpPr>
          <a:xfrm>
            <a:off x="-6117" y="6784939"/>
            <a:ext cx="12286622" cy="87549"/>
            <a:chOff x="1568202" y="6770425"/>
            <a:chExt cx="10629089" cy="87549"/>
          </a:xfrm>
        </p:grpSpPr>
        <p:sp>
          <p:nvSpPr>
            <p:cNvPr id="36" name="Rectangle 35">
              <a:extLst>
                <a:ext uri="{FF2B5EF4-FFF2-40B4-BE49-F238E27FC236}">
                  <a16:creationId xmlns:a16="http://schemas.microsoft.com/office/drawing/2014/main" id="{2E5A7234-2DD6-4A5F-9ED5-5FCFA41A7DF8}"/>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04FFE75-948A-4952-A5DF-1883567DBD88}"/>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DC7D461-E6F4-4FC4-BD18-088F820E44E8}"/>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Picture 2" descr="Image result for atd saudi arabia conference">
            <a:extLst>
              <a:ext uri="{FF2B5EF4-FFF2-40B4-BE49-F238E27FC236}">
                <a16:creationId xmlns:a16="http://schemas.microsoft.com/office/drawing/2014/main" id="{6892BCE7-F43F-44D7-8C23-5339899907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3E31B2C5-0D9C-4856-898C-3DD23CE95B04}"/>
              </a:ext>
            </a:extLst>
          </p:cNvPr>
          <p:cNvPicPr>
            <a:picLocks noChangeAspect="1"/>
          </p:cNvPicPr>
          <p:nvPr/>
        </p:nvPicPr>
        <p:blipFill rotWithShape="1">
          <a:blip r:embed="rId8"/>
          <a:srcRect b="29537"/>
          <a:stretch/>
        </p:blipFill>
        <p:spPr>
          <a:xfrm>
            <a:off x="8218537" y="6211774"/>
            <a:ext cx="2719783" cy="616939"/>
          </a:xfrm>
          <a:prstGeom prst="rect">
            <a:avLst/>
          </a:prstGeom>
        </p:spPr>
      </p:pic>
      <p:grpSp>
        <p:nvGrpSpPr>
          <p:cNvPr id="41" name="Group 40">
            <a:extLst>
              <a:ext uri="{FF2B5EF4-FFF2-40B4-BE49-F238E27FC236}">
                <a16:creationId xmlns:a16="http://schemas.microsoft.com/office/drawing/2014/main" id="{7D9687A0-A8EB-49DA-992E-409B137BBCCC}"/>
              </a:ext>
            </a:extLst>
          </p:cNvPr>
          <p:cNvGrpSpPr/>
          <p:nvPr/>
        </p:nvGrpSpPr>
        <p:grpSpPr>
          <a:xfrm>
            <a:off x="7059192" y="-893860"/>
            <a:ext cx="5934864" cy="5934864"/>
            <a:chOff x="7326824" y="-893860"/>
            <a:chExt cx="5934864" cy="5934864"/>
          </a:xfrm>
        </p:grpSpPr>
        <p:pic>
          <p:nvPicPr>
            <p:cNvPr id="42" name="Picture 8" descr="https://cdn.shopify.com/s/files/1/0743/4993/products/Bloo_Aviones_Decorativos_de_Madera_-_Rojo_Neon1-fs8_opgglol.png?v=1540353122">
              <a:extLst>
                <a:ext uri="{FF2B5EF4-FFF2-40B4-BE49-F238E27FC236}">
                  <a16:creationId xmlns:a16="http://schemas.microsoft.com/office/drawing/2014/main" id="{8F44C002-46FD-4042-A5BF-A2503DE9C4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6824" y="-893860"/>
              <a:ext cx="5934864" cy="593486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Image result for atd logo png">
              <a:extLst>
                <a:ext uri="{FF2B5EF4-FFF2-40B4-BE49-F238E27FC236}">
                  <a16:creationId xmlns:a16="http://schemas.microsoft.com/office/drawing/2014/main" id="{DEB58361-F00F-4A19-8453-865F348942DD}"/>
                </a:ext>
              </a:extLst>
            </p:cNvPr>
            <p:cNvPicPr>
              <a:picLocks noChangeAspect="1" noChangeArrowheads="1"/>
            </p:cNvPicPr>
            <p:nvPr/>
          </p:nvPicPr>
          <p:blipFill rotWithShape="1">
            <a:blip r:embed="rId10">
              <a:duotone>
                <a:prstClr val="black"/>
                <a:schemeClr val="accent2">
                  <a:tint val="45000"/>
                  <a:satMod val="400000"/>
                </a:schemeClr>
              </a:duotone>
              <a:extLst>
                <a:ext uri="{BEBA8EAE-BF5A-486C-A8C5-ECC9F3942E4B}">
                  <a14:imgProps xmlns:a14="http://schemas.microsoft.com/office/drawing/2010/main">
                    <a14:imgLayer r:embed="rId11">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213381">
              <a:off x="10229799" y="1920486"/>
              <a:ext cx="251399" cy="17949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9318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6989EBD-8140-44EE-97F7-B617E1C981E0}"/>
              </a:ext>
            </a:extLst>
          </p:cNvPr>
          <p:cNvGrpSpPr/>
          <p:nvPr/>
        </p:nvGrpSpPr>
        <p:grpSpPr>
          <a:xfrm>
            <a:off x="1826452" y="-3272620"/>
            <a:ext cx="7655780" cy="12473020"/>
            <a:chOff x="1826452" y="-3272620"/>
            <a:chExt cx="7655780" cy="12473020"/>
          </a:xfrm>
        </p:grpSpPr>
        <p:sp>
          <p:nvSpPr>
            <p:cNvPr id="4" name="Rectangle 3">
              <a:extLst>
                <a:ext uri="{FF2B5EF4-FFF2-40B4-BE49-F238E27FC236}">
                  <a16:creationId xmlns:a16="http://schemas.microsoft.com/office/drawing/2014/main" id="{133ECB04-5F5D-4061-990D-F6D94CD26973}"/>
                </a:ext>
              </a:extLst>
            </p:cNvPr>
            <p:cNvSpPr/>
            <p:nvPr/>
          </p:nvSpPr>
          <p:spPr>
            <a:xfrm>
              <a:off x="1871668" y="-463624"/>
              <a:ext cx="7380000" cy="7380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rapezoid 27">
              <a:extLst>
                <a:ext uri="{FF2B5EF4-FFF2-40B4-BE49-F238E27FC236}">
                  <a16:creationId xmlns:a16="http://schemas.microsoft.com/office/drawing/2014/main" id="{FAB3EC04-2C62-418C-AF36-72289CD90960}"/>
                </a:ext>
              </a:extLst>
            </p:cNvPr>
            <p:cNvSpPr/>
            <p:nvPr/>
          </p:nvSpPr>
          <p:spPr>
            <a:xfrm rot="5400000">
              <a:off x="2411208" y="-3798720"/>
              <a:ext cx="3989943" cy="5042143"/>
            </a:xfrm>
            <a:prstGeom prst="trapezoid">
              <a:avLst>
                <a:gd name="adj" fmla="val 30194"/>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TextBox 17"/>
            <p:cNvSpPr txBox="1"/>
            <p:nvPr/>
          </p:nvSpPr>
          <p:spPr>
            <a:xfrm>
              <a:off x="5054442" y="2199149"/>
              <a:ext cx="4043877" cy="1384995"/>
            </a:xfrm>
            <a:prstGeom prst="rect">
              <a:avLst/>
            </a:prstGeom>
            <a:noFill/>
          </p:spPr>
          <p:txBody>
            <a:bodyPr wrap="square" rtlCol="0">
              <a:spAutoFit/>
            </a:bodyPr>
            <a:lstStyle/>
            <a:p>
              <a:r>
                <a:rPr lang="en-US" sz="2800" b="1" dirty="0">
                  <a:latin typeface="Century Gothic" panose="020B0502020202020204" pitchFamily="34" charset="0"/>
                  <a:cs typeface="Calibri" panose="020F0502020204030204" pitchFamily="34" charset="0"/>
                </a:rPr>
                <a:t>10 Steps for Proving the Value of Hu</a:t>
              </a:r>
              <a:r>
                <a:rPr lang="en-GB" sz="2800" b="1" dirty="0">
                  <a:latin typeface="Century Gothic" panose="020B0502020202020204" pitchFamily="34" charset="0"/>
                  <a:cs typeface="Calibri" panose="020F0502020204030204" pitchFamily="34" charset="0"/>
                </a:rPr>
                <a:t>man Capital Investments</a:t>
              </a:r>
              <a:endParaRPr lang="en-US" sz="2800" b="1" dirty="0">
                <a:latin typeface="Century Gothic" panose="020B050202020202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44EB8904-7931-483B-9857-6A2544010D23}"/>
                </a:ext>
              </a:extLst>
            </p:cNvPr>
            <p:cNvSpPr/>
            <p:nvPr/>
          </p:nvSpPr>
          <p:spPr>
            <a:xfrm>
              <a:off x="2267569" y="4106435"/>
              <a:ext cx="2566764" cy="954107"/>
            </a:xfrm>
            <a:prstGeom prst="rect">
              <a:avLst/>
            </a:prstGeom>
          </p:spPr>
          <p:txBody>
            <a:bodyPr wrap="square">
              <a:spAutoFit/>
            </a:bodyPr>
            <a:lstStyle/>
            <a:p>
              <a:r>
                <a:rPr lang="en-US" sz="1400" b="1" dirty="0">
                  <a:latin typeface="Century Gothic" panose="020B0502020202020204" pitchFamily="34" charset="0"/>
                  <a:ea typeface="Times New Roman" panose="02020603050405020304" pitchFamily="18" charset="0"/>
                  <a:cs typeface="Calibri" panose="020F0502020204030204" pitchFamily="34" charset="0"/>
                </a:rPr>
                <a:t>Nader Bechini, CRP</a:t>
              </a:r>
            </a:p>
            <a:p>
              <a:pPr>
                <a:tabLst>
                  <a:tab pos="365751" algn="l"/>
                  <a:tab pos="609585" algn="l"/>
                </a:tabLst>
              </a:pPr>
              <a:r>
                <a:rPr lang="en-GB" sz="1400" dirty="0">
                  <a:latin typeface="Century Gothic" panose="020B0502020202020204" pitchFamily="34" charset="0"/>
                  <a:cs typeface="Calibri" panose="020F0502020204030204" pitchFamily="34" charset="0"/>
                </a:rPr>
                <a:t>Director, ROI Institute MENA</a:t>
              </a:r>
            </a:p>
            <a:p>
              <a:pPr>
                <a:tabLst>
                  <a:tab pos="365751" algn="l"/>
                  <a:tab pos="609585" algn="l"/>
                </a:tabLst>
              </a:pPr>
              <a:r>
                <a:rPr lang="en-GB" sz="1400" dirty="0">
                  <a:latin typeface="Century Gothic" panose="020B0502020202020204" pitchFamily="34" charset="0"/>
                  <a:cs typeface="Calibri" panose="020F0502020204030204" pitchFamily="34" charset="0"/>
                </a:rPr>
                <a:t>@</a:t>
              </a:r>
              <a:r>
                <a:rPr lang="en-GB" sz="1400" dirty="0" err="1">
                  <a:latin typeface="Century Gothic" panose="020B0502020202020204" pitchFamily="34" charset="0"/>
                  <a:cs typeface="Calibri" panose="020F0502020204030204" pitchFamily="34" charset="0"/>
                </a:rPr>
                <a:t>naderbechini</a:t>
              </a:r>
              <a:endParaRPr lang="en-US" sz="1400" dirty="0">
                <a:latin typeface="Century Gothic" panose="020B0502020202020204" pitchFamily="34" charset="0"/>
                <a:cs typeface="Calibri" panose="020F0502020204030204" pitchFamily="34" charset="0"/>
              </a:endParaRPr>
            </a:p>
            <a:p>
              <a:endParaRPr lang="en-US" sz="1400" b="1" dirty="0"/>
            </a:p>
          </p:txBody>
        </p:sp>
        <p:pic>
          <p:nvPicPr>
            <p:cNvPr id="17" name="Picture 16">
              <a:extLst>
                <a:ext uri="{FF2B5EF4-FFF2-40B4-BE49-F238E27FC236}">
                  <a16:creationId xmlns:a16="http://schemas.microsoft.com/office/drawing/2014/main" id="{1728CF94-BD5F-43AC-9FCE-3874ED0430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7" t="7060" r="32350" b="39827"/>
            <a:stretch/>
          </p:blipFill>
          <p:spPr>
            <a:xfrm>
              <a:off x="2489341" y="2194314"/>
              <a:ext cx="1694219" cy="1699752"/>
            </a:xfrm>
            <a:prstGeom prst="ellipse">
              <a:avLst/>
            </a:prstGeom>
            <a:effectLst>
              <a:outerShdw blurRad="50800" dist="38100" dir="5400000" algn="t" rotWithShape="0">
                <a:prstClr val="black">
                  <a:alpha val="40000"/>
                </a:prstClr>
              </a:outerShdw>
            </a:effectLst>
          </p:spPr>
        </p:pic>
        <p:sp>
          <p:nvSpPr>
            <p:cNvPr id="5" name="Rectangle 4">
              <a:extLst>
                <a:ext uri="{FF2B5EF4-FFF2-40B4-BE49-F238E27FC236}">
                  <a16:creationId xmlns:a16="http://schemas.microsoft.com/office/drawing/2014/main" id="{724CA269-1ACE-4406-B556-B529EB5D58F7}"/>
                </a:ext>
              </a:extLst>
            </p:cNvPr>
            <p:cNvSpPr/>
            <p:nvPr/>
          </p:nvSpPr>
          <p:spPr>
            <a:xfrm>
              <a:off x="5054442" y="4229606"/>
              <a:ext cx="2961534" cy="584775"/>
            </a:xfrm>
            <a:prstGeom prst="rect">
              <a:avLst/>
            </a:prstGeom>
          </p:spPr>
          <p:txBody>
            <a:bodyPr wrap="square">
              <a:spAutoFit/>
            </a:bodyPr>
            <a:lstStyle/>
            <a:p>
              <a:r>
                <a:rPr lang="en-GB" sz="1600" b="1" dirty="0">
                  <a:solidFill>
                    <a:schemeClr val="tx1">
                      <a:lumMod val="50000"/>
                      <a:lumOff val="50000"/>
                    </a:schemeClr>
                  </a:solidFill>
                  <a:latin typeface="Century Gothic" panose="020B0502020202020204" pitchFamily="34" charset="0"/>
                  <a:cs typeface="Calibri" panose="020F0502020204030204" pitchFamily="34" charset="0"/>
                </a:rPr>
                <a:t>Burj </a:t>
              </a:r>
              <a:r>
                <a:rPr lang="en-GB" sz="1600" b="1" dirty="0" err="1">
                  <a:solidFill>
                    <a:schemeClr val="tx1">
                      <a:lumMod val="50000"/>
                      <a:lumOff val="50000"/>
                    </a:schemeClr>
                  </a:solidFill>
                  <a:latin typeface="Century Gothic" panose="020B0502020202020204" pitchFamily="34" charset="0"/>
                  <a:cs typeface="Calibri" panose="020F0502020204030204" pitchFamily="34" charset="0"/>
                </a:rPr>
                <a:t>Rafal</a:t>
              </a:r>
              <a:r>
                <a:rPr lang="en-GB" sz="1600" b="1" dirty="0">
                  <a:solidFill>
                    <a:schemeClr val="tx1">
                      <a:lumMod val="50000"/>
                      <a:lumOff val="50000"/>
                    </a:schemeClr>
                  </a:solidFill>
                  <a:latin typeface="Century Gothic" panose="020B0502020202020204" pitchFamily="34" charset="0"/>
                  <a:cs typeface="Calibri" panose="020F0502020204030204" pitchFamily="34" charset="0"/>
                </a:rPr>
                <a:t> Hotel Kempinski Riyadh, Saudi Arabia</a:t>
              </a:r>
            </a:p>
          </p:txBody>
        </p:sp>
        <p:sp>
          <p:nvSpPr>
            <p:cNvPr id="20" name="Rectangle 19">
              <a:extLst>
                <a:ext uri="{FF2B5EF4-FFF2-40B4-BE49-F238E27FC236}">
                  <a16:creationId xmlns:a16="http://schemas.microsoft.com/office/drawing/2014/main" id="{2A025631-F319-4C32-9BB7-450E2CB51526}"/>
                </a:ext>
              </a:extLst>
            </p:cNvPr>
            <p:cNvSpPr/>
            <p:nvPr/>
          </p:nvSpPr>
          <p:spPr>
            <a:xfrm>
              <a:off x="2006442" y="6279028"/>
              <a:ext cx="6096000" cy="461665"/>
            </a:xfrm>
            <a:prstGeom prst="rect">
              <a:avLst/>
            </a:prstGeom>
          </p:spPr>
          <p:txBody>
            <a:bodyPr>
              <a:spAutoFit/>
            </a:bodyPr>
            <a:lstStyle/>
            <a:p>
              <a:r>
                <a:rPr lang="en-GB" sz="2400" dirty="0">
                  <a:solidFill>
                    <a:srgbClr val="F04F23"/>
                  </a:solidFill>
                  <a:latin typeface="Arial Rounded MT Bold" panose="020F0704030504030204" pitchFamily="34" charset="0"/>
                </a:rPr>
                <a:t>#</a:t>
              </a:r>
              <a:r>
                <a:rPr lang="en-GB" sz="2400" dirty="0" err="1">
                  <a:solidFill>
                    <a:srgbClr val="F04F23"/>
                  </a:solidFill>
                  <a:latin typeface="Arial Rounded MT Bold" panose="020F0704030504030204" pitchFamily="34" charset="0"/>
                </a:rPr>
                <a:t>ATDSaudiArabia</a:t>
              </a:r>
              <a:endParaRPr lang="fr-FR" sz="2400" dirty="0">
                <a:solidFill>
                  <a:srgbClr val="F04F23"/>
                </a:solidFill>
                <a:latin typeface="Arial Rounded MT Bold" panose="020F0704030504030204" pitchFamily="34" charset="0"/>
              </a:endParaRPr>
            </a:p>
          </p:txBody>
        </p:sp>
        <p:sp>
          <p:nvSpPr>
            <p:cNvPr id="9" name="Rectangle 8">
              <a:extLst>
                <a:ext uri="{FF2B5EF4-FFF2-40B4-BE49-F238E27FC236}">
                  <a16:creationId xmlns:a16="http://schemas.microsoft.com/office/drawing/2014/main" id="{E6B14F5D-ADCB-4BBA-90B0-10E1A9C55364}"/>
                </a:ext>
              </a:extLst>
            </p:cNvPr>
            <p:cNvSpPr/>
            <p:nvPr/>
          </p:nvSpPr>
          <p:spPr>
            <a:xfrm>
              <a:off x="5064240" y="3724789"/>
              <a:ext cx="3789235" cy="338554"/>
            </a:xfrm>
            <a:prstGeom prst="rect">
              <a:avLst/>
            </a:prstGeom>
          </p:spPr>
          <p:txBody>
            <a:bodyPr wrap="square">
              <a:spAutoFit/>
            </a:bodyPr>
            <a:lstStyle/>
            <a:p>
              <a:r>
                <a:rPr lang="fr-FR" sz="1600" b="1" dirty="0" err="1">
                  <a:solidFill>
                    <a:srgbClr val="F04F23"/>
                  </a:solidFill>
                  <a:latin typeface="Century Gothic" panose="020B0502020202020204" pitchFamily="34" charset="0"/>
                  <a:cs typeface="Calibri" panose="020F0502020204030204" pitchFamily="34" charset="0"/>
                </a:rPr>
                <a:t>Wed</a:t>
              </a:r>
              <a:r>
                <a:rPr lang="fr-FR" sz="1600" b="1" dirty="0">
                  <a:solidFill>
                    <a:srgbClr val="F04F23"/>
                  </a:solidFill>
                  <a:latin typeface="Century Gothic" panose="020B0502020202020204" pitchFamily="34" charset="0"/>
                  <a:cs typeface="Calibri" panose="020F0502020204030204" pitchFamily="34" charset="0"/>
                </a:rPr>
                <a:t> 5 </a:t>
              </a:r>
              <a:r>
                <a:rPr lang="fr-FR" sz="1600" b="1" dirty="0" err="1">
                  <a:solidFill>
                    <a:srgbClr val="F04F23"/>
                  </a:solidFill>
                  <a:latin typeface="Century Gothic" panose="020B0502020202020204" pitchFamily="34" charset="0"/>
                  <a:cs typeface="Calibri" panose="020F0502020204030204" pitchFamily="34" charset="0"/>
                </a:rPr>
                <a:t>December</a:t>
              </a:r>
              <a:r>
                <a:rPr lang="fr-FR" sz="1600" b="1" dirty="0">
                  <a:solidFill>
                    <a:srgbClr val="F04F23"/>
                  </a:solidFill>
                  <a:latin typeface="Century Gothic" panose="020B0502020202020204" pitchFamily="34" charset="0"/>
                  <a:cs typeface="Calibri" panose="020F0502020204030204" pitchFamily="34" charset="0"/>
                </a:rPr>
                <a:t> 2018 at 12:45 pm</a:t>
              </a:r>
            </a:p>
          </p:txBody>
        </p:sp>
        <p:cxnSp>
          <p:nvCxnSpPr>
            <p:cNvPr id="11" name="Straight Connector 10">
              <a:extLst>
                <a:ext uri="{FF2B5EF4-FFF2-40B4-BE49-F238E27FC236}">
                  <a16:creationId xmlns:a16="http://schemas.microsoft.com/office/drawing/2014/main" id="{11BF5D2D-EDDF-4255-8350-E64E6D769A7C}"/>
                </a:ext>
              </a:extLst>
            </p:cNvPr>
            <p:cNvCxnSpPr>
              <a:cxnSpLocks/>
            </p:cNvCxnSpPr>
            <p:nvPr/>
          </p:nvCxnSpPr>
          <p:spPr>
            <a:xfrm flipH="1">
              <a:off x="4823878" y="2155868"/>
              <a:ext cx="7695" cy="26868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B538DEE-5DAD-465A-AD76-3AA121B9BF5B}"/>
                </a:ext>
              </a:extLst>
            </p:cNvPr>
            <p:cNvGrpSpPr/>
            <p:nvPr/>
          </p:nvGrpSpPr>
          <p:grpSpPr>
            <a:xfrm>
              <a:off x="4666050" y="5643273"/>
              <a:ext cx="4585618" cy="3557127"/>
              <a:chOff x="4908269" y="5099750"/>
              <a:chExt cx="4225794" cy="4095534"/>
            </a:xfrm>
          </p:grpSpPr>
          <p:sp>
            <p:nvSpPr>
              <p:cNvPr id="32" name="Trapezoid 31">
                <a:extLst>
                  <a:ext uri="{FF2B5EF4-FFF2-40B4-BE49-F238E27FC236}">
                    <a16:creationId xmlns:a16="http://schemas.microsoft.com/office/drawing/2014/main" id="{C3B66E2B-4F80-4D7E-B6D2-5D34B8B7EE7B}"/>
                  </a:ext>
                </a:extLst>
              </p:cNvPr>
              <p:cNvSpPr/>
              <p:nvPr/>
            </p:nvSpPr>
            <p:spPr>
              <a:xfrm rot="16200000">
                <a:off x="5026194" y="4981825"/>
                <a:ext cx="3989943" cy="4225794"/>
              </a:xfrm>
              <a:prstGeom prst="trapezoid">
                <a:avLst>
                  <a:gd name="adj" fmla="val 3365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Trapezoid 32">
                <a:extLst>
                  <a:ext uri="{FF2B5EF4-FFF2-40B4-BE49-F238E27FC236}">
                    <a16:creationId xmlns:a16="http://schemas.microsoft.com/office/drawing/2014/main" id="{CE3A1052-0D94-49BE-A954-6E8CB9364AD3}"/>
                  </a:ext>
                </a:extLst>
              </p:cNvPr>
              <p:cNvSpPr/>
              <p:nvPr/>
            </p:nvSpPr>
            <p:spPr>
              <a:xfrm rot="16200000">
                <a:off x="5184033" y="5245254"/>
                <a:ext cx="3989943" cy="3910117"/>
              </a:xfrm>
              <a:prstGeom prst="trapezoid">
                <a:avLst>
                  <a:gd name="adj" fmla="val 30287"/>
                </a:avLst>
              </a:prstGeom>
              <a:solidFill>
                <a:srgbClr val="BD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23" name="Picture 22">
              <a:extLst>
                <a:ext uri="{FF2B5EF4-FFF2-40B4-BE49-F238E27FC236}">
                  <a16:creationId xmlns:a16="http://schemas.microsoft.com/office/drawing/2014/main" id="{D328C86C-A6DB-4698-B128-158A29142AE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b="29537"/>
            <a:stretch/>
          </p:blipFill>
          <p:spPr>
            <a:xfrm>
              <a:off x="6524105" y="6138383"/>
              <a:ext cx="2958127" cy="671004"/>
            </a:xfrm>
            <a:prstGeom prst="rect">
              <a:avLst/>
            </a:prstGeom>
          </p:spPr>
        </p:pic>
        <p:grpSp>
          <p:nvGrpSpPr>
            <p:cNvPr id="53" name="Group 52"/>
            <p:cNvGrpSpPr/>
            <p:nvPr/>
          </p:nvGrpSpPr>
          <p:grpSpPr>
            <a:xfrm>
              <a:off x="1826452" y="6778764"/>
              <a:ext cx="7488000" cy="87549"/>
              <a:chOff x="1568202" y="6770425"/>
              <a:chExt cx="10629089" cy="87549"/>
            </a:xfrm>
          </p:grpSpPr>
          <p:sp>
            <p:nvSpPr>
              <p:cNvPr id="56" name="Rectangle 55"/>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568202" y="6797930"/>
                <a:ext cx="10623796"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2" descr="Image result for atd saudi arabia conference">
              <a:extLst>
                <a:ext uri="{FF2B5EF4-FFF2-40B4-BE49-F238E27FC236}">
                  <a16:creationId xmlns:a16="http://schemas.microsoft.com/office/drawing/2014/main" id="{A762BE18-3B29-4BA2-82C4-862BD9899C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9141" y="-376776"/>
              <a:ext cx="2670040" cy="1089812"/>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6272AC6-00BB-4F39-866E-CC5DE6396685}"/>
                </a:ext>
              </a:extLst>
            </p:cNvPr>
            <p:cNvSpPr/>
            <p:nvPr/>
          </p:nvSpPr>
          <p:spPr>
            <a:xfrm>
              <a:off x="1861692" y="-541001"/>
              <a:ext cx="7484272" cy="1005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31A3E999-FA1E-4212-9397-0B7D31580698}"/>
                </a:ext>
              </a:extLst>
            </p:cNvPr>
            <p:cNvSpPr/>
            <p:nvPr/>
          </p:nvSpPr>
          <p:spPr>
            <a:xfrm>
              <a:off x="1861692" y="6850656"/>
              <a:ext cx="7412686" cy="1071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extBox 29">
              <a:extLst>
                <a:ext uri="{FF2B5EF4-FFF2-40B4-BE49-F238E27FC236}">
                  <a16:creationId xmlns:a16="http://schemas.microsoft.com/office/drawing/2014/main" id="{A456BB9A-CA39-4750-8381-122446F19EDF}"/>
                </a:ext>
              </a:extLst>
            </p:cNvPr>
            <p:cNvSpPr txBox="1"/>
            <p:nvPr/>
          </p:nvSpPr>
          <p:spPr>
            <a:xfrm>
              <a:off x="1948194" y="-274233"/>
              <a:ext cx="4043877" cy="461665"/>
            </a:xfrm>
            <a:prstGeom prst="rect">
              <a:avLst/>
            </a:prstGeom>
            <a:noFill/>
          </p:spPr>
          <p:txBody>
            <a:bodyPr wrap="square" rtlCol="0">
              <a:spAutoFit/>
            </a:bodyPr>
            <a:lstStyle/>
            <a:p>
              <a:r>
                <a:rPr lang="en-GB" sz="2400" b="1" dirty="0">
                  <a:solidFill>
                    <a:schemeClr val="bg1"/>
                  </a:solidFill>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rPr>
                <a:t>I’M SPEAKING AT</a:t>
              </a:r>
              <a:endParaRPr lang="en-US" sz="2400" b="1" dirty="0">
                <a:solidFill>
                  <a:schemeClr val="bg1"/>
                </a:solidFill>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endParaRPr>
            </a:p>
          </p:txBody>
        </p:sp>
      </p:grpSp>
    </p:spTree>
    <p:extLst>
      <p:ext uri="{BB962C8B-B14F-4D97-AF65-F5344CB8AC3E}">
        <p14:creationId xmlns:p14="http://schemas.microsoft.com/office/powerpoint/2010/main" val="1297592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Image result for boardroom white">
            <a:extLst>
              <a:ext uri="{FF2B5EF4-FFF2-40B4-BE49-F238E27FC236}">
                <a16:creationId xmlns:a16="http://schemas.microsoft.com/office/drawing/2014/main" id="{1514F62B-54BE-440C-8118-5D73300581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1467" y="-1123712"/>
            <a:ext cx="12274934" cy="7978892"/>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Rounded Corners 69">
            <a:extLst>
              <a:ext uri="{FF2B5EF4-FFF2-40B4-BE49-F238E27FC236}">
                <a16:creationId xmlns:a16="http://schemas.microsoft.com/office/drawing/2014/main" id="{0B36B37B-ED1B-49DC-8C59-8DDD9251AE09}"/>
              </a:ext>
            </a:extLst>
          </p:cNvPr>
          <p:cNvSpPr/>
          <p:nvPr/>
        </p:nvSpPr>
        <p:spPr>
          <a:xfrm>
            <a:off x="287918" y="1245644"/>
            <a:ext cx="3391835" cy="4756624"/>
          </a:xfrm>
          <a:prstGeom prst="roundRect">
            <a:avLst>
              <a:gd name="adj" fmla="val 1820"/>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Rounded Corners 68">
            <a:extLst>
              <a:ext uri="{FF2B5EF4-FFF2-40B4-BE49-F238E27FC236}">
                <a16:creationId xmlns:a16="http://schemas.microsoft.com/office/drawing/2014/main" id="{4F69A2C9-77C2-4B4F-B068-CC4A788768AB}"/>
              </a:ext>
            </a:extLst>
          </p:cNvPr>
          <p:cNvSpPr/>
          <p:nvPr/>
        </p:nvSpPr>
        <p:spPr>
          <a:xfrm>
            <a:off x="3916072" y="1199810"/>
            <a:ext cx="7739480" cy="4756624"/>
          </a:xfrm>
          <a:prstGeom prst="roundRect">
            <a:avLst>
              <a:gd name="adj" fmla="val 1820"/>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Rounded Corners 9">
            <a:extLst>
              <a:ext uri="{FF2B5EF4-FFF2-40B4-BE49-F238E27FC236}">
                <a16:creationId xmlns:a16="http://schemas.microsoft.com/office/drawing/2014/main" id="{29A5FF61-6C14-4057-806B-14B997B57865}"/>
              </a:ext>
            </a:extLst>
          </p:cNvPr>
          <p:cNvSpPr/>
          <p:nvPr/>
        </p:nvSpPr>
        <p:spPr>
          <a:xfrm>
            <a:off x="3916072" y="1182065"/>
            <a:ext cx="7739480" cy="348373"/>
          </a:xfrm>
          <a:prstGeom prst="roundRect">
            <a:avLst>
              <a:gd name="adj" fmla="val 0"/>
            </a:avLst>
          </a:prstGeom>
          <a:solidFill>
            <a:srgbClr val="727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54372DFB-8669-4412-98B3-22650BD543D2}"/>
              </a:ext>
            </a:extLst>
          </p:cNvPr>
          <p:cNvSpPr/>
          <p:nvPr/>
        </p:nvSpPr>
        <p:spPr>
          <a:xfrm>
            <a:off x="334016" y="2045985"/>
            <a:ext cx="3582056" cy="1815882"/>
          </a:xfrm>
          <a:prstGeom prst="rect">
            <a:avLst/>
          </a:prstGeom>
        </p:spPr>
        <p:txBody>
          <a:bodyPr wrap="square">
            <a:spAutoFit/>
          </a:bodyPr>
          <a:lstStyle/>
          <a:p>
            <a:r>
              <a:rPr lang="en-GB" sz="4000" dirty="0">
                <a:solidFill>
                  <a:srgbClr val="E8512C"/>
                </a:solidFill>
                <a:latin typeface="Arial Rounded MT Bold" panose="020F0704030504030204" pitchFamily="34" charset="0"/>
              </a:rPr>
              <a:t>Reason 1: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Challenges facing C-level executives</a:t>
            </a:r>
          </a:p>
        </p:txBody>
      </p:sp>
      <p:sp>
        <p:nvSpPr>
          <p:cNvPr id="36" name="Rectangle 35">
            <a:extLst>
              <a:ext uri="{FF2B5EF4-FFF2-40B4-BE49-F238E27FC236}">
                <a16:creationId xmlns:a16="http://schemas.microsoft.com/office/drawing/2014/main" id="{9501D3AF-D04A-4739-9D64-E8748F0E7629}"/>
              </a:ext>
            </a:extLst>
          </p:cNvPr>
          <p:cNvSpPr/>
          <p:nvPr/>
        </p:nvSpPr>
        <p:spPr>
          <a:xfrm>
            <a:off x="3916072" y="5883129"/>
            <a:ext cx="7739480" cy="338554"/>
          </a:xfrm>
          <a:prstGeom prst="rect">
            <a:avLst/>
          </a:prstGeom>
          <a:solidFill>
            <a:srgbClr val="727A82"/>
          </a:solidFill>
        </p:spPr>
        <p:txBody>
          <a:bodyPr wrap="square" rtlCol="0">
            <a:spAutoFit/>
          </a:bodyPr>
          <a:lstStyle/>
          <a:p>
            <a:r>
              <a:rPr lang="en-US" sz="1600" b="1" i="1" dirty="0">
                <a:solidFill>
                  <a:schemeClr val="bg1"/>
                </a:solidFill>
                <a:effectLst>
                  <a:outerShdw blurRad="38100" dist="38100" dir="2700000" algn="tl">
                    <a:srgbClr val="000000">
                      <a:alpha val="43137"/>
                    </a:srgbClr>
                  </a:outerShdw>
                </a:effectLst>
              </a:rPr>
              <a:t>Source: </a:t>
            </a:r>
            <a:r>
              <a:rPr lang="en-US" sz="1600" i="1" dirty="0">
                <a:solidFill>
                  <a:schemeClr val="bg1"/>
                </a:solidFill>
                <a:effectLst>
                  <a:outerShdw blurRad="38100" dist="38100" dir="2700000" algn="tl">
                    <a:srgbClr val="000000">
                      <a:alpha val="43137"/>
                    </a:srgbClr>
                  </a:outerShdw>
                </a:effectLst>
              </a:rPr>
              <a:t>Global Leadership forecast 2018, DDI, The Conference </a:t>
            </a:r>
            <a:r>
              <a:rPr lang="en-GB" sz="1600" i="1" dirty="0">
                <a:solidFill>
                  <a:schemeClr val="bg1"/>
                </a:solidFill>
                <a:effectLst>
                  <a:outerShdw blurRad="38100" dist="38100" dir="2700000" algn="tl">
                    <a:srgbClr val="000000">
                      <a:alpha val="43137"/>
                    </a:srgbClr>
                  </a:outerShdw>
                </a:effectLst>
              </a:rPr>
              <a:t>Board, Ernst &amp; Young</a:t>
            </a:r>
            <a:endParaRPr lang="en-US" sz="1600" i="1" dirty="0">
              <a:solidFill>
                <a:schemeClr val="bg1"/>
              </a:solidFill>
              <a:effectLst>
                <a:outerShdw blurRad="38100" dist="38100" dir="2700000" algn="tl">
                  <a:srgbClr val="000000">
                    <a:alpha val="43137"/>
                  </a:srgbClr>
                </a:outerShdw>
              </a:effectLst>
            </a:endParaRP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Why Now?</a:t>
            </a:r>
          </a:p>
        </p:txBody>
      </p:sp>
      <p:grpSp>
        <p:nvGrpSpPr>
          <p:cNvPr id="2" name="Group 1">
            <a:extLst>
              <a:ext uri="{FF2B5EF4-FFF2-40B4-BE49-F238E27FC236}">
                <a16:creationId xmlns:a16="http://schemas.microsoft.com/office/drawing/2014/main" id="{29DE40BC-AB32-4DAB-9EB5-BD8002B35DE5}"/>
              </a:ext>
            </a:extLst>
          </p:cNvPr>
          <p:cNvGrpSpPr/>
          <p:nvPr/>
        </p:nvGrpSpPr>
        <p:grpSpPr>
          <a:xfrm>
            <a:off x="8214362" y="1617850"/>
            <a:ext cx="2773052" cy="4216874"/>
            <a:chOff x="8214362" y="1617850"/>
            <a:chExt cx="2773052" cy="4216874"/>
          </a:xfrm>
        </p:grpSpPr>
        <p:sp>
          <p:nvSpPr>
            <p:cNvPr id="8" name="Cube 7">
              <a:extLst>
                <a:ext uri="{FF2B5EF4-FFF2-40B4-BE49-F238E27FC236}">
                  <a16:creationId xmlns:a16="http://schemas.microsoft.com/office/drawing/2014/main" id="{E56FC8F8-A973-472A-B3ED-8EFDEAFF2B01}"/>
                </a:ext>
              </a:extLst>
            </p:cNvPr>
            <p:cNvSpPr/>
            <p:nvPr/>
          </p:nvSpPr>
          <p:spPr>
            <a:xfrm>
              <a:off x="8214362" y="1617850"/>
              <a:ext cx="2773052"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Cube 37">
              <a:extLst>
                <a:ext uri="{FF2B5EF4-FFF2-40B4-BE49-F238E27FC236}">
                  <a16:creationId xmlns:a16="http://schemas.microsoft.com/office/drawing/2014/main" id="{59F0395C-ABD9-4F77-9833-0464B7D938EC}"/>
                </a:ext>
              </a:extLst>
            </p:cNvPr>
            <p:cNvSpPr/>
            <p:nvPr/>
          </p:nvSpPr>
          <p:spPr>
            <a:xfrm>
              <a:off x="8214362" y="2039559"/>
              <a:ext cx="2592000"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Cube 40">
              <a:extLst>
                <a:ext uri="{FF2B5EF4-FFF2-40B4-BE49-F238E27FC236}">
                  <a16:creationId xmlns:a16="http://schemas.microsoft.com/office/drawing/2014/main" id="{5D22D611-8D41-4627-AF42-8E93277B3D97}"/>
                </a:ext>
              </a:extLst>
            </p:cNvPr>
            <p:cNvSpPr/>
            <p:nvPr/>
          </p:nvSpPr>
          <p:spPr>
            <a:xfrm>
              <a:off x="8214362" y="2459180"/>
              <a:ext cx="2038191"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Cube 41">
              <a:extLst>
                <a:ext uri="{FF2B5EF4-FFF2-40B4-BE49-F238E27FC236}">
                  <a16:creationId xmlns:a16="http://schemas.microsoft.com/office/drawing/2014/main" id="{90F18869-5943-4699-813D-AF51FDBD9A5B}"/>
                </a:ext>
              </a:extLst>
            </p:cNvPr>
            <p:cNvSpPr/>
            <p:nvPr/>
          </p:nvSpPr>
          <p:spPr>
            <a:xfrm>
              <a:off x="8214362" y="2880889"/>
              <a:ext cx="1184334"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Cube 42">
              <a:extLst>
                <a:ext uri="{FF2B5EF4-FFF2-40B4-BE49-F238E27FC236}">
                  <a16:creationId xmlns:a16="http://schemas.microsoft.com/office/drawing/2014/main" id="{4C224C72-5BCB-4B32-B8BD-54055EE566A7}"/>
                </a:ext>
              </a:extLst>
            </p:cNvPr>
            <p:cNvSpPr/>
            <p:nvPr/>
          </p:nvSpPr>
          <p:spPr>
            <a:xfrm>
              <a:off x="8214362" y="3308106"/>
              <a:ext cx="1054473"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Cube 43">
              <a:extLst>
                <a:ext uri="{FF2B5EF4-FFF2-40B4-BE49-F238E27FC236}">
                  <a16:creationId xmlns:a16="http://schemas.microsoft.com/office/drawing/2014/main" id="{F0BD385B-AEF4-4351-B553-8BF3D63C4E49}"/>
                </a:ext>
              </a:extLst>
            </p:cNvPr>
            <p:cNvSpPr/>
            <p:nvPr/>
          </p:nvSpPr>
          <p:spPr>
            <a:xfrm>
              <a:off x="8214362" y="3729815"/>
              <a:ext cx="1012466"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Cube 44">
              <a:extLst>
                <a:ext uri="{FF2B5EF4-FFF2-40B4-BE49-F238E27FC236}">
                  <a16:creationId xmlns:a16="http://schemas.microsoft.com/office/drawing/2014/main" id="{5D2FD7EA-9898-413E-8AD1-926BEAF5F5E8}"/>
                </a:ext>
              </a:extLst>
            </p:cNvPr>
            <p:cNvSpPr/>
            <p:nvPr/>
          </p:nvSpPr>
          <p:spPr>
            <a:xfrm>
              <a:off x="8214362" y="4149436"/>
              <a:ext cx="927694"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Cube 45">
              <a:extLst>
                <a:ext uri="{FF2B5EF4-FFF2-40B4-BE49-F238E27FC236}">
                  <a16:creationId xmlns:a16="http://schemas.microsoft.com/office/drawing/2014/main" id="{95A36393-A45E-44A0-9D88-B6A7390F6B8F}"/>
                </a:ext>
              </a:extLst>
            </p:cNvPr>
            <p:cNvSpPr/>
            <p:nvPr/>
          </p:nvSpPr>
          <p:spPr>
            <a:xfrm>
              <a:off x="8214362" y="4571145"/>
              <a:ext cx="894924"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Cube 46">
              <a:extLst>
                <a:ext uri="{FF2B5EF4-FFF2-40B4-BE49-F238E27FC236}">
                  <a16:creationId xmlns:a16="http://schemas.microsoft.com/office/drawing/2014/main" id="{0144FFB4-8B10-4A55-ABD3-F52E39C29824}"/>
                </a:ext>
              </a:extLst>
            </p:cNvPr>
            <p:cNvSpPr/>
            <p:nvPr/>
          </p:nvSpPr>
          <p:spPr>
            <a:xfrm>
              <a:off x="8214362" y="4998148"/>
              <a:ext cx="868899"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Cube 47">
              <a:extLst>
                <a:ext uri="{FF2B5EF4-FFF2-40B4-BE49-F238E27FC236}">
                  <a16:creationId xmlns:a16="http://schemas.microsoft.com/office/drawing/2014/main" id="{D402CFA1-37D0-453D-8160-B51A5729ECA2}"/>
                </a:ext>
              </a:extLst>
            </p:cNvPr>
            <p:cNvSpPr/>
            <p:nvPr/>
          </p:nvSpPr>
          <p:spPr>
            <a:xfrm>
              <a:off x="8214362" y="5419857"/>
              <a:ext cx="804882"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a:extLst>
                <a:ext uri="{FF2B5EF4-FFF2-40B4-BE49-F238E27FC236}">
                  <a16:creationId xmlns:a16="http://schemas.microsoft.com/office/drawing/2014/main" id="{7364ACD0-1D58-409B-8E1B-CD08A00D1C44}"/>
                </a:ext>
              </a:extLst>
            </p:cNvPr>
            <p:cNvSpPr txBox="1"/>
            <p:nvPr/>
          </p:nvSpPr>
          <p:spPr>
            <a:xfrm>
              <a:off x="10311204" y="1667416"/>
              <a:ext cx="579230" cy="338554"/>
            </a:xfrm>
            <a:prstGeom prst="rect">
              <a:avLst/>
            </a:prstGeom>
            <a:noFill/>
          </p:spPr>
          <p:txBody>
            <a:bodyPr wrap="square" rtlCol="0">
              <a:spAutoFit/>
            </a:bodyPr>
            <a:lstStyle/>
            <a:p>
              <a:r>
                <a:rPr lang="fr-FR" sz="1600" b="1" dirty="0"/>
                <a:t>64%</a:t>
              </a:r>
            </a:p>
          </p:txBody>
        </p:sp>
        <p:sp>
          <p:nvSpPr>
            <p:cNvPr id="49" name="TextBox 48">
              <a:extLst>
                <a:ext uri="{FF2B5EF4-FFF2-40B4-BE49-F238E27FC236}">
                  <a16:creationId xmlns:a16="http://schemas.microsoft.com/office/drawing/2014/main" id="{A6A93389-D954-4F94-848B-9AC92F65F694}"/>
                </a:ext>
              </a:extLst>
            </p:cNvPr>
            <p:cNvSpPr txBox="1"/>
            <p:nvPr/>
          </p:nvSpPr>
          <p:spPr>
            <a:xfrm>
              <a:off x="10133962" y="2081064"/>
              <a:ext cx="579230" cy="338554"/>
            </a:xfrm>
            <a:prstGeom prst="rect">
              <a:avLst/>
            </a:prstGeom>
            <a:noFill/>
          </p:spPr>
          <p:txBody>
            <a:bodyPr wrap="square" rtlCol="0">
              <a:spAutoFit/>
            </a:bodyPr>
            <a:lstStyle/>
            <a:p>
              <a:r>
                <a:rPr lang="fr-FR" sz="1600" b="1" dirty="0"/>
                <a:t>60%</a:t>
              </a:r>
            </a:p>
          </p:txBody>
        </p:sp>
        <p:sp>
          <p:nvSpPr>
            <p:cNvPr id="50" name="TextBox 49">
              <a:extLst>
                <a:ext uri="{FF2B5EF4-FFF2-40B4-BE49-F238E27FC236}">
                  <a16:creationId xmlns:a16="http://schemas.microsoft.com/office/drawing/2014/main" id="{2CD5DD58-C3A2-445D-9B07-0684FCFE29BA}"/>
                </a:ext>
              </a:extLst>
            </p:cNvPr>
            <p:cNvSpPr txBox="1"/>
            <p:nvPr/>
          </p:nvSpPr>
          <p:spPr>
            <a:xfrm>
              <a:off x="9570354" y="2502433"/>
              <a:ext cx="579230" cy="338554"/>
            </a:xfrm>
            <a:prstGeom prst="rect">
              <a:avLst/>
            </a:prstGeom>
            <a:noFill/>
          </p:spPr>
          <p:txBody>
            <a:bodyPr wrap="square" rtlCol="0">
              <a:spAutoFit/>
            </a:bodyPr>
            <a:lstStyle/>
            <a:p>
              <a:r>
                <a:rPr lang="fr-FR" sz="1600" b="1" dirty="0"/>
                <a:t>48%</a:t>
              </a:r>
            </a:p>
          </p:txBody>
        </p:sp>
        <p:sp>
          <p:nvSpPr>
            <p:cNvPr id="51" name="TextBox 50">
              <a:extLst>
                <a:ext uri="{FF2B5EF4-FFF2-40B4-BE49-F238E27FC236}">
                  <a16:creationId xmlns:a16="http://schemas.microsoft.com/office/drawing/2014/main" id="{0484BFA9-4E2E-4469-A305-7848C505D919}"/>
                </a:ext>
              </a:extLst>
            </p:cNvPr>
            <p:cNvSpPr txBox="1"/>
            <p:nvPr/>
          </p:nvSpPr>
          <p:spPr>
            <a:xfrm>
              <a:off x="8741598" y="2930677"/>
              <a:ext cx="579230" cy="338554"/>
            </a:xfrm>
            <a:prstGeom prst="rect">
              <a:avLst/>
            </a:prstGeom>
            <a:noFill/>
          </p:spPr>
          <p:txBody>
            <a:bodyPr wrap="square" rtlCol="0">
              <a:spAutoFit/>
            </a:bodyPr>
            <a:lstStyle/>
            <a:p>
              <a:r>
                <a:rPr lang="fr-FR" sz="1600" b="1" dirty="0"/>
                <a:t>28%</a:t>
              </a:r>
            </a:p>
          </p:txBody>
        </p:sp>
        <p:sp>
          <p:nvSpPr>
            <p:cNvPr id="52" name="TextBox 51">
              <a:extLst>
                <a:ext uri="{FF2B5EF4-FFF2-40B4-BE49-F238E27FC236}">
                  <a16:creationId xmlns:a16="http://schemas.microsoft.com/office/drawing/2014/main" id="{2CFD303F-4285-4B1A-AEA6-1BA36EA9000A}"/>
                </a:ext>
              </a:extLst>
            </p:cNvPr>
            <p:cNvSpPr txBox="1"/>
            <p:nvPr/>
          </p:nvSpPr>
          <p:spPr>
            <a:xfrm>
              <a:off x="8617256" y="3346885"/>
              <a:ext cx="579230" cy="338554"/>
            </a:xfrm>
            <a:prstGeom prst="rect">
              <a:avLst/>
            </a:prstGeom>
            <a:noFill/>
          </p:spPr>
          <p:txBody>
            <a:bodyPr wrap="square" rtlCol="0">
              <a:spAutoFit/>
            </a:bodyPr>
            <a:lstStyle/>
            <a:p>
              <a:r>
                <a:rPr lang="fr-FR" sz="1600" b="1" dirty="0"/>
                <a:t>25%</a:t>
              </a:r>
            </a:p>
          </p:txBody>
        </p:sp>
        <p:sp>
          <p:nvSpPr>
            <p:cNvPr id="53" name="TextBox 52">
              <a:extLst>
                <a:ext uri="{FF2B5EF4-FFF2-40B4-BE49-F238E27FC236}">
                  <a16:creationId xmlns:a16="http://schemas.microsoft.com/office/drawing/2014/main" id="{3C454619-4F38-441F-BFC7-B23714F6CE5A}"/>
                </a:ext>
              </a:extLst>
            </p:cNvPr>
            <p:cNvSpPr txBox="1"/>
            <p:nvPr/>
          </p:nvSpPr>
          <p:spPr>
            <a:xfrm>
              <a:off x="8562826" y="3789044"/>
              <a:ext cx="579230" cy="338554"/>
            </a:xfrm>
            <a:prstGeom prst="rect">
              <a:avLst/>
            </a:prstGeom>
            <a:noFill/>
          </p:spPr>
          <p:txBody>
            <a:bodyPr wrap="square" rtlCol="0">
              <a:spAutoFit/>
            </a:bodyPr>
            <a:lstStyle/>
            <a:p>
              <a:r>
                <a:rPr lang="fr-FR" sz="1600" b="1" dirty="0"/>
                <a:t>24%</a:t>
              </a:r>
            </a:p>
          </p:txBody>
        </p:sp>
        <p:sp>
          <p:nvSpPr>
            <p:cNvPr id="54" name="TextBox 53">
              <a:extLst>
                <a:ext uri="{FF2B5EF4-FFF2-40B4-BE49-F238E27FC236}">
                  <a16:creationId xmlns:a16="http://schemas.microsoft.com/office/drawing/2014/main" id="{7EC2ED1B-D27C-478C-8CF4-1579B543AFCE}"/>
                </a:ext>
              </a:extLst>
            </p:cNvPr>
            <p:cNvSpPr txBox="1"/>
            <p:nvPr/>
          </p:nvSpPr>
          <p:spPr>
            <a:xfrm>
              <a:off x="8494444" y="4186088"/>
              <a:ext cx="579230" cy="338554"/>
            </a:xfrm>
            <a:prstGeom prst="rect">
              <a:avLst/>
            </a:prstGeom>
            <a:noFill/>
          </p:spPr>
          <p:txBody>
            <a:bodyPr wrap="square" rtlCol="0">
              <a:spAutoFit/>
            </a:bodyPr>
            <a:lstStyle/>
            <a:p>
              <a:r>
                <a:rPr lang="fr-FR" sz="1600" b="1" dirty="0"/>
                <a:t>22%</a:t>
              </a:r>
            </a:p>
          </p:txBody>
        </p:sp>
        <p:sp>
          <p:nvSpPr>
            <p:cNvPr id="55" name="TextBox 54">
              <a:extLst>
                <a:ext uri="{FF2B5EF4-FFF2-40B4-BE49-F238E27FC236}">
                  <a16:creationId xmlns:a16="http://schemas.microsoft.com/office/drawing/2014/main" id="{EF3F986E-D099-4852-B051-48F9B84FF0F6}"/>
                </a:ext>
              </a:extLst>
            </p:cNvPr>
            <p:cNvSpPr txBox="1"/>
            <p:nvPr/>
          </p:nvSpPr>
          <p:spPr>
            <a:xfrm>
              <a:off x="8440014" y="4628247"/>
              <a:ext cx="579230" cy="338554"/>
            </a:xfrm>
            <a:prstGeom prst="rect">
              <a:avLst/>
            </a:prstGeom>
            <a:noFill/>
          </p:spPr>
          <p:txBody>
            <a:bodyPr wrap="square" rtlCol="0">
              <a:spAutoFit/>
            </a:bodyPr>
            <a:lstStyle/>
            <a:p>
              <a:r>
                <a:rPr lang="fr-FR" sz="1600" b="1" dirty="0"/>
                <a:t>21%</a:t>
              </a:r>
            </a:p>
          </p:txBody>
        </p:sp>
        <p:sp>
          <p:nvSpPr>
            <p:cNvPr id="56" name="TextBox 55">
              <a:extLst>
                <a:ext uri="{FF2B5EF4-FFF2-40B4-BE49-F238E27FC236}">
                  <a16:creationId xmlns:a16="http://schemas.microsoft.com/office/drawing/2014/main" id="{5469EF5A-9F4E-4A3B-97D3-3FAEF82ECB97}"/>
                </a:ext>
              </a:extLst>
            </p:cNvPr>
            <p:cNvSpPr txBox="1"/>
            <p:nvPr/>
          </p:nvSpPr>
          <p:spPr>
            <a:xfrm>
              <a:off x="8433866" y="5054011"/>
              <a:ext cx="579230" cy="338554"/>
            </a:xfrm>
            <a:prstGeom prst="rect">
              <a:avLst/>
            </a:prstGeom>
            <a:noFill/>
          </p:spPr>
          <p:txBody>
            <a:bodyPr wrap="square" rtlCol="0">
              <a:spAutoFit/>
            </a:bodyPr>
            <a:lstStyle/>
            <a:p>
              <a:r>
                <a:rPr lang="fr-FR" sz="1600" b="1" dirty="0"/>
                <a:t>20%</a:t>
              </a:r>
            </a:p>
          </p:txBody>
        </p:sp>
        <p:sp>
          <p:nvSpPr>
            <p:cNvPr id="57" name="TextBox 56">
              <a:extLst>
                <a:ext uri="{FF2B5EF4-FFF2-40B4-BE49-F238E27FC236}">
                  <a16:creationId xmlns:a16="http://schemas.microsoft.com/office/drawing/2014/main" id="{0DDEAC28-34C4-44F1-A520-CB5BE27981EE}"/>
                </a:ext>
              </a:extLst>
            </p:cNvPr>
            <p:cNvSpPr txBox="1"/>
            <p:nvPr/>
          </p:nvSpPr>
          <p:spPr>
            <a:xfrm>
              <a:off x="8379436" y="5496170"/>
              <a:ext cx="579230" cy="338554"/>
            </a:xfrm>
            <a:prstGeom prst="rect">
              <a:avLst/>
            </a:prstGeom>
            <a:noFill/>
          </p:spPr>
          <p:txBody>
            <a:bodyPr wrap="square" rtlCol="0">
              <a:spAutoFit/>
            </a:bodyPr>
            <a:lstStyle/>
            <a:p>
              <a:r>
                <a:rPr lang="fr-FR" sz="1600" b="1" dirty="0"/>
                <a:t>18%</a:t>
              </a:r>
            </a:p>
          </p:txBody>
        </p:sp>
      </p:grpSp>
      <p:sp>
        <p:nvSpPr>
          <p:cNvPr id="58" name="TextBox 57">
            <a:extLst>
              <a:ext uri="{FF2B5EF4-FFF2-40B4-BE49-F238E27FC236}">
                <a16:creationId xmlns:a16="http://schemas.microsoft.com/office/drawing/2014/main" id="{8DAF3DA8-4FF7-4E5A-928F-D060E37FF8FF}"/>
              </a:ext>
            </a:extLst>
          </p:cNvPr>
          <p:cNvSpPr txBox="1"/>
          <p:nvPr/>
        </p:nvSpPr>
        <p:spPr>
          <a:xfrm>
            <a:off x="6858642" y="1082501"/>
            <a:ext cx="4128772" cy="523220"/>
          </a:xfrm>
          <a:prstGeom prst="rect">
            <a:avLst/>
          </a:prstGeom>
          <a:noFill/>
        </p:spPr>
        <p:txBody>
          <a:bodyPr wrap="square" rtlCol="0">
            <a:spAutoFit/>
          </a:bodyPr>
          <a:lstStyle/>
          <a:p>
            <a:r>
              <a:rPr lang="fr-FR" sz="2800" b="1" dirty="0">
                <a:solidFill>
                  <a:schemeClr val="bg1"/>
                </a:solidFill>
                <a:effectLst>
                  <a:outerShdw blurRad="38100" dist="38100" dir="2700000" algn="tl">
                    <a:srgbClr val="000000">
                      <a:alpha val="43137"/>
                    </a:srgbClr>
                  </a:outerShdw>
                </a:effectLst>
              </a:rPr>
              <a:t>Top 10 Challenges</a:t>
            </a:r>
          </a:p>
        </p:txBody>
      </p:sp>
      <p:grpSp>
        <p:nvGrpSpPr>
          <p:cNvPr id="3" name="Group 2">
            <a:extLst>
              <a:ext uri="{FF2B5EF4-FFF2-40B4-BE49-F238E27FC236}">
                <a16:creationId xmlns:a16="http://schemas.microsoft.com/office/drawing/2014/main" id="{D44E50FE-813F-4F12-B9D1-2E9D7A76F370}"/>
              </a:ext>
            </a:extLst>
          </p:cNvPr>
          <p:cNvGrpSpPr/>
          <p:nvPr/>
        </p:nvGrpSpPr>
        <p:grpSpPr>
          <a:xfrm>
            <a:off x="3351361" y="1643641"/>
            <a:ext cx="4878604" cy="4136216"/>
            <a:chOff x="3351361" y="1643641"/>
            <a:chExt cx="4878604" cy="4136216"/>
          </a:xfrm>
        </p:grpSpPr>
        <p:sp>
          <p:nvSpPr>
            <p:cNvPr id="59" name="TextBox 58">
              <a:extLst>
                <a:ext uri="{FF2B5EF4-FFF2-40B4-BE49-F238E27FC236}">
                  <a16:creationId xmlns:a16="http://schemas.microsoft.com/office/drawing/2014/main" id="{01853D8E-B222-45AD-9401-1140722FFDF7}"/>
                </a:ext>
              </a:extLst>
            </p:cNvPr>
            <p:cNvSpPr txBox="1"/>
            <p:nvPr/>
          </p:nvSpPr>
          <p:spPr>
            <a:xfrm>
              <a:off x="5153122" y="1643641"/>
              <a:ext cx="3063275" cy="338554"/>
            </a:xfrm>
            <a:prstGeom prst="rect">
              <a:avLst/>
            </a:prstGeom>
            <a:noFill/>
          </p:spPr>
          <p:txBody>
            <a:bodyPr wrap="square" rtlCol="0">
              <a:spAutoFit/>
            </a:bodyPr>
            <a:lstStyle/>
            <a:p>
              <a:pPr algn="r"/>
              <a:r>
                <a:rPr lang="fr-FR" sz="1600" b="1" dirty="0" err="1"/>
                <a:t>Developing</a:t>
              </a:r>
              <a:r>
                <a:rPr lang="fr-FR" sz="1600" b="1" dirty="0"/>
                <a:t> “Next </a:t>
              </a:r>
              <a:r>
                <a:rPr lang="fr-FR" sz="1600" b="1" dirty="0" err="1"/>
                <a:t>Gen</a:t>
              </a:r>
              <a:r>
                <a:rPr lang="fr-FR" sz="1600" b="1" dirty="0"/>
                <a:t>” leaders</a:t>
              </a:r>
            </a:p>
          </p:txBody>
        </p:sp>
        <p:sp>
          <p:nvSpPr>
            <p:cNvPr id="60" name="TextBox 59">
              <a:extLst>
                <a:ext uri="{FF2B5EF4-FFF2-40B4-BE49-F238E27FC236}">
                  <a16:creationId xmlns:a16="http://schemas.microsoft.com/office/drawing/2014/main" id="{B625805A-E76C-4150-8C62-FB78FD01A61D}"/>
                </a:ext>
              </a:extLst>
            </p:cNvPr>
            <p:cNvSpPr txBox="1"/>
            <p:nvPr/>
          </p:nvSpPr>
          <p:spPr>
            <a:xfrm>
              <a:off x="5149429" y="2100911"/>
              <a:ext cx="3063275" cy="338554"/>
            </a:xfrm>
            <a:prstGeom prst="rect">
              <a:avLst/>
            </a:prstGeom>
            <a:noFill/>
          </p:spPr>
          <p:txBody>
            <a:bodyPr wrap="square" rtlCol="0">
              <a:spAutoFit/>
            </a:bodyPr>
            <a:lstStyle/>
            <a:p>
              <a:pPr algn="r"/>
              <a:r>
                <a:rPr lang="fr-FR" sz="1600" b="1" dirty="0"/>
                <a:t>Failure to </a:t>
              </a:r>
              <a:r>
                <a:rPr lang="fr-FR" sz="1600" b="1" dirty="0" err="1"/>
                <a:t>attract</a:t>
              </a:r>
              <a:r>
                <a:rPr lang="fr-FR" sz="1600" b="1" dirty="0"/>
                <a:t>/</a:t>
              </a:r>
              <a:r>
                <a:rPr lang="fr-FR" sz="1600" b="1" dirty="0" err="1"/>
                <a:t>retain</a:t>
              </a:r>
              <a:r>
                <a:rPr lang="fr-FR" sz="1600" b="1" dirty="0"/>
                <a:t> talent</a:t>
              </a:r>
            </a:p>
          </p:txBody>
        </p:sp>
        <p:sp>
          <p:nvSpPr>
            <p:cNvPr id="61" name="TextBox 60">
              <a:extLst>
                <a:ext uri="{FF2B5EF4-FFF2-40B4-BE49-F238E27FC236}">
                  <a16:creationId xmlns:a16="http://schemas.microsoft.com/office/drawing/2014/main" id="{8B571162-0C61-4490-82FD-05081568552E}"/>
                </a:ext>
              </a:extLst>
            </p:cNvPr>
            <p:cNvSpPr txBox="1"/>
            <p:nvPr/>
          </p:nvSpPr>
          <p:spPr>
            <a:xfrm>
              <a:off x="5149428" y="2511196"/>
              <a:ext cx="3063275" cy="338554"/>
            </a:xfrm>
            <a:prstGeom prst="rect">
              <a:avLst/>
            </a:prstGeom>
            <a:noFill/>
          </p:spPr>
          <p:txBody>
            <a:bodyPr wrap="square" rtlCol="0">
              <a:spAutoFit/>
            </a:bodyPr>
            <a:lstStyle/>
            <a:p>
              <a:pPr algn="r"/>
              <a:r>
                <a:rPr lang="fr-FR" sz="1600" b="1" dirty="0"/>
                <a:t>New </a:t>
              </a:r>
              <a:r>
                <a:rPr lang="fr-FR" sz="1600" b="1" dirty="0" err="1"/>
                <a:t>competitors</a:t>
              </a:r>
              <a:r>
                <a:rPr lang="fr-FR" sz="1600" b="1" dirty="0"/>
                <a:t> </a:t>
              </a:r>
              <a:r>
                <a:rPr lang="fr-FR" sz="1600" b="1" dirty="0" err="1"/>
                <a:t>globally</a:t>
              </a:r>
              <a:endParaRPr lang="fr-FR" sz="1600" b="1" dirty="0"/>
            </a:p>
          </p:txBody>
        </p:sp>
        <p:sp>
          <p:nvSpPr>
            <p:cNvPr id="62" name="TextBox 61">
              <a:extLst>
                <a:ext uri="{FF2B5EF4-FFF2-40B4-BE49-F238E27FC236}">
                  <a16:creationId xmlns:a16="http://schemas.microsoft.com/office/drawing/2014/main" id="{BB2E7135-5273-4F58-8881-E255C19EF953}"/>
                </a:ext>
              </a:extLst>
            </p:cNvPr>
            <p:cNvSpPr txBox="1"/>
            <p:nvPr/>
          </p:nvSpPr>
          <p:spPr>
            <a:xfrm>
              <a:off x="5149427" y="2942180"/>
              <a:ext cx="3063275" cy="338554"/>
            </a:xfrm>
            <a:prstGeom prst="rect">
              <a:avLst/>
            </a:prstGeom>
            <a:noFill/>
          </p:spPr>
          <p:txBody>
            <a:bodyPr wrap="square" rtlCol="0">
              <a:spAutoFit/>
            </a:bodyPr>
            <a:lstStyle/>
            <a:p>
              <a:pPr algn="r"/>
              <a:r>
                <a:rPr lang="fr-FR" sz="1600" b="1" dirty="0"/>
                <a:t>Cyber-</a:t>
              </a:r>
              <a:r>
                <a:rPr lang="fr-FR" sz="1600" b="1" dirty="0" err="1"/>
                <a:t>security</a:t>
              </a:r>
              <a:endParaRPr lang="fr-FR" sz="1600" b="1" dirty="0"/>
            </a:p>
          </p:txBody>
        </p:sp>
        <p:sp>
          <p:nvSpPr>
            <p:cNvPr id="63" name="TextBox 62">
              <a:extLst>
                <a:ext uri="{FF2B5EF4-FFF2-40B4-BE49-F238E27FC236}">
                  <a16:creationId xmlns:a16="http://schemas.microsoft.com/office/drawing/2014/main" id="{F9254ED2-6BAA-4F0E-9487-FA0FC91D3ACC}"/>
                </a:ext>
              </a:extLst>
            </p:cNvPr>
            <p:cNvSpPr txBox="1"/>
            <p:nvPr/>
          </p:nvSpPr>
          <p:spPr>
            <a:xfrm>
              <a:off x="3743184" y="3373783"/>
              <a:ext cx="4475353" cy="338554"/>
            </a:xfrm>
            <a:prstGeom prst="rect">
              <a:avLst/>
            </a:prstGeom>
            <a:noFill/>
          </p:spPr>
          <p:txBody>
            <a:bodyPr wrap="square" rtlCol="0">
              <a:spAutoFit/>
            </a:bodyPr>
            <a:lstStyle/>
            <a:p>
              <a:pPr algn="r"/>
              <a:r>
                <a:rPr lang="fr-FR" sz="1600" b="1" dirty="0" err="1"/>
                <a:t>Slowing</a:t>
              </a:r>
              <a:r>
                <a:rPr lang="fr-FR" sz="1600" b="1" dirty="0"/>
                <a:t> </a:t>
              </a:r>
              <a:r>
                <a:rPr lang="fr-FR" sz="1600" b="1" dirty="0" err="1"/>
                <a:t>economics</a:t>
              </a:r>
              <a:r>
                <a:rPr lang="fr-FR" sz="1600" b="1" dirty="0"/>
                <a:t> </a:t>
              </a:r>
              <a:r>
                <a:rPr lang="fr-FR" sz="1600" b="1" dirty="0" err="1"/>
                <a:t>growth</a:t>
              </a:r>
              <a:r>
                <a:rPr lang="fr-FR" sz="1600" b="1" dirty="0"/>
                <a:t> in </a:t>
              </a:r>
              <a:r>
                <a:rPr lang="fr-FR" sz="1600" b="1" dirty="0" err="1"/>
                <a:t>emerging</a:t>
              </a:r>
              <a:r>
                <a:rPr lang="fr-FR" sz="1600" b="1" dirty="0"/>
                <a:t> </a:t>
              </a:r>
              <a:r>
                <a:rPr lang="fr-FR" sz="1600" b="1" dirty="0" err="1"/>
                <a:t>markets</a:t>
              </a:r>
              <a:endParaRPr lang="fr-FR" sz="1600" b="1" dirty="0"/>
            </a:p>
          </p:txBody>
        </p:sp>
        <p:sp>
          <p:nvSpPr>
            <p:cNvPr id="64" name="TextBox 63">
              <a:extLst>
                <a:ext uri="{FF2B5EF4-FFF2-40B4-BE49-F238E27FC236}">
                  <a16:creationId xmlns:a16="http://schemas.microsoft.com/office/drawing/2014/main" id="{E33F8305-11C2-452F-BFAC-EA2182AA353B}"/>
                </a:ext>
              </a:extLst>
            </p:cNvPr>
            <p:cNvSpPr txBox="1"/>
            <p:nvPr/>
          </p:nvSpPr>
          <p:spPr>
            <a:xfrm>
              <a:off x="5132950" y="3795940"/>
              <a:ext cx="3063275" cy="338554"/>
            </a:xfrm>
            <a:prstGeom prst="rect">
              <a:avLst/>
            </a:prstGeom>
            <a:noFill/>
          </p:spPr>
          <p:txBody>
            <a:bodyPr wrap="square" rtlCol="0">
              <a:spAutoFit/>
            </a:bodyPr>
            <a:lstStyle/>
            <a:p>
              <a:pPr algn="r"/>
              <a:r>
                <a:rPr lang="fr-FR" sz="1600" b="1" dirty="0"/>
                <a:t>Labor relations</a:t>
              </a:r>
            </a:p>
          </p:txBody>
        </p:sp>
        <p:sp>
          <p:nvSpPr>
            <p:cNvPr id="65" name="TextBox 64">
              <a:extLst>
                <a:ext uri="{FF2B5EF4-FFF2-40B4-BE49-F238E27FC236}">
                  <a16:creationId xmlns:a16="http://schemas.microsoft.com/office/drawing/2014/main" id="{98FB37E4-636E-4B48-A1AD-520C1D881F4D}"/>
                </a:ext>
              </a:extLst>
            </p:cNvPr>
            <p:cNvSpPr txBox="1"/>
            <p:nvPr/>
          </p:nvSpPr>
          <p:spPr>
            <a:xfrm>
              <a:off x="5149426" y="4178902"/>
              <a:ext cx="3063275" cy="338554"/>
            </a:xfrm>
            <a:prstGeom prst="rect">
              <a:avLst/>
            </a:prstGeom>
            <a:noFill/>
          </p:spPr>
          <p:txBody>
            <a:bodyPr wrap="square" rtlCol="0">
              <a:spAutoFit/>
            </a:bodyPr>
            <a:lstStyle/>
            <a:p>
              <a:pPr algn="r"/>
              <a:r>
                <a:rPr lang="fr-FR" sz="1600" b="1" dirty="0"/>
                <a:t>Global </a:t>
              </a:r>
              <a:r>
                <a:rPr lang="fr-FR" sz="1600" b="1" dirty="0" err="1"/>
                <a:t>recession</a:t>
              </a:r>
              <a:endParaRPr lang="fr-FR" sz="1600" b="1" dirty="0"/>
            </a:p>
          </p:txBody>
        </p:sp>
        <p:sp>
          <p:nvSpPr>
            <p:cNvPr id="66" name="TextBox 65">
              <a:extLst>
                <a:ext uri="{FF2B5EF4-FFF2-40B4-BE49-F238E27FC236}">
                  <a16:creationId xmlns:a16="http://schemas.microsoft.com/office/drawing/2014/main" id="{CA39C216-68EA-4B74-BFF7-041D0E550E1C}"/>
                </a:ext>
              </a:extLst>
            </p:cNvPr>
            <p:cNvSpPr txBox="1"/>
            <p:nvPr/>
          </p:nvSpPr>
          <p:spPr>
            <a:xfrm>
              <a:off x="3720675" y="4586028"/>
              <a:ext cx="4475353" cy="338554"/>
            </a:xfrm>
            <a:prstGeom prst="rect">
              <a:avLst/>
            </a:prstGeom>
            <a:noFill/>
          </p:spPr>
          <p:txBody>
            <a:bodyPr wrap="square" rtlCol="0">
              <a:spAutoFit/>
            </a:bodyPr>
            <a:lstStyle/>
            <a:p>
              <a:pPr algn="r"/>
              <a:r>
                <a:rPr lang="fr-FR" sz="1600" b="1" dirty="0" err="1"/>
                <a:t>Income</a:t>
              </a:r>
              <a:r>
                <a:rPr lang="fr-FR" sz="1600" b="1" dirty="0"/>
                <a:t> </a:t>
              </a:r>
              <a:r>
                <a:rPr lang="fr-FR" sz="1600" b="1" dirty="0" err="1"/>
                <a:t>inequality</a:t>
              </a:r>
              <a:r>
                <a:rPr lang="fr-FR" sz="1600" b="1" dirty="0"/>
                <a:t>/</a:t>
              </a:r>
              <a:r>
                <a:rPr lang="fr-FR" sz="1600" b="1" dirty="0" err="1"/>
                <a:t>disparity</a:t>
              </a:r>
              <a:endParaRPr lang="fr-FR" sz="1600" b="1" dirty="0"/>
            </a:p>
          </p:txBody>
        </p:sp>
        <p:sp>
          <p:nvSpPr>
            <p:cNvPr id="67" name="TextBox 66">
              <a:extLst>
                <a:ext uri="{FF2B5EF4-FFF2-40B4-BE49-F238E27FC236}">
                  <a16:creationId xmlns:a16="http://schemas.microsoft.com/office/drawing/2014/main" id="{4CCF920D-46AE-4A58-AB4E-F458B3CA2442}"/>
                </a:ext>
              </a:extLst>
            </p:cNvPr>
            <p:cNvSpPr txBox="1"/>
            <p:nvPr/>
          </p:nvSpPr>
          <p:spPr>
            <a:xfrm>
              <a:off x="3351361" y="5061172"/>
              <a:ext cx="4844864" cy="338554"/>
            </a:xfrm>
            <a:prstGeom prst="rect">
              <a:avLst/>
            </a:prstGeom>
            <a:noFill/>
          </p:spPr>
          <p:txBody>
            <a:bodyPr wrap="square" rtlCol="0">
              <a:spAutoFit/>
            </a:bodyPr>
            <a:lstStyle/>
            <a:p>
              <a:pPr algn="r"/>
              <a:r>
                <a:rPr lang="fr-FR" sz="1600" b="1" dirty="0" err="1"/>
                <a:t>Oudated</a:t>
              </a:r>
              <a:r>
                <a:rPr lang="fr-FR" sz="1600" b="1" dirty="0"/>
                <a:t>/</a:t>
              </a:r>
              <a:r>
                <a:rPr lang="fr-FR" sz="1600" b="1" dirty="0" err="1"/>
                <a:t>insufficient</a:t>
              </a:r>
              <a:r>
                <a:rPr lang="fr-FR" sz="1600" b="1" dirty="0"/>
                <a:t> national infrastructure</a:t>
              </a:r>
            </a:p>
          </p:txBody>
        </p:sp>
        <p:sp>
          <p:nvSpPr>
            <p:cNvPr id="68" name="TextBox 67">
              <a:extLst>
                <a:ext uri="{FF2B5EF4-FFF2-40B4-BE49-F238E27FC236}">
                  <a16:creationId xmlns:a16="http://schemas.microsoft.com/office/drawing/2014/main" id="{591FF379-73E4-4E33-8788-FEFCC753715C}"/>
                </a:ext>
              </a:extLst>
            </p:cNvPr>
            <p:cNvSpPr txBox="1"/>
            <p:nvPr/>
          </p:nvSpPr>
          <p:spPr>
            <a:xfrm>
              <a:off x="5166690" y="5441303"/>
              <a:ext cx="3063275" cy="338554"/>
            </a:xfrm>
            <a:prstGeom prst="rect">
              <a:avLst/>
            </a:prstGeom>
            <a:noFill/>
          </p:spPr>
          <p:txBody>
            <a:bodyPr wrap="square" rtlCol="0">
              <a:spAutoFit/>
            </a:bodyPr>
            <a:lstStyle/>
            <a:p>
              <a:pPr algn="r"/>
              <a:r>
                <a:rPr lang="fr-FR" sz="1600" b="1" dirty="0"/>
                <a:t>Global </a:t>
              </a:r>
              <a:r>
                <a:rPr lang="fr-FR" sz="1600" b="1" dirty="0" err="1"/>
                <a:t>political</a:t>
              </a:r>
              <a:r>
                <a:rPr lang="fr-FR" sz="1600" b="1" dirty="0"/>
                <a:t> </a:t>
              </a:r>
              <a:r>
                <a:rPr lang="fr-FR" sz="1600" b="1" dirty="0" err="1"/>
                <a:t>uncertainty</a:t>
              </a:r>
              <a:endParaRPr lang="fr-FR" sz="1600" b="1" dirty="0"/>
            </a:p>
          </p:txBody>
        </p:sp>
      </p:grpSp>
      <p:pic>
        <p:nvPicPr>
          <p:cNvPr id="71" name="Picture 70">
            <a:extLst>
              <a:ext uri="{FF2B5EF4-FFF2-40B4-BE49-F238E27FC236}">
                <a16:creationId xmlns:a16="http://schemas.microsoft.com/office/drawing/2014/main" id="{6DD68147-4573-4D15-A735-2AD31766222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pic>
        <p:nvPicPr>
          <p:cNvPr id="72" name="Picture 4" descr="Image result for atd saudi arabia conference">
            <a:extLst>
              <a:ext uri="{FF2B5EF4-FFF2-40B4-BE49-F238E27FC236}">
                <a16:creationId xmlns:a16="http://schemas.microsoft.com/office/drawing/2014/main" id="{EEFA6BC2-A8C8-4FC7-8BF0-738BB563E1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CD114AB-A208-4384-ABA0-247CD96FF7EB}"/>
              </a:ext>
            </a:extLst>
          </p:cNvPr>
          <p:cNvGrpSpPr/>
          <p:nvPr/>
        </p:nvGrpSpPr>
        <p:grpSpPr>
          <a:xfrm>
            <a:off x="3916072" y="1517936"/>
            <a:ext cx="7739480" cy="4365193"/>
            <a:chOff x="3916072" y="1517936"/>
            <a:chExt cx="7739480" cy="4346695"/>
          </a:xfrm>
        </p:grpSpPr>
        <p:sp>
          <p:nvSpPr>
            <p:cNvPr id="73" name="Rectangle: Rounded Corners 72">
              <a:extLst>
                <a:ext uri="{FF2B5EF4-FFF2-40B4-BE49-F238E27FC236}">
                  <a16:creationId xmlns:a16="http://schemas.microsoft.com/office/drawing/2014/main" id="{B91F36B6-3AD0-49DD-9D88-53AAEDCF1835}"/>
                </a:ext>
              </a:extLst>
            </p:cNvPr>
            <p:cNvSpPr/>
            <p:nvPr/>
          </p:nvSpPr>
          <p:spPr>
            <a:xfrm>
              <a:off x="3916072" y="2412097"/>
              <a:ext cx="7739480" cy="3452534"/>
            </a:xfrm>
            <a:prstGeom prst="roundRect">
              <a:avLst>
                <a:gd name="adj" fmla="val 0"/>
              </a:avLst>
            </a:prstGeom>
            <a:solidFill>
              <a:srgbClr val="F2F2F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4" name="Rectangle: Rounded Corners 73">
              <a:extLst>
                <a:ext uri="{FF2B5EF4-FFF2-40B4-BE49-F238E27FC236}">
                  <a16:creationId xmlns:a16="http://schemas.microsoft.com/office/drawing/2014/main" id="{CC1C8AE3-8DD9-46D9-B288-D604448BC054}"/>
                </a:ext>
              </a:extLst>
            </p:cNvPr>
            <p:cNvSpPr/>
            <p:nvPr/>
          </p:nvSpPr>
          <p:spPr>
            <a:xfrm>
              <a:off x="3916072" y="1517936"/>
              <a:ext cx="1331286" cy="894161"/>
            </a:xfrm>
            <a:prstGeom prst="roundRect">
              <a:avLst>
                <a:gd name="adj" fmla="val 0"/>
              </a:avLst>
            </a:prstGeom>
            <a:solidFill>
              <a:srgbClr val="F2F2F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Rounded Corners 74">
              <a:extLst>
                <a:ext uri="{FF2B5EF4-FFF2-40B4-BE49-F238E27FC236}">
                  <a16:creationId xmlns:a16="http://schemas.microsoft.com/office/drawing/2014/main" id="{E02854C6-0C84-47D8-9854-BCD1BE4F7494}"/>
                </a:ext>
              </a:extLst>
            </p:cNvPr>
            <p:cNvSpPr/>
            <p:nvPr/>
          </p:nvSpPr>
          <p:spPr>
            <a:xfrm>
              <a:off x="11179708" y="1549321"/>
              <a:ext cx="462782" cy="870283"/>
            </a:xfrm>
            <a:prstGeom prst="roundRect">
              <a:avLst>
                <a:gd name="adj" fmla="val 0"/>
              </a:avLst>
            </a:prstGeom>
            <a:solidFill>
              <a:srgbClr val="F2F2F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Rectangle: Rounded Corners 3">
            <a:extLst>
              <a:ext uri="{FF2B5EF4-FFF2-40B4-BE49-F238E27FC236}">
                <a16:creationId xmlns:a16="http://schemas.microsoft.com/office/drawing/2014/main" id="{17E8AC94-11A7-4C1D-B5AB-ABD7EB20B5E2}"/>
              </a:ext>
            </a:extLst>
          </p:cNvPr>
          <p:cNvSpPr/>
          <p:nvPr/>
        </p:nvSpPr>
        <p:spPr>
          <a:xfrm>
            <a:off x="5247358" y="1530438"/>
            <a:ext cx="5908322" cy="875053"/>
          </a:xfrm>
          <a:prstGeom prst="roundRect">
            <a:avLst>
              <a:gd name="adj" fmla="val 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477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ppt_w</p:attrName>
                                        </p:attrNameLst>
                                      </p:cBhvr>
                                      <p:tavLst>
                                        <p:tav tm="0">
                                          <p:val>
                                            <p:fltVal val="0"/>
                                          </p:val>
                                        </p:tav>
                                        <p:tav tm="100000">
                                          <p:val>
                                            <p:strVal val="#ppt_w"/>
                                          </p:val>
                                        </p:tav>
                                      </p:tavLst>
                                    </p:anim>
                                    <p:anim calcmode="lin" valueType="num">
                                      <p:cBhvr>
                                        <p:cTn id="12" dur="500" fill="hold"/>
                                        <p:tgtEl>
                                          <p:spTgt spid="58"/>
                                        </p:tgtEl>
                                        <p:attrNameLst>
                                          <p:attrName>ppt_h</p:attrName>
                                        </p:attrNameLst>
                                      </p:cBhvr>
                                      <p:tavLst>
                                        <p:tav tm="0">
                                          <p:val>
                                            <p:fltVal val="0"/>
                                          </p:val>
                                        </p:tav>
                                        <p:tav tm="100000">
                                          <p:val>
                                            <p:strVal val="#ppt_h"/>
                                          </p:val>
                                        </p:tav>
                                      </p:tavLst>
                                    </p:anim>
                                    <p:animEffect transition="in" filter="fade">
                                      <p:cBhvr>
                                        <p:cTn id="13" dur="500"/>
                                        <p:tgtEl>
                                          <p:spTgt spid="58"/>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up)">
                                      <p:cBhvr>
                                        <p:cTn id="17" dur="500"/>
                                        <p:tgtEl>
                                          <p:spTgt spid="69"/>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2000"/>
                            </p:stCondLst>
                            <p:childTnLst>
                              <p:par>
                                <p:cTn id="23" presetID="22" presetClass="entr" presetSubtype="2"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right)">
                                      <p:cBhvr>
                                        <p:cTn id="25" dur="500"/>
                                        <p:tgtEl>
                                          <p:spTgt spid="3"/>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1)">
                                      <p:cBhvr>
                                        <p:cTn id="34" dur="2000"/>
                                        <p:tgtEl>
                                          <p:spTgt spid="4"/>
                                        </p:tgtEl>
                                      </p:cBhvr>
                                    </p:animEffect>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0" grpId="0" animBg="1"/>
      <p:bldP spid="36" grpId="0" animBg="1"/>
      <p:bldP spid="58"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executive">
            <a:extLst>
              <a:ext uri="{FF2B5EF4-FFF2-40B4-BE49-F238E27FC236}">
                <a16:creationId xmlns:a16="http://schemas.microsoft.com/office/drawing/2014/main" id="{1D73EAB4-F7EF-48AB-9EEC-60F03CF1B0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2234" y="-732"/>
            <a:ext cx="12280505" cy="818700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54372DFB-8669-4412-98B3-22650BD543D2}"/>
              </a:ext>
            </a:extLst>
          </p:cNvPr>
          <p:cNvSpPr/>
          <p:nvPr/>
        </p:nvSpPr>
        <p:spPr>
          <a:xfrm>
            <a:off x="334016" y="2045985"/>
            <a:ext cx="3582056" cy="2246769"/>
          </a:xfrm>
          <a:prstGeom prst="rect">
            <a:avLst/>
          </a:prstGeom>
        </p:spPr>
        <p:txBody>
          <a:bodyPr wrap="square">
            <a:spAutoFit/>
          </a:bodyPr>
          <a:lstStyle/>
          <a:p>
            <a:r>
              <a:rPr lang="en-GB" sz="4000" dirty="0">
                <a:solidFill>
                  <a:schemeClr val="bg1"/>
                </a:solidFill>
                <a:effectLst>
                  <a:outerShdw blurRad="38100" dist="38100" dir="2700000" algn="tl">
                    <a:srgbClr val="000000">
                      <a:alpha val="43137"/>
                    </a:srgbClr>
                  </a:outerShdw>
                </a:effectLst>
                <a:latin typeface="Arial Rounded MT Bold" panose="020F0704030504030204" pitchFamily="34" charset="0"/>
              </a:rPr>
              <a:t>Reason 2: </a:t>
            </a:r>
          </a:p>
          <a:p>
            <a:endParaRPr lang="en-GB" sz="16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r>
              <a:rPr lang="en-GB" sz="2800" dirty="0">
                <a:solidFill>
                  <a:schemeClr val="bg1"/>
                </a:solidFill>
                <a:effectLst>
                  <a:outerShdw blurRad="38100" dist="38100" dir="2700000" algn="tl">
                    <a:srgbClr val="000000">
                      <a:alpha val="43137"/>
                    </a:srgbClr>
                  </a:outerShdw>
                </a:effectLst>
                <a:latin typeface="Arial Rounded MT Bold" panose="020F0704030504030204" pitchFamily="34" charset="0"/>
              </a:rPr>
              <a:t>Executives perception of Human Capital </a:t>
            </a: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Why Now?</a:t>
            </a:r>
          </a:p>
        </p:txBody>
      </p:sp>
      <p:sp>
        <p:nvSpPr>
          <p:cNvPr id="13" name="Rectangle 12">
            <a:extLst>
              <a:ext uri="{FF2B5EF4-FFF2-40B4-BE49-F238E27FC236}">
                <a16:creationId xmlns:a16="http://schemas.microsoft.com/office/drawing/2014/main" id="{D41E6B01-BFC0-4E56-BA96-B981319308F4}"/>
              </a:ext>
            </a:extLst>
          </p:cNvPr>
          <p:cNvSpPr/>
          <p:nvPr/>
        </p:nvSpPr>
        <p:spPr>
          <a:xfrm rot="10800000">
            <a:off x="4091967" y="1079291"/>
            <a:ext cx="5511306" cy="4451981"/>
          </a:xfrm>
          <a:prstGeom prst="rect">
            <a:avLst/>
          </a:prstGeom>
          <a:solidFill>
            <a:schemeClr val="bg1">
              <a:alpha val="81000"/>
            </a:schemeClr>
          </a:solidFill>
          <a:ln w="31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sz="1351"/>
          </a:p>
        </p:txBody>
      </p:sp>
      <p:grpSp>
        <p:nvGrpSpPr>
          <p:cNvPr id="20" name="Group 19">
            <a:extLst>
              <a:ext uri="{FF2B5EF4-FFF2-40B4-BE49-F238E27FC236}">
                <a16:creationId xmlns:a16="http://schemas.microsoft.com/office/drawing/2014/main" id="{80D96B1A-4D55-4F67-B21D-6804A0623B27}"/>
              </a:ext>
            </a:extLst>
          </p:cNvPr>
          <p:cNvGrpSpPr/>
          <p:nvPr/>
        </p:nvGrpSpPr>
        <p:grpSpPr>
          <a:xfrm>
            <a:off x="6086230" y="1401593"/>
            <a:ext cx="1405396" cy="1269764"/>
            <a:chOff x="2351411" y="1534744"/>
            <a:chExt cx="1405396" cy="1269764"/>
          </a:xfrm>
        </p:grpSpPr>
        <p:sp>
          <p:nvSpPr>
            <p:cNvPr id="21" name="Rectangle: Top Corners Snipped 20">
              <a:extLst>
                <a:ext uri="{FF2B5EF4-FFF2-40B4-BE49-F238E27FC236}">
                  <a16:creationId xmlns:a16="http://schemas.microsoft.com/office/drawing/2014/main" id="{472208F0-0986-4BCE-916D-FF8CA622CFA8}"/>
                </a:ext>
              </a:extLst>
            </p:cNvPr>
            <p:cNvSpPr/>
            <p:nvPr/>
          </p:nvSpPr>
          <p:spPr>
            <a:xfrm rot="10800000">
              <a:off x="2366160" y="1534744"/>
              <a:ext cx="1390647" cy="1269764"/>
            </a:xfrm>
            <a:prstGeom prst="snip2SameRect">
              <a:avLst>
                <a:gd name="adj1" fmla="val 22549"/>
                <a:gd name="adj2" fmla="val 0"/>
              </a:avLst>
            </a:prstGeom>
            <a:solidFill>
              <a:srgbClr val="FFFFFF">
                <a:alpha val="80000"/>
              </a:srgbClr>
            </a:solidFill>
            <a:ln w="38100">
              <a:solidFill>
                <a:srgbClr val="0312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b="1" dirty="0"/>
            </a:p>
          </p:txBody>
        </p:sp>
        <p:sp>
          <p:nvSpPr>
            <p:cNvPr id="22" name="TextBox 21">
              <a:extLst>
                <a:ext uri="{FF2B5EF4-FFF2-40B4-BE49-F238E27FC236}">
                  <a16:creationId xmlns:a16="http://schemas.microsoft.com/office/drawing/2014/main" id="{5F425A77-0793-406A-AFD8-C2B95189805F}"/>
                </a:ext>
              </a:extLst>
            </p:cNvPr>
            <p:cNvSpPr txBox="1"/>
            <p:nvPr/>
          </p:nvSpPr>
          <p:spPr>
            <a:xfrm>
              <a:off x="2351411" y="1625745"/>
              <a:ext cx="1361008" cy="923330"/>
            </a:xfrm>
            <a:prstGeom prst="rect">
              <a:avLst/>
            </a:prstGeom>
            <a:noFill/>
          </p:spPr>
          <p:txBody>
            <a:bodyPr wrap="square" rtlCol="0">
              <a:spAutoFit/>
            </a:bodyPr>
            <a:lstStyle/>
            <a:p>
              <a:pPr algn="ctr"/>
              <a:r>
                <a:rPr lang="en-GB" b="1" dirty="0"/>
                <a:t>Executives perception of HC</a:t>
              </a:r>
              <a:endParaRPr lang="fr-FR" b="1" dirty="0"/>
            </a:p>
          </p:txBody>
        </p:sp>
      </p:grpSp>
      <p:grpSp>
        <p:nvGrpSpPr>
          <p:cNvPr id="23" name="Group 22">
            <a:extLst>
              <a:ext uri="{FF2B5EF4-FFF2-40B4-BE49-F238E27FC236}">
                <a16:creationId xmlns:a16="http://schemas.microsoft.com/office/drawing/2014/main" id="{BC0C9A52-97C3-4990-9B0A-BB950859A5DD}"/>
              </a:ext>
            </a:extLst>
          </p:cNvPr>
          <p:cNvGrpSpPr/>
          <p:nvPr/>
        </p:nvGrpSpPr>
        <p:grpSpPr>
          <a:xfrm>
            <a:off x="4444717" y="2570776"/>
            <a:ext cx="1980000" cy="1138918"/>
            <a:chOff x="709898" y="2703927"/>
            <a:chExt cx="1980000" cy="1138918"/>
          </a:xfrm>
        </p:grpSpPr>
        <p:sp>
          <p:nvSpPr>
            <p:cNvPr id="24" name="Rectangle: Single Corner Snipped 23">
              <a:extLst>
                <a:ext uri="{FF2B5EF4-FFF2-40B4-BE49-F238E27FC236}">
                  <a16:creationId xmlns:a16="http://schemas.microsoft.com/office/drawing/2014/main" id="{9B7864F2-298E-47B8-8276-571BD43EDC6D}"/>
                </a:ext>
              </a:extLst>
            </p:cNvPr>
            <p:cNvSpPr/>
            <p:nvPr/>
          </p:nvSpPr>
          <p:spPr>
            <a:xfrm rot="16200000" flipV="1">
              <a:off x="1142686" y="2295634"/>
              <a:ext cx="1114423" cy="1980000"/>
            </a:xfrm>
            <a:prstGeom prst="snip1Rect">
              <a:avLst>
                <a:gd name="adj" fmla="val 26201"/>
              </a:avLst>
            </a:prstGeom>
            <a:solidFill>
              <a:srgbClr val="FFFFFF"/>
            </a:solidFill>
            <a:ln w="38100">
              <a:solidFill>
                <a:srgbClr val="E8383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5" name="TextBox 24">
              <a:extLst>
                <a:ext uri="{FF2B5EF4-FFF2-40B4-BE49-F238E27FC236}">
                  <a16:creationId xmlns:a16="http://schemas.microsoft.com/office/drawing/2014/main" id="{C6D3D36D-6434-40FC-AA29-4401BD40BBC6}"/>
                </a:ext>
              </a:extLst>
            </p:cNvPr>
            <p:cNvSpPr txBox="1"/>
            <p:nvPr/>
          </p:nvSpPr>
          <p:spPr>
            <a:xfrm>
              <a:off x="1206811" y="2703927"/>
              <a:ext cx="1296178" cy="400110"/>
            </a:xfrm>
            <a:prstGeom prst="rect">
              <a:avLst/>
            </a:prstGeom>
            <a:noFill/>
          </p:spPr>
          <p:txBody>
            <a:bodyPr wrap="square" rtlCol="0">
              <a:spAutoFit/>
            </a:bodyPr>
            <a:lstStyle/>
            <a:p>
              <a:r>
                <a:rPr lang="en-GB" sz="2000" b="1" dirty="0"/>
                <a:t>COST</a:t>
              </a:r>
              <a:endParaRPr lang="fr-FR" sz="2000" b="1" dirty="0"/>
            </a:p>
          </p:txBody>
        </p:sp>
      </p:grpSp>
      <p:grpSp>
        <p:nvGrpSpPr>
          <p:cNvPr id="26" name="Group 25">
            <a:extLst>
              <a:ext uri="{FF2B5EF4-FFF2-40B4-BE49-F238E27FC236}">
                <a16:creationId xmlns:a16="http://schemas.microsoft.com/office/drawing/2014/main" id="{66954B55-3AD6-4C38-B9C3-1BDC1D824FB6}"/>
              </a:ext>
            </a:extLst>
          </p:cNvPr>
          <p:cNvGrpSpPr/>
          <p:nvPr/>
        </p:nvGrpSpPr>
        <p:grpSpPr>
          <a:xfrm>
            <a:off x="7115778" y="2585307"/>
            <a:ext cx="2262200" cy="1114423"/>
            <a:chOff x="3380959" y="2718458"/>
            <a:chExt cx="2262200" cy="1114423"/>
          </a:xfrm>
        </p:grpSpPr>
        <p:sp>
          <p:nvSpPr>
            <p:cNvPr id="27" name="Rectangle: Single Corner Snipped 26">
              <a:extLst>
                <a:ext uri="{FF2B5EF4-FFF2-40B4-BE49-F238E27FC236}">
                  <a16:creationId xmlns:a16="http://schemas.microsoft.com/office/drawing/2014/main" id="{4A6D33E3-8E5A-440E-9BBC-7FBFBE86727F}"/>
                </a:ext>
              </a:extLst>
            </p:cNvPr>
            <p:cNvSpPr/>
            <p:nvPr/>
          </p:nvSpPr>
          <p:spPr>
            <a:xfrm rot="16200000">
              <a:off x="4002111" y="2285670"/>
              <a:ext cx="1114423" cy="1980000"/>
            </a:xfrm>
            <a:prstGeom prst="snip1Rect">
              <a:avLst>
                <a:gd name="adj" fmla="val 26201"/>
              </a:avLst>
            </a:prstGeom>
            <a:solidFill>
              <a:srgbClr val="FFFFFF"/>
            </a:solidFill>
            <a:ln w="38100">
              <a:solidFill>
                <a:srgbClr val="95C93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TextBox 27">
              <a:extLst>
                <a:ext uri="{FF2B5EF4-FFF2-40B4-BE49-F238E27FC236}">
                  <a16:creationId xmlns:a16="http://schemas.microsoft.com/office/drawing/2014/main" id="{1C6E84C5-5978-4129-87A6-EFA9DB795B9D}"/>
                </a:ext>
              </a:extLst>
            </p:cNvPr>
            <p:cNvSpPr txBox="1"/>
            <p:nvPr/>
          </p:nvSpPr>
          <p:spPr>
            <a:xfrm>
              <a:off x="3380959" y="2752063"/>
              <a:ext cx="2262200" cy="400110"/>
            </a:xfrm>
            <a:prstGeom prst="rect">
              <a:avLst/>
            </a:prstGeom>
            <a:noFill/>
          </p:spPr>
          <p:txBody>
            <a:bodyPr wrap="square" rtlCol="0">
              <a:spAutoFit/>
            </a:bodyPr>
            <a:lstStyle/>
            <a:p>
              <a:pPr algn="ctr"/>
              <a:r>
                <a:rPr lang="en-GB" sz="2000" b="1" dirty="0"/>
                <a:t>INVESTMENT</a:t>
              </a:r>
              <a:endParaRPr lang="fr-FR" sz="2000" b="1" dirty="0"/>
            </a:p>
          </p:txBody>
        </p:sp>
      </p:grpSp>
      <p:sp>
        <p:nvSpPr>
          <p:cNvPr id="29" name="Arrow: Right 28">
            <a:extLst>
              <a:ext uri="{FF2B5EF4-FFF2-40B4-BE49-F238E27FC236}">
                <a16:creationId xmlns:a16="http://schemas.microsoft.com/office/drawing/2014/main" id="{B81BBCE3-010D-4984-A8FF-D66873AA1006}"/>
              </a:ext>
            </a:extLst>
          </p:cNvPr>
          <p:cNvSpPr/>
          <p:nvPr/>
        </p:nvSpPr>
        <p:spPr>
          <a:xfrm rot="5400000">
            <a:off x="7777089" y="3699731"/>
            <a:ext cx="396000" cy="396000"/>
          </a:xfrm>
          <a:prstGeom prst="rightArrow">
            <a:avLst/>
          </a:prstGeom>
          <a:solidFill>
            <a:srgbClr val="95C93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Arrow: Right 31">
            <a:extLst>
              <a:ext uri="{FF2B5EF4-FFF2-40B4-BE49-F238E27FC236}">
                <a16:creationId xmlns:a16="http://schemas.microsoft.com/office/drawing/2014/main" id="{F2E25255-FD3F-4340-B627-B73CA74B45DC}"/>
              </a:ext>
            </a:extLst>
          </p:cNvPr>
          <p:cNvSpPr/>
          <p:nvPr/>
        </p:nvSpPr>
        <p:spPr>
          <a:xfrm rot="5400000">
            <a:off x="5385567" y="3703224"/>
            <a:ext cx="396000" cy="396000"/>
          </a:xfrm>
          <a:prstGeom prst="rightArrow">
            <a:avLst/>
          </a:prstGeom>
          <a:solidFill>
            <a:srgbClr val="E838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5" name="Group 34">
            <a:extLst>
              <a:ext uri="{FF2B5EF4-FFF2-40B4-BE49-F238E27FC236}">
                <a16:creationId xmlns:a16="http://schemas.microsoft.com/office/drawing/2014/main" id="{6182580E-2617-470C-BC7B-962FDCA6F5FF}"/>
              </a:ext>
            </a:extLst>
          </p:cNvPr>
          <p:cNvGrpSpPr/>
          <p:nvPr/>
        </p:nvGrpSpPr>
        <p:grpSpPr>
          <a:xfrm>
            <a:off x="7190617" y="3736812"/>
            <a:ext cx="2141742" cy="1618918"/>
            <a:chOff x="3455798" y="3869963"/>
            <a:chExt cx="2141742" cy="1618918"/>
          </a:xfrm>
        </p:grpSpPr>
        <p:sp>
          <p:nvSpPr>
            <p:cNvPr id="36" name="Rectangle: Rounded Corners 35">
              <a:extLst>
                <a:ext uri="{FF2B5EF4-FFF2-40B4-BE49-F238E27FC236}">
                  <a16:creationId xmlns:a16="http://schemas.microsoft.com/office/drawing/2014/main" id="{CDF2F0D4-D8AF-48EA-962C-D5D9FB85DC5E}"/>
                </a:ext>
              </a:extLst>
            </p:cNvPr>
            <p:cNvSpPr/>
            <p:nvPr/>
          </p:nvSpPr>
          <p:spPr>
            <a:xfrm>
              <a:off x="3617540" y="4228881"/>
              <a:ext cx="1980000" cy="1260000"/>
            </a:xfrm>
            <a:prstGeom prst="roundRect">
              <a:avLst>
                <a:gd name="adj" fmla="val 6667"/>
              </a:avLst>
            </a:prstGeom>
            <a:solidFill>
              <a:srgbClr val="95C93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b="1" dirty="0">
                <a:effectLst>
                  <a:outerShdw blurRad="38100" dist="38100" dir="2700000" algn="tl">
                    <a:srgbClr val="000000">
                      <a:alpha val="43137"/>
                    </a:srgbClr>
                  </a:outerShdw>
                </a:effectLst>
              </a:endParaRPr>
            </a:p>
          </p:txBody>
        </p:sp>
        <p:sp>
          <p:nvSpPr>
            <p:cNvPr id="38" name="TextBox 37">
              <a:extLst>
                <a:ext uri="{FF2B5EF4-FFF2-40B4-BE49-F238E27FC236}">
                  <a16:creationId xmlns:a16="http://schemas.microsoft.com/office/drawing/2014/main" id="{4AA9FCF1-809D-4B28-A335-63A2D1BA2391}"/>
                </a:ext>
              </a:extLst>
            </p:cNvPr>
            <p:cNvSpPr txBox="1"/>
            <p:nvPr/>
          </p:nvSpPr>
          <p:spPr>
            <a:xfrm>
              <a:off x="3658697" y="4398265"/>
              <a:ext cx="1543050" cy="923330"/>
            </a:xfrm>
            <a:prstGeom prst="rect">
              <a:avLst/>
            </a:prstGeom>
            <a:noFill/>
          </p:spPr>
          <p:txBody>
            <a:bodyPr wrap="square" rtlCol="0">
              <a:spAutoFit/>
            </a:bodyPr>
            <a:lstStyle/>
            <a:p>
              <a:pPr marL="285750" indent="-285750">
                <a:buFont typeface="Wingdings" panose="05000000000000000000" pitchFamily="2" charset="2"/>
                <a:buChar char="ü"/>
              </a:pPr>
              <a:r>
                <a:rPr lang="en-GB" b="1" dirty="0">
                  <a:solidFill>
                    <a:schemeClr val="bg1"/>
                  </a:solidFill>
                  <a:effectLst>
                    <a:outerShdw blurRad="38100" dist="38100" dir="2700000" algn="tl">
                      <a:srgbClr val="000000">
                        <a:alpha val="43137"/>
                      </a:srgbClr>
                    </a:outerShdw>
                  </a:effectLst>
                </a:rPr>
                <a:t>Maintain it</a:t>
              </a:r>
            </a:p>
            <a:p>
              <a:pPr marL="285750" indent="-285750">
                <a:buFont typeface="Wingdings" panose="05000000000000000000" pitchFamily="2" charset="2"/>
                <a:buChar char="ü"/>
              </a:pPr>
              <a:r>
                <a:rPr lang="en-GB" b="1" dirty="0">
                  <a:solidFill>
                    <a:schemeClr val="bg1"/>
                  </a:solidFill>
                  <a:effectLst>
                    <a:outerShdw blurRad="38100" dist="38100" dir="2700000" algn="tl">
                      <a:srgbClr val="000000">
                        <a:alpha val="43137"/>
                      </a:srgbClr>
                    </a:outerShdw>
                  </a:effectLst>
                </a:rPr>
                <a:t>Enhance it</a:t>
              </a:r>
            </a:p>
            <a:p>
              <a:pPr marL="285750" indent="-285750">
                <a:buFont typeface="Wingdings" panose="05000000000000000000" pitchFamily="2" charset="2"/>
                <a:buChar char="ü"/>
              </a:pPr>
              <a:r>
                <a:rPr lang="en-GB" b="1" dirty="0">
                  <a:solidFill>
                    <a:schemeClr val="bg1"/>
                  </a:solidFill>
                  <a:effectLst>
                    <a:outerShdw blurRad="38100" dist="38100" dir="2700000" algn="tl">
                      <a:srgbClr val="000000">
                        <a:alpha val="43137"/>
                      </a:srgbClr>
                    </a:outerShdw>
                  </a:effectLst>
                </a:rPr>
                <a:t>Protect it</a:t>
              </a:r>
              <a:endParaRPr lang="fr-FR" b="1" dirty="0">
                <a:solidFill>
                  <a:schemeClr val="bg1"/>
                </a:solidFill>
                <a:effectLst>
                  <a:outerShdw blurRad="38100" dist="38100" dir="2700000" algn="tl">
                    <a:srgbClr val="000000">
                      <a:alpha val="43137"/>
                    </a:srgbClr>
                  </a:outerShdw>
                </a:effectLst>
              </a:endParaRPr>
            </a:p>
          </p:txBody>
        </p:sp>
        <p:pic>
          <p:nvPicPr>
            <p:cNvPr id="39" name="Picture 4" descr="Related image">
              <a:extLst>
                <a:ext uri="{FF2B5EF4-FFF2-40B4-BE49-F238E27FC236}">
                  <a16:creationId xmlns:a16="http://schemas.microsoft.com/office/drawing/2014/main" id="{20CBCB06-A6A5-4EDC-B304-9C9A59E8D2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3455798" y="3869963"/>
              <a:ext cx="482695" cy="7248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72CF72B1-4D14-44D9-87A6-894543331502}"/>
              </a:ext>
            </a:extLst>
          </p:cNvPr>
          <p:cNvGrpSpPr/>
          <p:nvPr/>
        </p:nvGrpSpPr>
        <p:grpSpPr>
          <a:xfrm>
            <a:off x="4374449" y="3744639"/>
            <a:ext cx="2115252" cy="1594927"/>
            <a:chOff x="639630" y="3877790"/>
            <a:chExt cx="2115252" cy="1594927"/>
          </a:xfrm>
        </p:grpSpPr>
        <p:grpSp>
          <p:nvGrpSpPr>
            <p:cNvPr id="41" name="Group 40">
              <a:extLst>
                <a:ext uri="{FF2B5EF4-FFF2-40B4-BE49-F238E27FC236}">
                  <a16:creationId xmlns:a16="http://schemas.microsoft.com/office/drawing/2014/main" id="{A2BA9457-7844-44B0-900C-8893CFE017B8}"/>
                </a:ext>
              </a:extLst>
            </p:cNvPr>
            <p:cNvGrpSpPr/>
            <p:nvPr/>
          </p:nvGrpSpPr>
          <p:grpSpPr>
            <a:xfrm>
              <a:off x="774882" y="4248717"/>
              <a:ext cx="1980000" cy="1224000"/>
              <a:chOff x="774882" y="4248717"/>
              <a:chExt cx="1980000" cy="1224000"/>
            </a:xfrm>
          </p:grpSpPr>
          <p:sp>
            <p:nvSpPr>
              <p:cNvPr id="43" name="Rectangle: Rounded Corners 42">
                <a:extLst>
                  <a:ext uri="{FF2B5EF4-FFF2-40B4-BE49-F238E27FC236}">
                    <a16:creationId xmlns:a16="http://schemas.microsoft.com/office/drawing/2014/main" id="{C9637758-121A-4925-9E99-BD6C055D98BE}"/>
                  </a:ext>
                </a:extLst>
              </p:cNvPr>
              <p:cNvSpPr/>
              <p:nvPr/>
            </p:nvSpPr>
            <p:spPr>
              <a:xfrm>
                <a:off x="774882" y="4248717"/>
                <a:ext cx="1980000" cy="1224000"/>
              </a:xfrm>
              <a:prstGeom prst="roundRect">
                <a:avLst>
                  <a:gd name="adj" fmla="val 4584"/>
                </a:avLst>
              </a:prstGeom>
              <a:solidFill>
                <a:srgbClr val="E838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b="1" dirty="0">
                  <a:effectLst>
                    <a:outerShdw blurRad="38100" dist="38100" dir="2700000" algn="tl">
                      <a:srgbClr val="000000">
                        <a:alpha val="43137"/>
                      </a:srgbClr>
                    </a:outerShdw>
                  </a:effectLst>
                </a:endParaRPr>
              </a:p>
            </p:txBody>
          </p:sp>
          <p:sp>
            <p:nvSpPr>
              <p:cNvPr id="44" name="TextBox 43">
                <a:extLst>
                  <a:ext uri="{FF2B5EF4-FFF2-40B4-BE49-F238E27FC236}">
                    <a16:creationId xmlns:a16="http://schemas.microsoft.com/office/drawing/2014/main" id="{26B4D0C7-E113-49C4-AA1B-BC43034B0327}"/>
                  </a:ext>
                </a:extLst>
              </p:cNvPr>
              <p:cNvSpPr txBox="1"/>
              <p:nvPr/>
            </p:nvSpPr>
            <p:spPr>
              <a:xfrm>
                <a:off x="1050351" y="4420217"/>
                <a:ext cx="1617759" cy="923330"/>
              </a:xfrm>
              <a:prstGeom prst="rect">
                <a:avLst/>
              </a:prstGeom>
              <a:noFill/>
            </p:spPr>
            <p:txBody>
              <a:bodyPr wrap="square" rtlCol="0">
                <a:spAutoFit/>
              </a:bodyPr>
              <a:lstStyle/>
              <a:p>
                <a:pPr marL="285750" indent="-285750">
                  <a:buFont typeface="Wingdings" panose="05000000000000000000" pitchFamily="2" charset="2"/>
                  <a:buChar char="ü"/>
                </a:pPr>
                <a:r>
                  <a:rPr lang="en-GB" b="1" dirty="0">
                    <a:solidFill>
                      <a:schemeClr val="bg1"/>
                    </a:solidFill>
                    <a:effectLst>
                      <a:outerShdw blurRad="38100" dist="38100" dir="2700000" algn="tl">
                        <a:srgbClr val="000000">
                          <a:alpha val="43137"/>
                        </a:srgbClr>
                      </a:outerShdw>
                    </a:effectLst>
                  </a:rPr>
                  <a:t>Control it</a:t>
                </a:r>
              </a:p>
              <a:p>
                <a:pPr marL="285750" indent="-285750">
                  <a:buFont typeface="Wingdings" panose="05000000000000000000" pitchFamily="2" charset="2"/>
                  <a:buChar char="ü"/>
                </a:pPr>
                <a:r>
                  <a:rPr lang="en-GB" b="1" dirty="0">
                    <a:solidFill>
                      <a:schemeClr val="bg1"/>
                    </a:solidFill>
                    <a:effectLst>
                      <a:outerShdw blurRad="38100" dist="38100" dir="2700000" algn="tl">
                        <a:srgbClr val="000000">
                          <a:alpha val="43137"/>
                        </a:srgbClr>
                      </a:outerShdw>
                    </a:effectLst>
                  </a:rPr>
                  <a:t>Reduce it</a:t>
                </a:r>
              </a:p>
              <a:p>
                <a:pPr marL="285750" indent="-285750">
                  <a:buFont typeface="Wingdings" panose="05000000000000000000" pitchFamily="2" charset="2"/>
                  <a:buChar char="ü"/>
                </a:pPr>
                <a:r>
                  <a:rPr lang="en-GB" b="1" dirty="0">
                    <a:solidFill>
                      <a:schemeClr val="bg1"/>
                    </a:solidFill>
                    <a:effectLst>
                      <a:outerShdw blurRad="38100" dist="38100" dir="2700000" algn="tl">
                        <a:srgbClr val="000000">
                          <a:alpha val="43137"/>
                        </a:srgbClr>
                      </a:outerShdw>
                    </a:effectLst>
                  </a:rPr>
                  <a:t>Eliminate it</a:t>
                </a:r>
                <a:endParaRPr lang="fr-FR" b="1" dirty="0">
                  <a:solidFill>
                    <a:schemeClr val="bg1"/>
                  </a:solidFill>
                  <a:effectLst>
                    <a:outerShdw blurRad="38100" dist="38100" dir="2700000" algn="tl">
                      <a:srgbClr val="000000">
                        <a:alpha val="43137"/>
                      </a:srgbClr>
                    </a:outerShdw>
                  </a:effectLst>
                </a:endParaRPr>
              </a:p>
            </p:txBody>
          </p:sp>
        </p:grpSp>
        <p:pic>
          <p:nvPicPr>
            <p:cNvPr id="42" name="Picture 4" descr="Related image">
              <a:extLst>
                <a:ext uri="{FF2B5EF4-FFF2-40B4-BE49-F238E27FC236}">
                  <a16:creationId xmlns:a16="http://schemas.microsoft.com/office/drawing/2014/main" id="{B2C44E83-FCE7-4568-82F2-7A112A4EC2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9899"/>
            <a:stretch/>
          </p:blipFill>
          <p:spPr bwMode="auto">
            <a:xfrm>
              <a:off x="639630" y="3877790"/>
              <a:ext cx="447289" cy="670306"/>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Freeform: Shape 44">
            <a:extLst>
              <a:ext uri="{FF2B5EF4-FFF2-40B4-BE49-F238E27FC236}">
                <a16:creationId xmlns:a16="http://schemas.microsoft.com/office/drawing/2014/main" id="{8CE06604-694A-4705-B877-20AB3607320F}"/>
              </a:ext>
            </a:extLst>
          </p:cNvPr>
          <p:cNvSpPr/>
          <p:nvPr/>
        </p:nvSpPr>
        <p:spPr>
          <a:xfrm>
            <a:off x="5355588" y="1885823"/>
            <a:ext cx="741431" cy="609926"/>
          </a:xfrm>
          <a:custGeom>
            <a:avLst/>
            <a:gdLst>
              <a:gd name="connsiteX0" fmla="*/ 741431 w 741431"/>
              <a:gd name="connsiteY0" fmla="*/ 295661 h 905261"/>
              <a:gd name="connsiteX1" fmla="*/ 93731 w 741431"/>
              <a:gd name="connsiteY1" fmla="*/ 28961 h 905261"/>
              <a:gd name="connsiteX2" fmla="*/ 17531 w 741431"/>
              <a:gd name="connsiteY2" fmla="*/ 905261 h 905261"/>
            </a:gdLst>
            <a:ahLst/>
            <a:cxnLst>
              <a:cxn ang="0">
                <a:pos x="connsiteX0" y="connsiteY0"/>
              </a:cxn>
              <a:cxn ang="0">
                <a:pos x="connsiteX1" y="connsiteY1"/>
              </a:cxn>
              <a:cxn ang="0">
                <a:pos x="connsiteX2" y="connsiteY2"/>
              </a:cxn>
            </a:cxnLst>
            <a:rect l="l" t="t" r="r" b="b"/>
            <a:pathLst>
              <a:path w="741431" h="905261">
                <a:moveTo>
                  <a:pt x="741431" y="295661"/>
                </a:moveTo>
                <a:cubicBezTo>
                  <a:pt x="477906" y="111511"/>
                  <a:pt x="214381" y="-72639"/>
                  <a:pt x="93731" y="28961"/>
                </a:cubicBezTo>
                <a:cubicBezTo>
                  <a:pt x="-26919" y="130561"/>
                  <a:pt x="-4694" y="517911"/>
                  <a:pt x="17531" y="905261"/>
                </a:cubicBezTo>
              </a:path>
            </a:pathLst>
          </a:custGeom>
          <a:noFill/>
          <a:ln>
            <a:solidFill>
              <a:schemeClr val="tx1"/>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reeform: Shape 45">
            <a:extLst>
              <a:ext uri="{FF2B5EF4-FFF2-40B4-BE49-F238E27FC236}">
                <a16:creationId xmlns:a16="http://schemas.microsoft.com/office/drawing/2014/main" id="{3FB265CD-8E4F-4164-AD3D-BB0F5D6EB251}"/>
              </a:ext>
            </a:extLst>
          </p:cNvPr>
          <p:cNvSpPr/>
          <p:nvPr/>
        </p:nvSpPr>
        <p:spPr>
          <a:xfrm flipH="1">
            <a:off x="7514758" y="1895496"/>
            <a:ext cx="758296" cy="609926"/>
          </a:xfrm>
          <a:custGeom>
            <a:avLst/>
            <a:gdLst>
              <a:gd name="connsiteX0" fmla="*/ 741431 w 741431"/>
              <a:gd name="connsiteY0" fmla="*/ 295661 h 905261"/>
              <a:gd name="connsiteX1" fmla="*/ 93731 w 741431"/>
              <a:gd name="connsiteY1" fmla="*/ 28961 h 905261"/>
              <a:gd name="connsiteX2" fmla="*/ 17531 w 741431"/>
              <a:gd name="connsiteY2" fmla="*/ 905261 h 905261"/>
            </a:gdLst>
            <a:ahLst/>
            <a:cxnLst>
              <a:cxn ang="0">
                <a:pos x="connsiteX0" y="connsiteY0"/>
              </a:cxn>
              <a:cxn ang="0">
                <a:pos x="connsiteX1" y="connsiteY1"/>
              </a:cxn>
              <a:cxn ang="0">
                <a:pos x="connsiteX2" y="connsiteY2"/>
              </a:cxn>
            </a:cxnLst>
            <a:rect l="l" t="t" r="r" b="b"/>
            <a:pathLst>
              <a:path w="741431" h="905261">
                <a:moveTo>
                  <a:pt x="741431" y="295661"/>
                </a:moveTo>
                <a:cubicBezTo>
                  <a:pt x="477906" y="111511"/>
                  <a:pt x="214381" y="-72639"/>
                  <a:pt x="93731" y="28961"/>
                </a:cubicBezTo>
                <a:cubicBezTo>
                  <a:pt x="-26919" y="130561"/>
                  <a:pt x="-4694" y="517911"/>
                  <a:pt x="17531" y="905261"/>
                </a:cubicBezTo>
              </a:path>
            </a:pathLst>
          </a:custGeom>
          <a:noFill/>
          <a:ln>
            <a:solidFill>
              <a:schemeClr val="tx1"/>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Picture 46">
            <a:extLst>
              <a:ext uri="{FF2B5EF4-FFF2-40B4-BE49-F238E27FC236}">
                <a16:creationId xmlns:a16="http://schemas.microsoft.com/office/drawing/2014/main" id="{C4130AB5-09A3-489C-A808-E65F17A38D5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p:spPr>
      </p:pic>
      <p:pic>
        <p:nvPicPr>
          <p:cNvPr id="48" name="Picture 4" descr="Image result for atd saudi arabia conference">
            <a:extLst>
              <a:ext uri="{FF2B5EF4-FFF2-40B4-BE49-F238E27FC236}">
                <a16:creationId xmlns:a16="http://schemas.microsoft.com/office/drawing/2014/main" id="{F144E67D-0C5E-48F2-AAAB-AADADCCF9D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 descr="Image result for cost cut">
            <a:extLst>
              <a:ext uri="{FF2B5EF4-FFF2-40B4-BE49-F238E27FC236}">
                <a16:creationId xmlns:a16="http://schemas.microsoft.com/office/drawing/2014/main" id="{DA38629D-64B3-4E01-957B-47ABADB8EE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1381" y="2880088"/>
            <a:ext cx="1159762" cy="7713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INVEST GREEN">
            <a:extLst>
              <a:ext uri="{FF2B5EF4-FFF2-40B4-BE49-F238E27FC236}">
                <a16:creationId xmlns:a16="http://schemas.microsoft.com/office/drawing/2014/main" id="{9E543BE2-CC6D-4071-A71C-64F71BE679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3859" y="2910798"/>
            <a:ext cx="1138160" cy="758773"/>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07847654-FB26-4F03-A645-CB2E345C3708}"/>
              </a:ext>
            </a:extLst>
          </p:cNvPr>
          <p:cNvSpPr/>
          <p:nvPr/>
        </p:nvSpPr>
        <p:spPr>
          <a:xfrm>
            <a:off x="6591532" y="2220686"/>
            <a:ext cx="3904655" cy="3580083"/>
          </a:xfrm>
          <a:custGeom>
            <a:avLst/>
            <a:gdLst>
              <a:gd name="connsiteX0" fmla="*/ 1233119 w 3904655"/>
              <a:gd name="connsiteY0" fmla="*/ 0 h 3580083"/>
              <a:gd name="connsiteX1" fmla="*/ 566914 w 3904655"/>
              <a:gd name="connsiteY1" fmla="*/ 561703 h 3580083"/>
              <a:gd name="connsiteX2" fmla="*/ 109714 w 3904655"/>
              <a:gd name="connsiteY2" fmla="*/ 3095897 h 3580083"/>
              <a:gd name="connsiteX3" fmla="*/ 2735348 w 3904655"/>
              <a:gd name="connsiteY3" fmla="*/ 3357154 h 3580083"/>
              <a:gd name="connsiteX4" fmla="*/ 3819565 w 3904655"/>
              <a:gd name="connsiteY4" fmla="*/ 600891 h 3580083"/>
              <a:gd name="connsiteX5" fmla="*/ 619165 w 3904655"/>
              <a:gd name="connsiteY5" fmla="*/ 117565 h 35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4655" h="3580083">
                <a:moveTo>
                  <a:pt x="1233119" y="0"/>
                </a:moveTo>
                <a:cubicBezTo>
                  <a:pt x="993633" y="22860"/>
                  <a:pt x="754148" y="45720"/>
                  <a:pt x="566914" y="561703"/>
                </a:cubicBezTo>
                <a:cubicBezTo>
                  <a:pt x="379680" y="1077686"/>
                  <a:pt x="-251692" y="2629989"/>
                  <a:pt x="109714" y="3095897"/>
                </a:cubicBezTo>
                <a:cubicBezTo>
                  <a:pt x="471120" y="3561805"/>
                  <a:pt x="2117040" y="3772988"/>
                  <a:pt x="2735348" y="3357154"/>
                </a:cubicBezTo>
                <a:cubicBezTo>
                  <a:pt x="3353656" y="2941320"/>
                  <a:pt x="4172262" y="1140822"/>
                  <a:pt x="3819565" y="600891"/>
                </a:cubicBezTo>
                <a:cubicBezTo>
                  <a:pt x="3466868" y="60960"/>
                  <a:pt x="2043016" y="89262"/>
                  <a:pt x="619165" y="117565"/>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434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childTnLst>
                          </p:cTn>
                        </p:par>
                        <p:par>
                          <p:cTn id="36" fill="hold">
                            <p:stCondLst>
                              <p:cond delay="500"/>
                            </p:stCondLst>
                            <p:childTnLst>
                              <p:par>
                                <p:cTn id="37" presetID="53" presetClass="entr" presetSubtype="16"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up)">
                                      <p:cBhvr>
                                        <p:cTn id="46" dur="500"/>
                                        <p:tgtEl>
                                          <p:spTgt spid="46"/>
                                        </p:tgtEl>
                                      </p:cBhvr>
                                    </p:animEffect>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par>
                                <p:cTn id="53" presetID="53" presetClass="entr" presetSubtype="16"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 calcmode="lin" valueType="num">
                                      <p:cBhvr>
                                        <p:cTn id="55" dur="500" fill="hold"/>
                                        <p:tgtEl>
                                          <p:spTgt spid="1026"/>
                                        </p:tgtEl>
                                        <p:attrNameLst>
                                          <p:attrName>ppt_w</p:attrName>
                                        </p:attrNameLst>
                                      </p:cBhvr>
                                      <p:tavLst>
                                        <p:tav tm="0">
                                          <p:val>
                                            <p:fltVal val="0"/>
                                          </p:val>
                                        </p:tav>
                                        <p:tav tm="100000">
                                          <p:val>
                                            <p:strVal val="#ppt_w"/>
                                          </p:val>
                                        </p:tav>
                                      </p:tavLst>
                                    </p:anim>
                                    <p:anim calcmode="lin" valueType="num">
                                      <p:cBhvr>
                                        <p:cTn id="56" dur="500" fill="hold"/>
                                        <p:tgtEl>
                                          <p:spTgt spid="1026"/>
                                        </p:tgtEl>
                                        <p:attrNameLst>
                                          <p:attrName>ppt_h</p:attrName>
                                        </p:attrNameLst>
                                      </p:cBhvr>
                                      <p:tavLst>
                                        <p:tav tm="0">
                                          <p:val>
                                            <p:fltVal val="0"/>
                                          </p:val>
                                        </p:tav>
                                        <p:tav tm="100000">
                                          <p:val>
                                            <p:strVal val="#ppt_h"/>
                                          </p:val>
                                        </p:tav>
                                      </p:tavLst>
                                    </p:anim>
                                    <p:animEffect transition="in" filter="fade">
                                      <p:cBhvr>
                                        <p:cTn id="57" dur="500"/>
                                        <p:tgtEl>
                                          <p:spTgt spid="10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up)">
                                      <p:cBhvr>
                                        <p:cTn id="62" dur="500"/>
                                        <p:tgtEl>
                                          <p:spTgt spid="29"/>
                                        </p:tgtEl>
                                      </p:cBhvr>
                                    </p:animEffect>
                                  </p:childTnLst>
                                </p:cTn>
                              </p:par>
                            </p:childTnLst>
                          </p:cTn>
                        </p:par>
                        <p:par>
                          <p:cTn id="63" fill="hold">
                            <p:stCondLst>
                              <p:cond delay="500"/>
                            </p:stCondLst>
                            <p:childTnLst>
                              <p:par>
                                <p:cTn id="64" presetID="53" presetClass="entr" presetSubtype="16"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anim calcmode="lin" valueType="num">
                                      <p:cBhvr>
                                        <p:cTn id="66" dur="500" fill="hold"/>
                                        <p:tgtEl>
                                          <p:spTgt spid="35"/>
                                        </p:tgtEl>
                                        <p:attrNameLst>
                                          <p:attrName>ppt_w</p:attrName>
                                        </p:attrNameLst>
                                      </p:cBhvr>
                                      <p:tavLst>
                                        <p:tav tm="0">
                                          <p:val>
                                            <p:fltVal val="0"/>
                                          </p:val>
                                        </p:tav>
                                        <p:tav tm="100000">
                                          <p:val>
                                            <p:strVal val="#ppt_w"/>
                                          </p:val>
                                        </p:tav>
                                      </p:tavLst>
                                    </p:anim>
                                    <p:anim calcmode="lin" valueType="num">
                                      <p:cBhvr>
                                        <p:cTn id="67" dur="500" fill="hold"/>
                                        <p:tgtEl>
                                          <p:spTgt spid="35"/>
                                        </p:tgtEl>
                                        <p:attrNameLst>
                                          <p:attrName>ppt_h</p:attrName>
                                        </p:attrNameLst>
                                      </p:cBhvr>
                                      <p:tavLst>
                                        <p:tav tm="0">
                                          <p:val>
                                            <p:fltVal val="0"/>
                                          </p:val>
                                        </p:tav>
                                        <p:tav tm="100000">
                                          <p:val>
                                            <p:strVal val="#ppt_h"/>
                                          </p:val>
                                        </p:tav>
                                      </p:tavLst>
                                    </p:anim>
                                    <p:animEffect transition="in" filter="fade">
                                      <p:cBhvr>
                                        <p:cTn id="68" dur="500"/>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heel(1)">
                                      <p:cBhvr>
                                        <p:cTn id="7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9" grpId="0" animBg="1"/>
      <p:bldP spid="32" grpId="0" animBg="1"/>
      <p:bldP spid="45" grpId="0" animBg="1"/>
      <p:bldP spid="46"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6F2D204-CE76-4464-8BCD-D99D938C30D9}"/>
              </a:ext>
            </a:extLst>
          </p:cNvPr>
          <p:cNvGrpSpPr/>
          <p:nvPr/>
        </p:nvGrpSpPr>
        <p:grpSpPr>
          <a:xfrm>
            <a:off x="6786038" y="3820341"/>
            <a:ext cx="626387" cy="490776"/>
            <a:chOff x="7895992" y="4194949"/>
            <a:chExt cx="626387" cy="490776"/>
          </a:xfrm>
        </p:grpSpPr>
        <p:sp>
          <p:nvSpPr>
            <p:cNvPr id="24" name="Rectangle 23">
              <a:extLst>
                <a:ext uri="{FF2B5EF4-FFF2-40B4-BE49-F238E27FC236}">
                  <a16:creationId xmlns:a16="http://schemas.microsoft.com/office/drawing/2014/main" id="{D73F0D2E-62A6-46F8-82F5-EF98A33805A4}"/>
                </a:ext>
              </a:extLst>
            </p:cNvPr>
            <p:cNvSpPr/>
            <p:nvPr/>
          </p:nvSpPr>
          <p:spPr>
            <a:xfrm>
              <a:off x="7910379" y="4205600"/>
              <a:ext cx="612000" cy="468392"/>
            </a:xfrm>
            <a:prstGeom prst="cube">
              <a:avLst/>
            </a:prstGeom>
            <a:solidFill>
              <a:srgbClr val="DC3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E0E2600-90F9-4400-A87F-DF8CBBEEEF66}"/>
                </a:ext>
              </a:extLst>
            </p:cNvPr>
            <p:cNvSpPr/>
            <p:nvPr/>
          </p:nvSpPr>
          <p:spPr>
            <a:xfrm>
              <a:off x="7895992" y="4194949"/>
              <a:ext cx="612000" cy="490776"/>
            </a:xfrm>
            <a:prstGeom prst="cube">
              <a:avLst/>
            </a:prstGeom>
          </p:spPr>
          <p:txBody>
            <a:bodyPr wrap="none">
              <a:spAutoFit/>
            </a:bodyPr>
            <a:lstStyle/>
            <a:p>
              <a:r>
                <a:rPr lang="en-US" b="1" dirty="0">
                  <a:solidFill>
                    <a:schemeClr val="bg1"/>
                  </a:solidFill>
                  <a:effectLst>
                    <a:outerShdw blurRad="38100" dist="38100" dir="2700000" algn="tl">
                      <a:srgbClr val="000000">
                        <a:alpha val="43137"/>
                      </a:srgbClr>
                    </a:outerShdw>
                  </a:effectLst>
                  <a:latin typeface="Arial Rounded MT Bold" panose="020F0704030504030204" pitchFamily="34" charset="0"/>
                </a:rPr>
                <a:t>8%</a:t>
              </a:r>
              <a:endParaRPr lang="en-US" dirty="0">
                <a:solidFill>
                  <a:schemeClr val="bg1"/>
                </a:solidFill>
                <a:effectLst>
                  <a:outerShdw blurRad="38100" dist="38100" dir="2700000" algn="tl">
                    <a:srgbClr val="000000">
                      <a:alpha val="43137"/>
                    </a:srgbClr>
                  </a:outerShdw>
                </a:effectLst>
              </a:endParaRPr>
            </a:p>
          </p:txBody>
        </p:sp>
      </p:grpSp>
      <p:grpSp>
        <p:nvGrpSpPr>
          <p:cNvPr id="26" name="Group 25">
            <a:extLst>
              <a:ext uri="{FF2B5EF4-FFF2-40B4-BE49-F238E27FC236}">
                <a16:creationId xmlns:a16="http://schemas.microsoft.com/office/drawing/2014/main" id="{9B818494-3818-4623-90EB-BC271ACBB08C}"/>
              </a:ext>
            </a:extLst>
          </p:cNvPr>
          <p:cNvGrpSpPr/>
          <p:nvPr/>
        </p:nvGrpSpPr>
        <p:grpSpPr>
          <a:xfrm>
            <a:off x="8049222" y="3840383"/>
            <a:ext cx="612000" cy="414088"/>
            <a:chOff x="9152032" y="4131684"/>
            <a:chExt cx="612000" cy="414088"/>
          </a:xfrm>
        </p:grpSpPr>
        <p:sp>
          <p:nvSpPr>
            <p:cNvPr id="27" name="Cube 26">
              <a:extLst>
                <a:ext uri="{FF2B5EF4-FFF2-40B4-BE49-F238E27FC236}">
                  <a16:creationId xmlns:a16="http://schemas.microsoft.com/office/drawing/2014/main" id="{62F6CB87-EE00-4CFC-A702-25EDA1FA5448}"/>
                </a:ext>
              </a:extLst>
            </p:cNvPr>
            <p:cNvSpPr/>
            <p:nvPr/>
          </p:nvSpPr>
          <p:spPr>
            <a:xfrm>
              <a:off x="9152032" y="4131684"/>
              <a:ext cx="612000" cy="329745"/>
            </a:xfrm>
            <a:prstGeom prst="cube">
              <a:avLst>
                <a:gd name="adj" fmla="val 34497"/>
              </a:avLst>
            </a:prstGeom>
            <a:solidFill>
              <a:srgbClr val="DC3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2AF7F97-F540-439D-90DE-F7E59006740F}"/>
                </a:ext>
              </a:extLst>
            </p:cNvPr>
            <p:cNvSpPr/>
            <p:nvPr/>
          </p:nvSpPr>
          <p:spPr>
            <a:xfrm>
              <a:off x="9152033" y="4176440"/>
              <a:ext cx="519694" cy="369332"/>
            </a:xfrm>
            <a:prstGeom prst="rect">
              <a:avLst/>
            </a:prstGeom>
          </p:spPr>
          <p:txBody>
            <a:bodyPr wrap="none">
              <a:spAutoFit/>
            </a:bodyPr>
            <a:lstStyle/>
            <a:p>
              <a:r>
                <a:rPr lang="en-US" b="1" dirty="0">
                  <a:solidFill>
                    <a:schemeClr val="bg1"/>
                  </a:solidFill>
                  <a:effectLst>
                    <a:outerShdw blurRad="38100" dist="38100" dir="2700000" algn="tl">
                      <a:srgbClr val="000000">
                        <a:alpha val="43137"/>
                      </a:srgbClr>
                    </a:outerShdw>
                  </a:effectLst>
                  <a:latin typeface="Arial Rounded MT Bold" panose="020F0704030504030204" pitchFamily="34" charset="0"/>
                </a:rPr>
                <a:t>4%</a:t>
              </a:r>
              <a:endParaRPr lang="en-US" dirty="0">
                <a:solidFill>
                  <a:schemeClr val="bg1"/>
                </a:solidFill>
                <a:effectLst>
                  <a:outerShdw blurRad="38100" dist="38100" dir="2700000" algn="tl">
                    <a:srgbClr val="000000">
                      <a:alpha val="43137"/>
                    </a:srgbClr>
                  </a:outerShdw>
                </a:effectLst>
              </a:endParaRPr>
            </a:p>
          </p:txBody>
        </p:sp>
      </p:grpSp>
      <p:sp>
        <p:nvSpPr>
          <p:cNvPr id="2" name="Parallelogram 1">
            <a:extLst>
              <a:ext uri="{FF2B5EF4-FFF2-40B4-BE49-F238E27FC236}">
                <a16:creationId xmlns:a16="http://schemas.microsoft.com/office/drawing/2014/main" id="{631D2504-37C9-4762-8061-354BD0418C41}"/>
              </a:ext>
            </a:extLst>
          </p:cNvPr>
          <p:cNvSpPr/>
          <p:nvPr/>
        </p:nvSpPr>
        <p:spPr>
          <a:xfrm>
            <a:off x="3987004" y="3799937"/>
            <a:ext cx="7022248" cy="119301"/>
          </a:xfrm>
          <a:prstGeom prst="parallelogram">
            <a:avLst>
              <a:gd name="adj" fmla="val 236422"/>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descr="Image result for atd saudi arabia conference">
            <a:extLst>
              <a:ext uri="{FF2B5EF4-FFF2-40B4-BE49-F238E27FC236}">
                <a16:creationId xmlns:a16="http://schemas.microsoft.com/office/drawing/2014/main" id="{59336616-BDCD-421C-98A7-66CD858C6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A339E08-A545-4ACC-9DE2-A4448EB1E174}"/>
              </a:ext>
            </a:extLst>
          </p:cNvPr>
          <p:cNvPicPr>
            <a:picLocks noChangeAspect="1"/>
          </p:cNvPicPr>
          <p:nvPr/>
        </p:nvPicPr>
        <p:blipFill rotWithShape="1">
          <a:blip r:embed="rId4"/>
          <a:srcRect b="29537"/>
          <a:stretch/>
        </p:blipFill>
        <p:spPr>
          <a:xfrm>
            <a:off x="8218537" y="6211774"/>
            <a:ext cx="2719783" cy="616939"/>
          </a:xfrm>
          <a:prstGeom prst="rect">
            <a:avLst/>
          </a:prstGeom>
        </p:spPr>
      </p:pic>
      <p:sp>
        <p:nvSpPr>
          <p:cNvPr id="33" name="Rectangle 32">
            <a:extLst>
              <a:ext uri="{FF2B5EF4-FFF2-40B4-BE49-F238E27FC236}">
                <a16:creationId xmlns:a16="http://schemas.microsoft.com/office/drawing/2014/main" id="{54372DFB-8669-4412-98B3-22650BD543D2}"/>
              </a:ext>
            </a:extLst>
          </p:cNvPr>
          <p:cNvSpPr/>
          <p:nvPr/>
        </p:nvSpPr>
        <p:spPr>
          <a:xfrm>
            <a:off x="334016" y="2045985"/>
            <a:ext cx="3445504" cy="1815882"/>
          </a:xfrm>
          <a:prstGeom prst="rect">
            <a:avLst/>
          </a:prstGeom>
        </p:spPr>
        <p:txBody>
          <a:bodyPr wrap="square">
            <a:spAutoFit/>
          </a:bodyPr>
          <a:lstStyle/>
          <a:p>
            <a:r>
              <a:rPr lang="en-GB" sz="4000" dirty="0">
                <a:solidFill>
                  <a:schemeClr val="tx1">
                    <a:lumMod val="65000"/>
                    <a:lumOff val="35000"/>
                  </a:schemeClr>
                </a:solidFill>
                <a:latin typeface="Arial Rounded MT Bold" panose="020F0704030504030204" pitchFamily="34" charset="0"/>
              </a:rPr>
              <a:t>Reason 3: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CEOs Expectations</a:t>
            </a: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tx1"/>
                </a:solidFill>
                <a:latin typeface="Arial Rounded MT Bold" panose="020F0704030504030204" pitchFamily="34" charset="0"/>
                <a:cs typeface="Arial" panose="020B0604020202020204" pitchFamily="34" charset="0"/>
              </a:rPr>
              <a:t>Why Now?</a:t>
            </a:r>
          </a:p>
        </p:txBody>
      </p:sp>
      <p:sp>
        <p:nvSpPr>
          <p:cNvPr id="21" name="Rectangle 20">
            <a:extLst>
              <a:ext uri="{FF2B5EF4-FFF2-40B4-BE49-F238E27FC236}">
                <a16:creationId xmlns:a16="http://schemas.microsoft.com/office/drawing/2014/main" id="{0AEA7B97-F9A8-47C0-8F23-E03B6764A8E9}"/>
              </a:ext>
            </a:extLst>
          </p:cNvPr>
          <p:cNvSpPr/>
          <p:nvPr/>
        </p:nvSpPr>
        <p:spPr>
          <a:xfrm>
            <a:off x="8516744" y="4393899"/>
            <a:ext cx="2402631" cy="738664"/>
          </a:xfrm>
          <a:prstGeom prst="rect">
            <a:avLst/>
          </a:prstGeom>
        </p:spPr>
        <p:txBody>
          <a:bodyPr wrap="square">
            <a:spAutoFit/>
          </a:bodyPr>
          <a:lstStyle/>
          <a:p>
            <a:r>
              <a:rPr lang="en-US" sz="1400" dirty="0">
                <a:latin typeface="Arial "/>
              </a:rPr>
              <a:t>Only 4% of CEOs currently see an ROI from their company’s L&amp;D programs.</a:t>
            </a:r>
          </a:p>
        </p:txBody>
      </p:sp>
      <p:sp>
        <p:nvSpPr>
          <p:cNvPr id="22" name="Rectangle 21">
            <a:extLst>
              <a:ext uri="{FF2B5EF4-FFF2-40B4-BE49-F238E27FC236}">
                <a16:creationId xmlns:a16="http://schemas.microsoft.com/office/drawing/2014/main" id="{80448EBA-8E57-414B-B1A3-B0DEB01A091E}"/>
              </a:ext>
            </a:extLst>
          </p:cNvPr>
          <p:cNvSpPr/>
          <p:nvPr/>
        </p:nvSpPr>
        <p:spPr>
          <a:xfrm>
            <a:off x="4866548" y="4372466"/>
            <a:ext cx="2955580" cy="738664"/>
          </a:xfrm>
          <a:prstGeom prst="rect">
            <a:avLst/>
          </a:prstGeom>
        </p:spPr>
        <p:txBody>
          <a:bodyPr wrap="square">
            <a:spAutoFit/>
          </a:bodyPr>
          <a:lstStyle/>
          <a:p>
            <a:r>
              <a:rPr lang="en-US" sz="1400" dirty="0">
                <a:latin typeface="Arial "/>
              </a:rPr>
              <a:t>Only 8% of CEOs see a direct business impact from their company’s </a:t>
            </a:r>
            <a:r>
              <a:rPr lang="fr-FR" sz="1400" dirty="0">
                <a:latin typeface="Arial "/>
              </a:rPr>
              <a:t>L</a:t>
            </a:r>
            <a:r>
              <a:rPr lang="en-GB" sz="1400" dirty="0">
                <a:latin typeface="Arial "/>
              </a:rPr>
              <a:t>&amp;D</a:t>
            </a:r>
            <a:r>
              <a:rPr lang="en-US" sz="1400" dirty="0">
                <a:latin typeface="Arial "/>
              </a:rPr>
              <a:t> programs.</a:t>
            </a:r>
          </a:p>
        </p:txBody>
      </p:sp>
      <p:grpSp>
        <p:nvGrpSpPr>
          <p:cNvPr id="29" name="Group 28">
            <a:extLst>
              <a:ext uri="{FF2B5EF4-FFF2-40B4-BE49-F238E27FC236}">
                <a16:creationId xmlns:a16="http://schemas.microsoft.com/office/drawing/2014/main" id="{B9B352E9-802D-415F-AE49-C21ACFE87AD5}"/>
              </a:ext>
            </a:extLst>
          </p:cNvPr>
          <p:cNvGrpSpPr/>
          <p:nvPr/>
        </p:nvGrpSpPr>
        <p:grpSpPr>
          <a:xfrm>
            <a:off x="6750336" y="1391785"/>
            <a:ext cx="683198" cy="2507547"/>
            <a:chOff x="7853146" y="1651282"/>
            <a:chExt cx="683198" cy="2507547"/>
          </a:xfrm>
        </p:grpSpPr>
        <p:sp>
          <p:nvSpPr>
            <p:cNvPr id="35" name="Cube 34">
              <a:extLst>
                <a:ext uri="{FF2B5EF4-FFF2-40B4-BE49-F238E27FC236}">
                  <a16:creationId xmlns:a16="http://schemas.microsoft.com/office/drawing/2014/main" id="{F1561DC1-DA4D-4EFA-9D0C-A311DA285D9E}"/>
                </a:ext>
              </a:extLst>
            </p:cNvPr>
            <p:cNvSpPr/>
            <p:nvPr/>
          </p:nvSpPr>
          <p:spPr>
            <a:xfrm>
              <a:off x="7924344" y="1651282"/>
              <a:ext cx="612000" cy="2507547"/>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E20EA37-572B-440B-8177-A0EF41AACD28}"/>
                </a:ext>
              </a:extLst>
            </p:cNvPr>
            <p:cNvSpPr/>
            <p:nvPr/>
          </p:nvSpPr>
          <p:spPr>
            <a:xfrm>
              <a:off x="7853146" y="1971222"/>
              <a:ext cx="603050" cy="338554"/>
            </a:xfrm>
            <a:prstGeom prst="rect">
              <a:avLst/>
            </a:prstGeom>
          </p:spPr>
          <p:txBody>
            <a:bodyPr wrap="none">
              <a:spAutoFit/>
            </a:bodyPr>
            <a:lstStyle/>
            <a:p>
              <a:r>
                <a:rPr lang="en-US" sz="1600" b="1" dirty="0">
                  <a:solidFill>
                    <a:schemeClr val="bg1"/>
                  </a:solidFill>
                  <a:effectLst>
                    <a:outerShdw blurRad="38100" dist="38100" dir="2700000" algn="tl">
                      <a:srgbClr val="000000">
                        <a:alpha val="43137"/>
                      </a:srgbClr>
                    </a:outerShdw>
                  </a:effectLst>
                  <a:latin typeface="Arial Rounded MT Bold" panose="020F0704030504030204" pitchFamily="34" charset="0"/>
                </a:rPr>
                <a:t>96%</a:t>
              </a:r>
              <a:endParaRPr lang="en-US" sz="1600" dirty="0">
                <a:solidFill>
                  <a:schemeClr val="bg1"/>
                </a:solidFill>
                <a:effectLst>
                  <a:outerShdw blurRad="38100" dist="38100" dir="2700000" algn="tl">
                    <a:srgbClr val="000000">
                      <a:alpha val="43137"/>
                    </a:srgbClr>
                  </a:outerShdw>
                </a:effectLst>
              </a:endParaRPr>
            </a:p>
          </p:txBody>
        </p:sp>
      </p:grpSp>
      <p:grpSp>
        <p:nvGrpSpPr>
          <p:cNvPr id="38" name="Group 37">
            <a:extLst>
              <a:ext uri="{FF2B5EF4-FFF2-40B4-BE49-F238E27FC236}">
                <a16:creationId xmlns:a16="http://schemas.microsoft.com/office/drawing/2014/main" id="{96FF37F9-2384-4C88-88F9-7247D20B0B84}"/>
              </a:ext>
            </a:extLst>
          </p:cNvPr>
          <p:cNvGrpSpPr/>
          <p:nvPr/>
        </p:nvGrpSpPr>
        <p:grpSpPr>
          <a:xfrm>
            <a:off x="7980294" y="1855740"/>
            <a:ext cx="680929" cy="2048139"/>
            <a:chOff x="9083104" y="2146936"/>
            <a:chExt cx="680929" cy="2048139"/>
          </a:xfrm>
        </p:grpSpPr>
        <p:sp>
          <p:nvSpPr>
            <p:cNvPr id="39" name="Cube 38">
              <a:extLst>
                <a:ext uri="{FF2B5EF4-FFF2-40B4-BE49-F238E27FC236}">
                  <a16:creationId xmlns:a16="http://schemas.microsoft.com/office/drawing/2014/main" id="{B6DA1063-782E-45B7-A71A-F7844F581948}"/>
                </a:ext>
              </a:extLst>
            </p:cNvPr>
            <p:cNvSpPr/>
            <p:nvPr/>
          </p:nvSpPr>
          <p:spPr>
            <a:xfrm>
              <a:off x="9152033" y="2146936"/>
              <a:ext cx="612000" cy="2048139"/>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652DE945-C051-496E-9DB6-C85A2104C64B}"/>
                </a:ext>
              </a:extLst>
            </p:cNvPr>
            <p:cNvSpPr/>
            <p:nvPr/>
          </p:nvSpPr>
          <p:spPr>
            <a:xfrm>
              <a:off x="9083104" y="2461007"/>
              <a:ext cx="603050" cy="338554"/>
            </a:xfrm>
            <a:prstGeom prst="rect">
              <a:avLst/>
            </a:prstGeom>
          </p:spPr>
          <p:txBody>
            <a:bodyPr wrap="none">
              <a:spAutoFit/>
            </a:bodyPr>
            <a:lstStyle/>
            <a:p>
              <a:r>
                <a:rPr lang="en-US" sz="1600" b="1" dirty="0">
                  <a:solidFill>
                    <a:schemeClr val="bg1"/>
                  </a:solidFill>
                  <a:effectLst>
                    <a:outerShdw blurRad="38100" dist="38100" dir="2700000" algn="tl">
                      <a:srgbClr val="000000">
                        <a:alpha val="43137"/>
                      </a:srgbClr>
                    </a:outerShdw>
                  </a:effectLst>
                  <a:latin typeface="Arial Rounded MT Bold" panose="020F0704030504030204" pitchFamily="34" charset="0"/>
                </a:rPr>
                <a:t>74%</a:t>
              </a:r>
              <a:endParaRPr lang="en-US" sz="1600" dirty="0">
                <a:solidFill>
                  <a:schemeClr val="bg1"/>
                </a:solidFill>
                <a:effectLst>
                  <a:outerShdw blurRad="38100" dist="38100" dir="2700000" algn="tl">
                    <a:srgbClr val="000000">
                      <a:alpha val="43137"/>
                    </a:srgbClr>
                  </a:outerShdw>
                </a:effectLst>
              </a:endParaRPr>
            </a:p>
          </p:txBody>
        </p:sp>
      </p:grpSp>
      <p:sp>
        <p:nvSpPr>
          <p:cNvPr id="41" name="Rectangle 40">
            <a:extLst>
              <a:ext uri="{FF2B5EF4-FFF2-40B4-BE49-F238E27FC236}">
                <a16:creationId xmlns:a16="http://schemas.microsoft.com/office/drawing/2014/main" id="{D1CE857D-23C9-4E01-BB24-6AFFD670D8B2}"/>
              </a:ext>
            </a:extLst>
          </p:cNvPr>
          <p:cNvSpPr/>
          <p:nvPr/>
        </p:nvSpPr>
        <p:spPr>
          <a:xfrm>
            <a:off x="4827673" y="1958359"/>
            <a:ext cx="1671092" cy="738664"/>
          </a:xfrm>
          <a:prstGeom prst="rect">
            <a:avLst/>
          </a:prstGeom>
        </p:spPr>
        <p:txBody>
          <a:bodyPr wrap="square">
            <a:spAutoFit/>
          </a:bodyPr>
          <a:lstStyle/>
          <a:p>
            <a:r>
              <a:rPr lang="en-US" sz="1400" b="1" dirty="0">
                <a:latin typeface="Arial "/>
              </a:rPr>
              <a:t>Business impact </a:t>
            </a:r>
            <a:r>
              <a:rPr lang="en-US" sz="1400" dirty="0">
                <a:latin typeface="Arial "/>
              </a:rPr>
              <a:t>is No. 1 measure desired by CEOs</a:t>
            </a:r>
          </a:p>
        </p:txBody>
      </p:sp>
      <p:sp>
        <p:nvSpPr>
          <p:cNvPr id="42" name="Rectangle 41">
            <a:extLst>
              <a:ext uri="{FF2B5EF4-FFF2-40B4-BE49-F238E27FC236}">
                <a16:creationId xmlns:a16="http://schemas.microsoft.com/office/drawing/2014/main" id="{FBBAF5B7-745A-47C8-A7F1-4CF60DAF9187}"/>
              </a:ext>
            </a:extLst>
          </p:cNvPr>
          <p:cNvSpPr/>
          <p:nvPr/>
        </p:nvSpPr>
        <p:spPr>
          <a:xfrm>
            <a:off x="8882514" y="1958359"/>
            <a:ext cx="1671092" cy="738664"/>
          </a:xfrm>
          <a:prstGeom prst="rect">
            <a:avLst/>
          </a:prstGeom>
        </p:spPr>
        <p:txBody>
          <a:bodyPr wrap="square">
            <a:spAutoFit/>
          </a:bodyPr>
          <a:lstStyle/>
          <a:p>
            <a:r>
              <a:rPr lang="en-US" sz="1400" b="1" dirty="0">
                <a:latin typeface="Arial "/>
              </a:rPr>
              <a:t>ROI </a:t>
            </a:r>
            <a:r>
              <a:rPr lang="en-US" sz="1400" dirty="0">
                <a:latin typeface="Arial "/>
              </a:rPr>
              <a:t>is No. 2 measure desired by CEOs</a:t>
            </a:r>
          </a:p>
        </p:txBody>
      </p:sp>
      <p:sp>
        <p:nvSpPr>
          <p:cNvPr id="43" name="Rectangle 42">
            <a:extLst>
              <a:ext uri="{FF2B5EF4-FFF2-40B4-BE49-F238E27FC236}">
                <a16:creationId xmlns:a16="http://schemas.microsoft.com/office/drawing/2014/main" id="{535CC71C-2003-4BCE-AFAB-7106C4C6165E}"/>
              </a:ext>
            </a:extLst>
          </p:cNvPr>
          <p:cNvSpPr/>
          <p:nvPr/>
        </p:nvSpPr>
        <p:spPr>
          <a:xfrm>
            <a:off x="4866548" y="5707605"/>
            <a:ext cx="5988911" cy="276999"/>
          </a:xfrm>
          <a:prstGeom prst="rect">
            <a:avLst/>
          </a:prstGeom>
          <a:noFill/>
        </p:spPr>
        <p:txBody>
          <a:bodyPr wrap="square" rtlCol="0">
            <a:spAutoFit/>
          </a:bodyPr>
          <a:lstStyle/>
          <a:p>
            <a:r>
              <a:rPr lang="en-US" sz="1200" b="1" i="1" dirty="0"/>
              <a:t>Source: </a:t>
            </a:r>
            <a:r>
              <a:rPr lang="en-GB" sz="1200" i="1" dirty="0"/>
              <a:t>ROI Institute, Inc </a:t>
            </a:r>
            <a:endParaRPr lang="en-US" sz="1200" i="1" dirty="0"/>
          </a:p>
        </p:txBody>
      </p:sp>
    </p:spTree>
    <p:extLst>
      <p:ext uri="{BB962C8B-B14F-4D97-AF65-F5344CB8AC3E}">
        <p14:creationId xmlns:p14="http://schemas.microsoft.com/office/powerpoint/2010/main" val="210915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par>
                                <p:cTn id="19" presetID="22" presetClass="entr" presetSubtype="4"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up)">
                                      <p:cBhvr>
                                        <p:cTn id="34" dur="500"/>
                                        <p:tgtEl>
                                          <p:spTgt spid="26"/>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descr="Image result for atd saudi arabia conference">
            <a:extLst>
              <a:ext uri="{FF2B5EF4-FFF2-40B4-BE49-F238E27FC236}">
                <a16:creationId xmlns:a16="http://schemas.microsoft.com/office/drawing/2014/main" id="{59336616-BDCD-421C-98A7-66CD858C6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A339E08-A545-4ACC-9DE2-A4448EB1E174}"/>
              </a:ext>
            </a:extLst>
          </p:cNvPr>
          <p:cNvPicPr>
            <a:picLocks noChangeAspect="1"/>
          </p:cNvPicPr>
          <p:nvPr/>
        </p:nvPicPr>
        <p:blipFill rotWithShape="1">
          <a:blip r:embed="rId4"/>
          <a:srcRect b="29537"/>
          <a:stretch/>
        </p:blipFill>
        <p:spPr>
          <a:xfrm>
            <a:off x="8218537" y="6211774"/>
            <a:ext cx="2719783" cy="616939"/>
          </a:xfrm>
          <a:prstGeom prst="rect">
            <a:avLst/>
          </a:prstGeom>
        </p:spPr>
      </p:pic>
      <p:sp>
        <p:nvSpPr>
          <p:cNvPr id="33" name="Rectangle 32">
            <a:extLst>
              <a:ext uri="{FF2B5EF4-FFF2-40B4-BE49-F238E27FC236}">
                <a16:creationId xmlns:a16="http://schemas.microsoft.com/office/drawing/2014/main" id="{54372DFB-8669-4412-98B3-22650BD543D2}"/>
              </a:ext>
            </a:extLst>
          </p:cNvPr>
          <p:cNvSpPr/>
          <p:nvPr/>
        </p:nvSpPr>
        <p:spPr>
          <a:xfrm>
            <a:off x="334016" y="2045985"/>
            <a:ext cx="3582056" cy="1815882"/>
          </a:xfrm>
          <a:prstGeom prst="rect">
            <a:avLst/>
          </a:prstGeom>
        </p:spPr>
        <p:txBody>
          <a:bodyPr wrap="square">
            <a:spAutoFit/>
          </a:bodyPr>
          <a:lstStyle/>
          <a:p>
            <a:r>
              <a:rPr lang="en-GB" sz="4000" dirty="0">
                <a:solidFill>
                  <a:schemeClr val="tx1">
                    <a:lumMod val="65000"/>
                    <a:lumOff val="35000"/>
                  </a:schemeClr>
                </a:solidFill>
                <a:latin typeface="Arial Rounded MT Bold" panose="020F0704030504030204" pitchFamily="34" charset="0"/>
              </a:rPr>
              <a:t>Reason 4: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Show Me The Money!</a:t>
            </a: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tx1"/>
                </a:solidFill>
                <a:latin typeface="Arial Rounded MT Bold" panose="020F0704030504030204" pitchFamily="34" charset="0"/>
                <a:cs typeface="Arial" panose="020B0604020202020204" pitchFamily="34" charset="0"/>
              </a:rPr>
              <a:t>Why Now?</a:t>
            </a:r>
          </a:p>
        </p:txBody>
      </p:sp>
      <p:pic>
        <p:nvPicPr>
          <p:cNvPr id="30" name="Picture 2" descr="Image result for pirates treasure">
            <a:extLst>
              <a:ext uri="{FF2B5EF4-FFF2-40B4-BE49-F238E27FC236}">
                <a16:creationId xmlns:a16="http://schemas.microsoft.com/office/drawing/2014/main" id="{4746159E-D7B0-4574-9F75-86F38C9B5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4216" y="2502732"/>
            <a:ext cx="3890295" cy="38902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59E7C1DB-3B51-4266-B7A6-1730E60D85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736" y="1100303"/>
            <a:ext cx="7408991" cy="4900814"/>
          </a:xfrm>
          <a:prstGeom prst="rect">
            <a:avLst/>
          </a:prstGeom>
        </p:spPr>
      </p:pic>
      <p:sp>
        <p:nvSpPr>
          <p:cNvPr id="34" name="Rectangle 33">
            <a:extLst>
              <a:ext uri="{FF2B5EF4-FFF2-40B4-BE49-F238E27FC236}">
                <a16:creationId xmlns:a16="http://schemas.microsoft.com/office/drawing/2014/main" id="{16AF1FC6-3FB9-4BA9-8188-061E8168CC68}"/>
              </a:ext>
            </a:extLst>
          </p:cNvPr>
          <p:cNvSpPr/>
          <p:nvPr/>
        </p:nvSpPr>
        <p:spPr>
          <a:xfrm>
            <a:off x="5596759" y="1244414"/>
            <a:ext cx="4361768" cy="1200329"/>
          </a:xfrm>
          <a:prstGeom prst="rect">
            <a:avLst/>
          </a:prstGeom>
        </p:spPr>
        <p:txBody>
          <a:bodyPr wrap="square">
            <a:spAutoFit/>
          </a:bodyPr>
          <a:lstStyle/>
          <a:p>
            <a:pPr algn="ctr"/>
            <a:r>
              <a:rPr lang="en-US" sz="2400" dirty="0">
                <a:latin typeface="Arial Rounded MT Bold" panose="020F0704030504030204" pitchFamily="34" charset="0"/>
              </a:rPr>
              <a:t>CFOs, Sponsors and Funders Want to see the  Monetary Value </a:t>
            </a:r>
            <a:endParaRPr lang="en-GB" sz="2400" dirty="0">
              <a:latin typeface="Arial Rounded MT Bold" panose="020F0704030504030204" pitchFamily="34" charset="0"/>
            </a:endParaRPr>
          </a:p>
        </p:txBody>
      </p:sp>
    </p:spTree>
    <p:extLst>
      <p:ext uri="{BB962C8B-B14F-4D97-AF65-F5344CB8AC3E}">
        <p14:creationId xmlns:p14="http://schemas.microsoft.com/office/powerpoint/2010/main" val="183070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warren buffett">
            <a:extLst>
              <a:ext uri="{FF2B5EF4-FFF2-40B4-BE49-F238E27FC236}">
                <a16:creationId xmlns:a16="http://schemas.microsoft.com/office/drawing/2014/main" id="{2C858F8D-38FA-4555-A9FF-38610267A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35600" y="2194366"/>
            <a:ext cx="6756400" cy="466567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7AB4235-A0F1-4A6D-BEF5-5D11AED37234}"/>
              </a:ext>
            </a:extLst>
          </p:cNvPr>
          <p:cNvSpPr/>
          <p:nvPr/>
        </p:nvSpPr>
        <p:spPr>
          <a:xfrm>
            <a:off x="334016" y="2045985"/>
            <a:ext cx="3582056" cy="1815882"/>
          </a:xfrm>
          <a:prstGeom prst="rect">
            <a:avLst/>
          </a:prstGeom>
        </p:spPr>
        <p:txBody>
          <a:bodyPr wrap="square">
            <a:spAutoFit/>
          </a:bodyPr>
          <a:lstStyle/>
          <a:p>
            <a:r>
              <a:rPr lang="en-GB" sz="4000" dirty="0">
                <a:solidFill>
                  <a:schemeClr val="tx1">
                    <a:lumMod val="65000"/>
                    <a:lumOff val="35000"/>
                  </a:schemeClr>
                </a:solidFill>
                <a:latin typeface="Arial Rounded MT Bold" panose="020F0704030504030204" pitchFamily="34" charset="0"/>
              </a:rPr>
              <a:t>Reason 4: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Show Me The Money!</a:t>
            </a:r>
          </a:p>
        </p:txBody>
      </p:sp>
      <p:grpSp>
        <p:nvGrpSpPr>
          <p:cNvPr id="17" name="Group 16">
            <a:extLst>
              <a:ext uri="{FF2B5EF4-FFF2-40B4-BE49-F238E27FC236}">
                <a16:creationId xmlns:a16="http://schemas.microsoft.com/office/drawing/2014/main" id="{AEF6D2E8-3106-4B52-AE82-68F9077A560A}"/>
              </a:ext>
            </a:extLst>
          </p:cNvPr>
          <p:cNvGrpSpPr/>
          <p:nvPr/>
        </p:nvGrpSpPr>
        <p:grpSpPr>
          <a:xfrm>
            <a:off x="-6117" y="6784939"/>
            <a:ext cx="12286622" cy="87549"/>
            <a:chOff x="1568202" y="6770425"/>
            <a:chExt cx="10629089" cy="87549"/>
          </a:xfrm>
        </p:grpSpPr>
        <p:sp>
          <p:nvSpPr>
            <p:cNvPr id="18" name="Rectangle 17">
              <a:extLst>
                <a:ext uri="{FF2B5EF4-FFF2-40B4-BE49-F238E27FC236}">
                  <a16:creationId xmlns:a16="http://schemas.microsoft.com/office/drawing/2014/main" id="{0959BBBF-D4A1-4646-A8A7-94304828E06B}"/>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6E48B3-E328-4AAF-AA5C-BF566C929A49}"/>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6071C2-239A-4887-86B3-878E5CBFA957}"/>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itle 3">
            <a:extLst>
              <a:ext uri="{FF2B5EF4-FFF2-40B4-BE49-F238E27FC236}">
                <a16:creationId xmlns:a16="http://schemas.microsoft.com/office/drawing/2014/main" id="{AC87D692-9D4B-45D8-85AD-2AA999DB1D82}"/>
              </a:ext>
            </a:extLst>
          </p:cNvPr>
          <p:cNvSpPr txBox="1">
            <a:spLocks/>
          </p:cNvSpPr>
          <p:nvPr/>
        </p:nvSpPr>
        <p:spPr>
          <a:xfrm>
            <a:off x="163661" y="115448"/>
            <a:ext cx="1217905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spc="-200">
                <a:solidFill>
                  <a:schemeClr val="tx2"/>
                </a:solidFill>
                <a:latin typeface="+mj-lt"/>
                <a:ea typeface="+mj-ea"/>
                <a:cs typeface="+mj-cs"/>
              </a:defRPr>
            </a:lvl1pPr>
          </a:lstStyle>
          <a:p>
            <a:r>
              <a:rPr lang="en-US">
                <a:solidFill>
                  <a:schemeClr val="tx1"/>
                </a:solidFill>
                <a:latin typeface="Arial Rounded MT Bold" panose="020F0704030504030204" pitchFamily="34" charset="0"/>
                <a:cs typeface="Arial" panose="020B0604020202020204" pitchFamily="34" charset="0"/>
              </a:rPr>
              <a:t>Why Now?</a:t>
            </a:r>
            <a:endParaRPr lang="en-US" dirty="0">
              <a:solidFill>
                <a:schemeClr val="tx1"/>
              </a:solidFill>
              <a:latin typeface="Arial Rounded MT Bold" panose="020F07040305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0DA136B-9114-42F6-A54D-90397BC17912}"/>
              </a:ext>
            </a:extLst>
          </p:cNvPr>
          <p:cNvSpPr/>
          <p:nvPr/>
        </p:nvSpPr>
        <p:spPr>
          <a:xfrm>
            <a:off x="5572566" y="482478"/>
            <a:ext cx="6073333" cy="923330"/>
          </a:xfrm>
          <a:prstGeom prst="rect">
            <a:avLst/>
          </a:prstGeom>
        </p:spPr>
        <p:txBody>
          <a:bodyPr wrap="square">
            <a:spAutoFit/>
          </a:bodyPr>
          <a:lstStyle/>
          <a:p>
            <a:pPr algn="ctr"/>
            <a:r>
              <a:rPr lang="en-US" sz="5400" dirty="0">
                <a:latin typeface="Arial Rounded MT Bold" panose="020F0704030504030204" pitchFamily="34" charset="0"/>
              </a:rPr>
              <a:t>Warren Buffet</a:t>
            </a:r>
          </a:p>
        </p:txBody>
      </p:sp>
      <p:sp>
        <p:nvSpPr>
          <p:cNvPr id="2" name="Rectangle 1">
            <a:extLst>
              <a:ext uri="{FF2B5EF4-FFF2-40B4-BE49-F238E27FC236}">
                <a16:creationId xmlns:a16="http://schemas.microsoft.com/office/drawing/2014/main" id="{D1352192-4AE5-400B-900E-B2BC992820AE}"/>
              </a:ext>
            </a:extLst>
          </p:cNvPr>
          <p:cNvSpPr/>
          <p:nvPr/>
        </p:nvSpPr>
        <p:spPr>
          <a:xfrm>
            <a:off x="6389490" y="1386453"/>
            <a:ext cx="4848620" cy="584775"/>
          </a:xfrm>
          <a:prstGeom prst="rect">
            <a:avLst/>
          </a:prstGeom>
        </p:spPr>
        <p:txBody>
          <a:bodyPr wrap="square">
            <a:spAutoFit/>
          </a:bodyPr>
          <a:lstStyle/>
          <a:p>
            <a:r>
              <a:rPr lang="en-GB" sz="1600" dirty="0">
                <a:latin typeface="Arial Rounded MT Bold" panose="020F0704030504030204" pitchFamily="34" charset="0"/>
              </a:rPr>
              <a:t>One of the most successful investors in the world and third-wealthiest person in the world</a:t>
            </a:r>
            <a:endParaRPr lang="fr-FR" sz="1600" dirty="0">
              <a:latin typeface="Arial Rounded MT Bold" panose="020F0704030504030204" pitchFamily="34" charset="0"/>
            </a:endParaRPr>
          </a:p>
        </p:txBody>
      </p:sp>
    </p:spTree>
    <p:extLst>
      <p:ext uri="{BB962C8B-B14F-4D97-AF65-F5344CB8AC3E}">
        <p14:creationId xmlns:p14="http://schemas.microsoft.com/office/powerpoint/2010/main" val="268668117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2901</Words>
  <Application>Microsoft Office PowerPoint</Application>
  <PresentationFormat>Widescreen</PresentationFormat>
  <Paragraphs>539</Paragraphs>
  <Slides>45</Slides>
  <Notes>42</Notes>
  <HiddenSlides>5</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45</vt:i4>
      </vt:variant>
    </vt:vector>
  </HeadingPairs>
  <TitlesOfParts>
    <vt:vector size="62" baseType="lpstr">
      <vt:lpstr>-apple-system</vt:lpstr>
      <vt:lpstr>Arial</vt:lpstr>
      <vt:lpstr>Arial </vt:lpstr>
      <vt:lpstr>Arial Rounded MT Bold</vt:lpstr>
      <vt:lpstr>brandon-grotesque</vt:lpstr>
      <vt:lpstr>Calibri</vt:lpstr>
      <vt:lpstr>Calibri Light</vt:lpstr>
      <vt:lpstr>Century Gothic</vt:lpstr>
      <vt:lpstr>Garamond</vt:lpstr>
      <vt:lpstr>Georgia</vt:lpstr>
      <vt:lpstr>graphik</vt:lpstr>
      <vt:lpstr>Helvetica CE 35 Thin</vt:lpstr>
      <vt:lpstr>Helvetica CE 55 Roman</vt:lpstr>
      <vt:lpstr>proxima-nova</vt:lpstr>
      <vt:lpstr>Segoe Script</vt:lpstr>
      <vt:lpstr>Wingdings</vt:lpstr>
      <vt:lpstr>Custom Design</vt:lpstr>
      <vt:lpstr>PowerPoint Presentation</vt:lpstr>
      <vt:lpstr>PowerPoint Presentation</vt:lpstr>
      <vt:lpstr>PowerPoint Presentation</vt:lpstr>
      <vt:lpstr>Why Now?</vt:lpstr>
      <vt:lpstr>Why Now?</vt:lpstr>
      <vt:lpstr>Why Now?</vt:lpstr>
      <vt:lpstr>Why Now?</vt:lpstr>
      <vt:lpstr>Why Now?</vt:lpstr>
      <vt:lpstr>PowerPoint Presentation</vt:lpstr>
      <vt:lpstr>PowerPoint Presentation</vt:lpstr>
      <vt:lpstr>PowerPoint Presentation</vt:lpstr>
      <vt:lpstr>PowerPoint Presentation</vt:lpstr>
      <vt:lpstr>PowerPoint Presentation</vt:lpstr>
      <vt:lpstr>Why Now?</vt:lpstr>
      <vt:lpstr>Why Now?</vt:lpstr>
      <vt:lpstr>Why Now?</vt:lpstr>
      <vt:lpstr>PowerPoint Presentation</vt:lpstr>
      <vt:lpstr>Develop Objectives</vt:lpstr>
      <vt:lpstr>PowerPoint Presentation</vt:lpstr>
      <vt:lpstr>PowerPoint Presentation</vt:lpstr>
      <vt:lpstr>PowerPoint Presentation</vt:lpstr>
      <vt:lpstr>Plan the Evaluation</vt:lpstr>
      <vt:lpstr>PowerPoint Presentation</vt:lpstr>
      <vt:lpstr>Collect data during solution implementation</vt:lpstr>
      <vt:lpstr>PowerPoint Presentation</vt:lpstr>
      <vt:lpstr>Collect data after solution implementation</vt:lpstr>
      <vt:lpstr>PowerPoint Presentation</vt:lpstr>
      <vt:lpstr>ISOLATE THE SOLUTION EFFECTS</vt:lpstr>
      <vt:lpstr>PowerPoint Presentation</vt:lpstr>
      <vt:lpstr>PowerPoint Presentation</vt:lpstr>
      <vt:lpstr>CONVERT DATA TO MONEY</vt:lpstr>
      <vt:lpstr>PowerPoint Presentation</vt:lpstr>
      <vt:lpstr>Tabulate the costs</vt:lpstr>
      <vt:lpstr>CALCULATE ROI</vt:lpstr>
      <vt:lpstr>PowerPoint Presentation</vt:lpstr>
      <vt:lpstr>PowerPoint Presentation</vt:lpstr>
      <vt:lpstr>IDENTIFY INTANGIBLES</vt:lpstr>
      <vt:lpstr>COMMUNICATE RESULTS</vt:lpstr>
      <vt:lpstr>Four Primary Audiences</vt:lpstr>
      <vt:lpstr>10 Steps for Proving the Value of Human Capital Investments </vt:lpstr>
      <vt:lpstr>10 Steps for Proving the Value of Human Capital Investments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Julien</dc:creator>
  <cp:lastModifiedBy>Nader Bchini</cp:lastModifiedBy>
  <cp:revision>474</cp:revision>
  <dcterms:created xsi:type="dcterms:W3CDTF">2016-11-29T00:24:31Z</dcterms:created>
  <dcterms:modified xsi:type="dcterms:W3CDTF">2019-02-10T12:41:59Z</dcterms:modified>
</cp:coreProperties>
</file>