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8" r:id="rId2"/>
    <p:sldId id="260" r:id="rId3"/>
    <p:sldId id="272" r:id="rId4"/>
    <p:sldId id="261" r:id="rId5"/>
    <p:sldId id="269" r:id="rId6"/>
    <p:sldId id="270" r:id="rId7"/>
    <p:sldId id="271" r:id="rId8"/>
    <p:sldId id="263" r:id="rId9"/>
    <p:sldId id="264" r:id="rId10"/>
    <p:sldId id="267" r:id="rId11"/>
    <p:sldId id="266" r:id="rId12"/>
    <p:sldId id="265" r:id="rId13"/>
    <p:sldId id="273" r:id="rId14"/>
    <p:sldId id="275" r:id="rId15"/>
    <p:sldId id="274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85692" autoAdjust="0"/>
  </p:normalViewPr>
  <p:slideViewPr>
    <p:cSldViewPr snapToGrid="0">
      <p:cViewPr varScale="1">
        <p:scale>
          <a:sx n="85" d="100"/>
          <a:sy n="85" d="100"/>
        </p:scale>
        <p:origin x="1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Disparity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Political polarization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Stereotyping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Cognition and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Physical and mental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Effects on youth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5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a news source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Interpersonal 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Self-presentation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Health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Disparity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Political polarization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Stereotyping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Cognition and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Physical and mental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Effects on youth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2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Disparity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Political polarization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Stereotyping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Cognition and memory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Physical and mental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Effects on youth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0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Mobile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3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6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popular social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12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by businesses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Social media mining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politics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in hiring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in school admissions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by law enforcement agencies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in court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Social media marketing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in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Trustworthiness and reliability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Critique of activism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Ownership of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Privacy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Criticism of commercialization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Debate over addiction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Debate over use in academic settings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Censorship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4/25/19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8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4/25/19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981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4/25/19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5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9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8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4/25/19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5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2.5" TargetMode="External"/><Relationship Id="rId4" Type="http://schemas.openxmlformats.org/officeDocument/2006/relationships/hyperlink" Target="http://commons.wikimedia.org/wiki/File:Conversationprism.jpe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cJAWKdawuM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roiinstitute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http://www.linkedin.com/in/roiinstitutein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ROI_Institute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facebook.com/ROIInstitute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2.0" TargetMode="External"/><Relationship Id="rId4" Type="http://schemas.openxmlformats.org/officeDocument/2006/relationships/hyperlink" Target="http://commons.wikimedia.org/wiki/File:The_IMP_Log_The_Very_First_Message_Sent_on_the_Internet_(6293913865)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beGm4zg3r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2.0" TargetMode="External"/><Relationship Id="rId4" Type="http://schemas.openxmlformats.org/officeDocument/2006/relationships/hyperlink" Target="http://commons.wikimedia.org/wiki/File:The_IMP_Log_The_Very_First_Message_Sent_on_the_Internet_(6293913865)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Conversation Prism 2.0; Diagram depicting the many different types of social media"/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4" b="2290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9852354" cy="4879135"/>
          </a:xfrm>
        </p:spPr>
        <p:txBody>
          <a:bodyPr>
            <a:normAutofit/>
          </a:bodyPr>
          <a:lstStyle/>
          <a:p>
            <a:r>
              <a:rPr lang="en-US" sz="8800" dirty="0"/>
              <a:t>Social media</a:t>
            </a:r>
            <a:br>
              <a:rPr lang="en-US" sz="8800" dirty="0"/>
            </a:br>
            <a:r>
              <a:rPr lang="en-US" sz="8800" dirty="0"/>
              <a:t>for Business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94FB8C-E571-44EE-B6FB-9D4D378B5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6">
            <a:extLst>
              <a:ext uri="{FF2B5EF4-FFF2-40B4-BE49-F238E27FC236}">
                <a16:creationId xmlns:a16="http://schemas.microsoft.com/office/drawing/2014/main" id="{97EF6CE1-A1CD-4E7C-836A-7FE57149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3855" y="6372978"/>
            <a:ext cx="51226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4"/>
              </a:rPr>
              <a:t>Photo</a:t>
            </a:r>
            <a:r>
              <a:rPr lang="en-US" dirty="0"/>
              <a:t> by Brian Solis and JESS3 / </a:t>
            </a:r>
            <a:r>
              <a:rPr lang="en-US" dirty="0">
                <a:hlinkClick r:id="rId5"/>
              </a:rPr>
              <a:t>CC BY 2.5</a:t>
            </a:r>
          </a:p>
        </p:txBody>
      </p:sp>
    </p:spTree>
    <p:extLst>
      <p:ext uri="{BB962C8B-B14F-4D97-AF65-F5344CB8AC3E}">
        <p14:creationId xmlns:p14="http://schemas.microsoft.com/office/powerpoint/2010/main" val="267969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8371" y="189185"/>
            <a:ext cx="4477407" cy="2317531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i="0" dirty="0"/>
              <a:t>Increase website </a:t>
            </a:r>
            <a:br>
              <a:rPr lang="en-US" sz="5400" b="1" i="0" dirty="0"/>
            </a:br>
            <a:r>
              <a:rPr lang="en-US" sz="5400" b="1" i="0" dirty="0"/>
              <a:t>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2617075"/>
            <a:ext cx="4477406" cy="4051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Social media posts and ads are key ways to drive traffic to your website. </a:t>
            </a:r>
          </a:p>
          <a:p>
            <a:pPr marL="0" indent="0">
              <a:buNone/>
            </a:pPr>
            <a:r>
              <a:rPr lang="en-US" sz="2800" dirty="0"/>
              <a:t>Sharing great content from your blog or website to your social channels is a great way to get readers as soon as you publish a new post.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379B6-F14C-8649-8FB0-7339D8438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98" r="15868" b="-1"/>
          <a:stretch/>
        </p:blipFill>
        <p:spPr>
          <a:xfrm>
            <a:off x="5181600" y="10"/>
            <a:ext cx="7010399" cy="6857990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B33DBEF2-0A54-4CCF-952F-ABFA981C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1321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sign posing for the camera&#10;&#10;Description automatically generated">
            <a:extLst>
              <a:ext uri="{FF2B5EF4-FFF2-40B4-BE49-F238E27FC236}">
                <a16:creationId xmlns:a16="http://schemas.microsoft.com/office/drawing/2014/main" id="{A330C133-2E7C-3541-A6DD-ACF6DA97C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33F10E2D-8FFE-4EA2-A7E5-21091F2EB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703091-5792-4A74-A935-4B885713E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59678"/>
            <a:ext cx="3833906" cy="4952492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chemeClr val="tx1"/>
                </a:solidFill>
              </a:rPr>
              <a:t>Be human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917" y="482428"/>
            <a:ext cx="7173310" cy="5893144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More than half of adults do not trust a brand until they see “real-world proof” that the brand is keeping its promises.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To connect with customers—and potential customers—you’ve got to show the human side of your brand.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How are you embracing your brand values? (Do you even have brand values?)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How are you looking out for the best interests of your customers and employees? Does your product really work?</a:t>
            </a:r>
          </a:p>
        </p:txBody>
      </p:sp>
    </p:spTree>
    <p:extLst>
      <p:ext uri="{BB962C8B-B14F-4D97-AF65-F5344CB8AC3E}">
        <p14:creationId xmlns:p14="http://schemas.microsoft.com/office/powerpoint/2010/main" val="308972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12883E-84C3-42AD-B34A-4D2498251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75984" y="155932"/>
            <a:ext cx="3184635" cy="16084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Social media scheduling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A28D78-0305-4DA2-A78C-EF9ADD366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7543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985" y="2222938"/>
            <a:ext cx="3184635" cy="452470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Scheduling content on social media is critical to your success.</a:t>
            </a:r>
          </a:p>
          <a:p>
            <a:r>
              <a:rPr lang="en-US" sz="2400" dirty="0"/>
              <a:t>Plan ahead. Be proactive.</a:t>
            </a:r>
          </a:p>
          <a:p>
            <a:r>
              <a:rPr lang="en-US" sz="2400" dirty="0"/>
              <a:t>Don’t be caught off guard…(Boss calls an impromptu staff meeting and you haven’t sent out the morning tweet.)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C5B7347-E281-4E2C-A95E-6A4A2631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E95A179-F20A-7144-9AB6-BE7AEEC77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1" r="4261"/>
          <a:stretch/>
        </p:blipFill>
        <p:spPr>
          <a:xfrm>
            <a:off x="-118610" y="0"/>
            <a:ext cx="8875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1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27E1-F004-6A49-BCA2-83448F2D80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603" y="244929"/>
            <a:ext cx="11566794" cy="4952492"/>
          </a:xfrm>
        </p:spPr>
        <p:txBody>
          <a:bodyPr/>
          <a:lstStyle/>
          <a:p>
            <a:pPr algn="ctr"/>
            <a:r>
              <a:rPr lang="en-US" dirty="0"/>
              <a:t>Give the people what they want</a:t>
            </a:r>
          </a:p>
        </p:txBody>
      </p:sp>
      <p:pic>
        <p:nvPicPr>
          <p:cNvPr id="4" name="Oprah You Get A Car">
            <a:hlinkClick r:id="" action="ppaction://media"/>
            <a:extLst>
              <a:ext uri="{FF2B5EF4-FFF2-40B4-BE49-F238E27FC236}">
                <a16:creationId xmlns:a16="http://schemas.microsoft.com/office/drawing/2014/main" id="{ABB19967-25AC-2940-AC64-D3C8E7031D6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0172" y="1094014"/>
            <a:ext cx="9811656" cy="55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7FC2BDAB-C552-D34D-B0BE-F2B550D40C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l="11283" r="46529"/>
          <a:stretch/>
        </p:blipFill>
        <p:spPr>
          <a:xfrm rot="5400000">
            <a:off x="2666999" y="-266700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9646"/>
            <a:ext cx="12191999" cy="41006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dirty="0">
                <a:solidFill>
                  <a:schemeClr val="tx2"/>
                </a:solidFill>
              </a:rPr>
              <a:t>Jack is passionate about books.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He gives one (or a lot) to everyone he meets.</a:t>
            </a:r>
          </a:p>
        </p:txBody>
      </p:sp>
    </p:spTree>
    <p:extLst>
      <p:ext uri="{BB962C8B-B14F-4D97-AF65-F5344CB8AC3E}">
        <p14:creationId xmlns:p14="http://schemas.microsoft.com/office/powerpoint/2010/main" val="55804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B8594E2C-4750-4D90-90F1-BBBAF4734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3754C5-1D48-4071-B9AE-C8D6A6D37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F8D1835-3DBB-4C50-864B-BC433D186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004BCA-6338-7845-9FE6-EEDAF463A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73" r="-804" b="24168"/>
          <a:stretch/>
        </p:blipFill>
        <p:spPr>
          <a:xfrm>
            <a:off x="19" y="10"/>
            <a:ext cx="12336886" cy="47223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E791D64-A197-5A46-9791-46BE38ECB40F}"/>
              </a:ext>
            </a:extLst>
          </p:cNvPr>
          <p:cNvSpPr txBox="1">
            <a:spLocks/>
          </p:cNvSpPr>
          <p:nvPr/>
        </p:nvSpPr>
        <p:spPr>
          <a:xfrm>
            <a:off x="801984" y="5044211"/>
            <a:ext cx="10732956" cy="149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chemeClr val="tx2"/>
                </a:solidFill>
              </a:rPr>
              <a:t>Be like Jack.</a:t>
            </a:r>
          </a:p>
        </p:txBody>
      </p:sp>
    </p:spTree>
    <p:extLst>
      <p:ext uri="{BB962C8B-B14F-4D97-AF65-F5344CB8AC3E}">
        <p14:creationId xmlns:p14="http://schemas.microsoft.com/office/powerpoint/2010/main" val="3065079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9395" y="268808"/>
            <a:ext cx="7169753" cy="1232750"/>
          </a:xfrm>
        </p:spPr>
        <p:txBody>
          <a:bodyPr anchor="b">
            <a:no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Thank you!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44073" y="2962777"/>
            <a:ext cx="10266681" cy="1509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/>
              <a:t>Melissa@roiinstitute.net</a:t>
            </a:r>
            <a:endParaRPr sz="7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A55AC5-8E4F-554F-982E-A7794BF2EBDE}"/>
              </a:ext>
            </a:extLst>
          </p:cNvPr>
          <p:cNvGrpSpPr/>
          <p:nvPr/>
        </p:nvGrpSpPr>
        <p:grpSpPr>
          <a:xfrm>
            <a:off x="3356531" y="4822647"/>
            <a:ext cx="5473856" cy="1360145"/>
            <a:chOff x="1054100" y="4792663"/>
            <a:chExt cx="2070100" cy="465137"/>
          </a:xfrm>
        </p:grpSpPr>
        <p:pic>
          <p:nvPicPr>
            <p:cNvPr id="19" name="Picture 3" descr="Linkedin.png">
              <a:hlinkClick r:id="rId2"/>
              <a:extLst>
                <a:ext uri="{FF2B5EF4-FFF2-40B4-BE49-F238E27FC236}">
                  <a16:creationId xmlns:a16="http://schemas.microsoft.com/office/drawing/2014/main" id="{53846B82-A424-C94E-B9BF-DA9DDD5B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38"/>
            <a:stretch>
              <a:fillRect/>
            </a:stretch>
          </p:blipFill>
          <p:spPr bwMode="auto">
            <a:xfrm>
              <a:off x="1054100" y="4799013"/>
              <a:ext cx="460375" cy="45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facebook_logo_detail.gif">
              <a:hlinkClick r:id="rId4"/>
              <a:extLst>
                <a:ext uri="{FF2B5EF4-FFF2-40B4-BE49-F238E27FC236}">
                  <a16:creationId xmlns:a16="http://schemas.microsoft.com/office/drawing/2014/main" id="{361ABE83-ECD6-A34B-946C-F3F5D30AB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07" b="3101"/>
            <a:stretch>
              <a:fillRect/>
            </a:stretch>
          </p:blipFill>
          <p:spPr bwMode="auto">
            <a:xfrm>
              <a:off x="1587500" y="4799013"/>
              <a:ext cx="46990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 descr="twitter.png">
              <a:hlinkClick r:id="rId6"/>
              <a:extLst>
                <a:ext uri="{FF2B5EF4-FFF2-40B4-BE49-F238E27FC236}">
                  <a16:creationId xmlns:a16="http://schemas.microsoft.com/office/drawing/2014/main" id="{4F653AB8-D9E3-F040-B9A3-2EB8AA47A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900" y="4792663"/>
              <a:ext cx="4587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 descr="YouTube.png">
              <a:hlinkClick r:id="rId8"/>
              <a:extLst>
                <a:ext uri="{FF2B5EF4-FFF2-40B4-BE49-F238E27FC236}">
                  <a16:creationId xmlns:a16="http://schemas.microsoft.com/office/drawing/2014/main" id="{598352D9-5CBA-B641-9349-EE552E4E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13" y="4792663"/>
              <a:ext cx="4587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901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6">
            <a:extLst>
              <a:ext uri="{FF2B5EF4-FFF2-40B4-BE49-F238E27FC236}">
                <a16:creationId xmlns:a16="http://schemas.microsoft.com/office/drawing/2014/main" id="{B0BF07A5-6E0A-4FC9-A923-76663B421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273560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DB3FAAF-5FDF-4576-8E8B-8BE25DB8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6">
            <a:extLst>
              <a:ext uri="{FF2B5EF4-FFF2-40B4-BE49-F238E27FC236}">
                <a16:creationId xmlns:a16="http://schemas.microsoft.com/office/drawing/2014/main" id="{CEA861C5-3CE8-4AD0-925C-836509B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641D03-8806-466E-B435-75E31DB25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-32638"/>
            <a:ext cx="12191999" cy="6890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F0FB8-5B4D-0E48-8AAB-98A703E2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1297" r="-2" b="41079"/>
          <a:stretch/>
        </p:blipFill>
        <p:spPr>
          <a:xfrm>
            <a:off x="-1" y="-36580"/>
            <a:ext cx="12191999" cy="441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2291" y="180676"/>
            <a:ext cx="9467415" cy="7308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5400" cap="all" dirty="0">
                <a:solidFill>
                  <a:schemeClr val="tx2"/>
                </a:solidFill>
              </a:rPr>
              <a:t>Why Social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44" y="4382813"/>
            <a:ext cx="10244326" cy="1740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800" i="1" dirty="0">
                <a:solidFill>
                  <a:schemeClr val="tx2"/>
                </a:solidFill>
              </a:rPr>
              <a:t>There are now more than 3 billion people using social networks across the globe.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BC00ABB-3ABB-4DAF-A660-D23A02CB1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701" y="6438323"/>
            <a:ext cx="6480226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050" b="0" i="1" kern="1200" baseline="0" dirty="0">
                <a:solidFill>
                  <a:schemeClr val="tx2"/>
                </a:solidFill>
                <a:latin typeface="+mj-lt"/>
                <a:ea typeface="+mn-ea"/>
                <a:cs typeface="+mn-cs"/>
                <a:hlinkClick r:id="rId4"/>
              </a:rPr>
              <a:t>Photo</a:t>
            </a:r>
            <a:r>
              <a:rPr lang="en-US" sz="1050" b="0" i="1" kern="1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 by Andrew "FastLizard4" Adams from United States / </a:t>
            </a:r>
            <a:r>
              <a:rPr lang="en-US" sz="1050" b="0" i="1" kern="1200" baseline="0" dirty="0">
                <a:solidFill>
                  <a:schemeClr val="tx2"/>
                </a:solidFill>
                <a:latin typeface="+mj-lt"/>
                <a:ea typeface="+mn-ea"/>
                <a:cs typeface="+mn-cs"/>
                <a:hlinkClick r:id="rId5"/>
              </a:rPr>
              <a:t>CC BY-SA 2.0</a:t>
            </a:r>
          </a:p>
        </p:txBody>
      </p:sp>
    </p:spTree>
    <p:extLst>
      <p:ext uri="{BB962C8B-B14F-4D97-AF65-F5344CB8AC3E}">
        <p14:creationId xmlns:p14="http://schemas.microsoft.com/office/powerpoint/2010/main" val="334110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032E-6558-C940-9C37-D2CDCF96FE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999" y="368670"/>
            <a:ext cx="9144001" cy="495249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Just Remember R.I.C.E</a:t>
            </a:r>
          </a:p>
        </p:txBody>
      </p:sp>
      <p:pic>
        <p:nvPicPr>
          <p:cNvPr id="4" name="R.I.C.E. Checklist for social media campaigns | Videoscribe">
            <a:hlinkClick r:id="" action="ppaction://media"/>
            <a:extLst>
              <a:ext uri="{FF2B5EF4-FFF2-40B4-BE49-F238E27FC236}">
                <a16:creationId xmlns:a16="http://schemas.microsoft.com/office/drawing/2014/main" id="{4D7F08A2-610C-CD46-B7F0-C1E6328A2F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34583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06122B88-CC8E-42B9-AF75-84DC099EF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840618-DABF-4DA8-AC4A-213254D2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7C975A-3B6A-ED47-9EC5-BFECC8F1A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289A92E9-3C43-426A-BECD-CD99EB0BB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48006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370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617A8F1-7D10-48DF-AD9F-04AB1B26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B4896-8375-424B-A7BD-542D12840B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29684" r="25583" b="-1"/>
          <a:stretch/>
        </p:blipFill>
        <p:spPr>
          <a:xfrm>
            <a:off x="20" y="10"/>
            <a:ext cx="4595888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754" y="299555"/>
            <a:ext cx="7010400" cy="5311226"/>
          </a:xfrm>
        </p:spPr>
        <p:txBody>
          <a:bodyPr vert="horz" lIns="91440" tIns="45720" rIns="91440" bIns="45720" numCol="2" rtlCol="0" anchor="ctr">
            <a:normAutofit/>
          </a:bodyPr>
          <a:lstStyle/>
          <a:p>
            <a:pPr>
              <a:lnSpc>
                <a:spcPct val="102000"/>
              </a:lnSpc>
            </a:pPr>
            <a:r>
              <a:rPr lang="en-US" sz="5400" dirty="0"/>
              <a:t>Facebook</a:t>
            </a:r>
          </a:p>
          <a:p>
            <a:pPr>
              <a:lnSpc>
                <a:spcPct val="102000"/>
              </a:lnSpc>
            </a:pPr>
            <a:r>
              <a:rPr lang="en-US" sz="5400" dirty="0"/>
              <a:t>Twitter</a:t>
            </a:r>
          </a:p>
          <a:p>
            <a:pPr>
              <a:lnSpc>
                <a:spcPct val="102000"/>
              </a:lnSpc>
            </a:pPr>
            <a:r>
              <a:rPr lang="en-US" sz="5400" dirty="0"/>
              <a:t>Instagram</a:t>
            </a:r>
          </a:p>
          <a:p>
            <a:pPr>
              <a:lnSpc>
                <a:spcPct val="102000"/>
              </a:lnSpc>
            </a:pPr>
            <a:r>
              <a:rPr lang="en-US" sz="5400" dirty="0"/>
              <a:t>Snapchat</a:t>
            </a:r>
          </a:p>
          <a:p>
            <a:pPr>
              <a:lnSpc>
                <a:spcPct val="102000"/>
              </a:lnSpc>
            </a:pPr>
            <a:r>
              <a:rPr lang="en-US" sz="5400" dirty="0"/>
              <a:t>WhatsApp</a:t>
            </a:r>
          </a:p>
          <a:p>
            <a:pPr>
              <a:lnSpc>
                <a:spcPct val="102000"/>
              </a:lnSpc>
            </a:pPr>
            <a:r>
              <a:rPr lang="en-US" sz="5400" dirty="0"/>
              <a:t>YouTube</a:t>
            </a:r>
          </a:p>
          <a:p>
            <a:pPr>
              <a:lnSpc>
                <a:spcPct val="102000"/>
              </a:lnSpc>
            </a:pPr>
            <a:r>
              <a:rPr lang="en-US" sz="5400" dirty="0"/>
              <a:t>LinkedIn</a:t>
            </a:r>
          </a:p>
          <a:p>
            <a:pPr>
              <a:lnSpc>
                <a:spcPct val="102000"/>
              </a:lnSpc>
            </a:pPr>
            <a:r>
              <a:rPr lang="en-US" sz="5400" dirty="0"/>
              <a:t>Tumblr</a:t>
            </a:r>
          </a:p>
          <a:p>
            <a:pPr>
              <a:lnSpc>
                <a:spcPct val="102000"/>
              </a:lnSpc>
            </a:pPr>
            <a:r>
              <a:rPr lang="en-US" sz="5400" dirty="0"/>
              <a:t>Pinterest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A0A8D2D9-6EB6-4B53-B77C-3B07A2BC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88D78C-8BD3-45E2-A562-101603FF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81600" y="6460983"/>
            <a:ext cx="5920498" cy="397017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900" b="0" i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  <a:hlinkClick r:id="rId4"/>
              </a:rPr>
              <a:t>Photo</a:t>
            </a:r>
            <a:r>
              <a:rPr lang="en-US" sz="900" b="0" i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by Andrew "FastLizard4" Adams from United States / </a:t>
            </a:r>
            <a:r>
              <a:rPr lang="en-US" sz="900" b="0" i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  <a:hlinkClick r:id="rId5"/>
              </a:rPr>
              <a:t>CC BY-SA 2.0</a:t>
            </a:r>
          </a:p>
        </p:txBody>
      </p:sp>
    </p:spTree>
    <p:extLst>
      <p:ext uri="{BB962C8B-B14F-4D97-AF65-F5344CB8AC3E}">
        <p14:creationId xmlns:p14="http://schemas.microsoft.com/office/powerpoint/2010/main" val="3733784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8014" y="559678"/>
            <a:ext cx="4327892" cy="193245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5400" cap="all" dirty="0"/>
              <a:t>Capitalize on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3" y="2285999"/>
            <a:ext cx="4327893" cy="43985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With nearly half of the world’s population using social media platforms, they’re a natural place </a:t>
            </a:r>
            <a:br>
              <a:rPr lang="en-US" sz="3200" dirty="0"/>
            </a:br>
            <a:r>
              <a:rPr lang="en-US" sz="3200" dirty="0"/>
              <a:t>to reach new and highly targeted potential customers.</a:t>
            </a:r>
            <a:endParaRPr lang="en-US" sz="2400" i="1" dirty="0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136BF9-26C3-D341-86FA-971F72C53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6" b="5294"/>
          <a:stretch/>
        </p:blipFill>
        <p:spPr>
          <a:xfrm>
            <a:off x="4729655" y="-5793"/>
            <a:ext cx="7462345" cy="6863793"/>
          </a:xfrm>
          <a:prstGeom prst="rect">
            <a:avLst/>
          </a:prstGeom>
        </p:spPr>
      </p:pic>
      <p:sp>
        <p:nvSpPr>
          <p:cNvPr id="83" name="Freeform 6">
            <a:extLst>
              <a:ext uri="{FF2B5EF4-FFF2-40B4-BE49-F238E27FC236}">
                <a16:creationId xmlns:a16="http://schemas.microsoft.com/office/drawing/2014/main" id="{B33DBEF2-0A54-4CCF-952F-ABFA981C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8360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E232EE-B512-46E5-A5BD-10F13D77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BA6566-6771-A244-863E-2EF2823E35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014" y="434101"/>
            <a:ext cx="7266641" cy="1232750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Crowdsourcing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7534656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DA480-E71F-A547-ACAD-66BAA076A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2427890"/>
            <a:ext cx="7891574" cy="428821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sz="2400" b="1" dirty="0"/>
              <a:t>Source ideas:</a:t>
            </a:r>
            <a:r>
              <a:rPr lang="en-US" sz="2400" dirty="0"/>
              <a:t> Ask your followers what they want, or engage in social listening, to come up with ideas for content you can create yourself. </a:t>
            </a:r>
            <a:r>
              <a:rPr lang="en-US" sz="2400" i="1" dirty="0"/>
              <a:t>Put simply: Give people what they’re asking for. It’s a sure way to create content that people will want to read and share.</a:t>
            </a:r>
          </a:p>
          <a:p>
            <a:pPr marL="0" indent="0">
              <a:lnSpc>
                <a:spcPct val="102000"/>
              </a:lnSpc>
              <a:buNone/>
            </a:pPr>
            <a:endParaRPr lang="en-US" sz="2400" i="1" dirty="0"/>
          </a:p>
          <a:p>
            <a:pPr>
              <a:lnSpc>
                <a:spcPct val="102000"/>
              </a:lnSpc>
            </a:pPr>
            <a:r>
              <a:rPr lang="en-US" sz="2400" b="1" dirty="0"/>
              <a:t>Source material for posts:</a:t>
            </a:r>
            <a:r>
              <a:rPr lang="en-US" sz="2400" dirty="0"/>
              <a:t> Create a contest or use a #hashtag to source user-generated content you can share. Getting your followers involved can build excitement about your brand while also providing you with a library of social posts to share over time.</a:t>
            </a:r>
          </a:p>
        </p:txBody>
      </p:sp>
      <p:pic>
        <p:nvPicPr>
          <p:cNvPr id="8" name="Graphic 7" descr="Chat">
            <a:extLst>
              <a:ext uri="{FF2B5EF4-FFF2-40B4-BE49-F238E27FC236}">
                <a16:creationId xmlns:a16="http://schemas.microsoft.com/office/drawing/2014/main" id="{78AC8115-88FA-487B-AA33-2DA2654BB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9588" y="2762500"/>
            <a:ext cx="3409699" cy="3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1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41" y="149772"/>
            <a:ext cx="4897823" cy="6558455"/>
          </a:xfrm>
        </p:spPr>
        <p:txBody>
          <a:bodyPr anchor="ctr">
            <a:no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Here’s a wonderful example of how to turn a simple research question into a viral marketing campaign.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Meet Lyndsie Barrie, Financial Consultant and author of The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39 Money Success Keys.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She posted images of three possible book covers for her upcoming book into LinkedIn and ask viewers to choose between A, B or C.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8A6D33B-9110-7043-AE83-4E8FE556C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2203"/>
          <a:stretch/>
        </p:blipFill>
        <p:spPr>
          <a:xfrm>
            <a:off x="5181600" y="10"/>
            <a:ext cx="7010399" cy="6857990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B33DBEF2-0A54-4CCF-952F-ABFA981C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87962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 descr="Head with Gears">
            <a:extLst>
              <a:ext uri="{FF2B5EF4-FFF2-40B4-BE49-F238E27FC236}">
                <a16:creationId xmlns:a16="http://schemas.microsoft.com/office/drawing/2014/main" id="{9750C58E-5B2C-4F6A-9BB4-4FEC11D0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7420" y="217382"/>
            <a:ext cx="6760607" cy="6760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5309" y="441434"/>
            <a:ext cx="6053959" cy="60224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lnSpc>
                <a:spcPct val="85000"/>
              </a:lnSpc>
            </a:pPr>
            <a:r>
              <a:rPr lang="en-US" sz="4800" dirty="0">
                <a:solidFill>
                  <a:schemeClr val="tx2"/>
                </a:solidFill>
              </a:rPr>
              <a:t>What question could you ask </a:t>
            </a:r>
            <a:r>
              <a:rPr lang="en-US" sz="4800" b="1" dirty="0">
                <a:solidFill>
                  <a:schemeClr val="tx2"/>
                </a:solidFill>
              </a:rPr>
              <a:t>today</a:t>
            </a:r>
            <a:r>
              <a:rPr lang="en-US" sz="4800" dirty="0">
                <a:solidFill>
                  <a:schemeClr val="tx2"/>
                </a:solidFill>
              </a:rPr>
              <a:t> that could lead to both helpful market intelligence as well as doubling-up as marketing promotion?</a:t>
            </a:r>
          </a:p>
        </p:txBody>
      </p:sp>
    </p:spTree>
    <p:extLst>
      <p:ext uri="{BB962C8B-B14F-4D97-AF65-F5344CB8AC3E}">
        <p14:creationId xmlns:p14="http://schemas.microsoft.com/office/powerpoint/2010/main" val="93631316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63CAFCA-0145-834C-97A6-B1702BD954A7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022460D-748D-3D4B-AAB2-7022ADD7FAE9}">
  <we:reference id="wa104178141" version="3.10.0.152" store="en-US" storeType="OMEX"/>
  <we:alternateReferences>
    <we:reference id="wa104178141" version="3.10.0.1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466</Words>
  <Application>Microsoft Macintosh PowerPoint</Application>
  <PresentationFormat>Widescreen</PresentationFormat>
  <Paragraphs>108</Paragraphs>
  <Slides>16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Schoolbook</vt:lpstr>
      <vt:lpstr>Corbel</vt:lpstr>
      <vt:lpstr>Headlines</vt:lpstr>
      <vt:lpstr>Social media for Business</vt:lpstr>
      <vt:lpstr>Why Social Media?</vt:lpstr>
      <vt:lpstr>Just Remember R.I.C.E</vt:lpstr>
      <vt:lpstr>PowerPoint Presentation</vt:lpstr>
      <vt:lpstr>PowerPoint Presentation</vt:lpstr>
      <vt:lpstr>Capitalize on Trends</vt:lpstr>
      <vt:lpstr>Crowdsourcing</vt:lpstr>
      <vt:lpstr>PowerPoint Presentation</vt:lpstr>
      <vt:lpstr>What question could you ask today that could lead to both helpful market intelligence as well as doubling-up as marketing promotion?</vt:lpstr>
      <vt:lpstr>Increase website  traffic</vt:lpstr>
      <vt:lpstr>Be human</vt:lpstr>
      <vt:lpstr>Social media scheduling</vt:lpstr>
      <vt:lpstr>Give the people what they want</vt:lpstr>
      <vt:lpstr>Jack is passionate about books. He gives one (or a lot) to everyone he meets.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for Business</dc:title>
  <dc:creator>Melissa Brown</dc:creator>
  <cp:lastModifiedBy>Melissa Brown</cp:lastModifiedBy>
  <cp:revision>3</cp:revision>
  <dcterms:created xsi:type="dcterms:W3CDTF">2019-03-08T12:19:13Z</dcterms:created>
  <dcterms:modified xsi:type="dcterms:W3CDTF">2019-04-25T18:19:06Z</dcterms:modified>
</cp:coreProperties>
</file>