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4"/>
    <p:sldMasterId id="2147483670" r:id="rId5"/>
  </p:sldMasterIdLst>
  <p:notesMasterIdLst>
    <p:notesMasterId r:id="rId26"/>
  </p:notesMasterIdLst>
  <p:handoutMasterIdLst>
    <p:handoutMasterId r:id="rId27"/>
  </p:handoutMasterIdLst>
  <p:sldIdLst>
    <p:sldId id="2145" r:id="rId6"/>
    <p:sldId id="257" r:id="rId7"/>
    <p:sldId id="258" r:id="rId8"/>
    <p:sldId id="1339" r:id="rId9"/>
    <p:sldId id="1228" r:id="rId10"/>
    <p:sldId id="260" r:id="rId11"/>
    <p:sldId id="259" r:id="rId12"/>
    <p:sldId id="1266" r:id="rId13"/>
    <p:sldId id="266" r:id="rId14"/>
    <p:sldId id="1337" r:id="rId15"/>
    <p:sldId id="261" r:id="rId16"/>
    <p:sldId id="2142" r:id="rId17"/>
    <p:sldId id="2143" r:id="rId18"/>
    <p:sldId id="268" r:id="rId19"/>
    <p:sldId id="2144" r:id="rId20"/>
    <p:sldId id="1319" r:id="rId21"/>
    <p:sldId id="1283" r:id="rId22"/>
    <p:sldId id="2148" r:id="rId23"/>
    <p:sldId id="2149" r:id="rId24"/>
    <p:sldId id="1980" r:id="rId2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Poppins" panose="020B0604020202020204" charset="0"/>
      <p:regular r:id="rId34"/>
      <p:bold r:id="rId35"/>
      <p:italic r:id="rId36"/>
      <p:boldItalic r:id="rId37"/>
    </p:embeddedFont>
    <p:embeddedFont>
      <p:font typeface="Poppins Light" panose="020B0604020202020204" charset="0"/>
      <p:regular r:id="rId38"/>
      <p:bold r:id="rId39"/>
      <p:italic r:id="rId40"/>
      <p:boldItalic r:id="rId41"/>
    </p:embeddedFont>
    <p:embeddedFont>
      <p:font typeface="Work Sans" panose="020B0604020202020204" charset="0"/>
      <p:regular r:id="rId42"/>
      <p:bold r:id="rId43"/>
    </p:embeddedFont>
    <p:embeddedFont>
      <p:font typeface="Work Sans Light" panose="020B0604020202020204" charset="0"/>
      <p:regular r:id="rId44"/>
      <p:bold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E3EE7E8-B428-4D16-954C-88A3E29C30D9}">
  <a:tblStyle styleId="{FE3EE7E8-B428-4D16-954C-88A3E29C30D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704"/>
    <p:restoredTop sz="94693"/>
  </p:normalViewPr>
  <p:slideViewPr>
    <p:cSldViewPr snapToGrid="0" snapToObjects="1">
      <p:cViewPr varScale="1">
        <p:scale>
          <a:sx n="83" d="100"/>
          <a:sy n="83" d="100"/>
        </p:scale>
        <p:origin x="96" y="9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21" Type="http://schemas.openxmlformats.org/officeDocument/2006/relationships/slide" Target="slides/slide16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font" Target="fonts/font2.fntdata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042B2D-344A-5C42-B733-CC3C91C99BF5}" type="doc">
      <dgm:prSet loTypeId="urn:microsoft.com/office/officeart/2005/8/layout/process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D89D99-4709-BE48-BBA7-ACCC779B72F7}">
      <dgm:prSet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n-US" sz="2000" b="0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Prework</a:t>
          </a:r>
          <a:endParaRPr lang="en-US" sz="20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DC29B87-60A6-6942-9F70-C843A4D8A0A6}" type="parTrans" cxnId="{451F6A95-3F1F-DB48-9625-AB0B4643E0FF}">
      <dgm:prSet/>
      <dgm:spPr/>
      <dgm:t>
        <a:bodyPr/>
        <a:lstStyle/>
        <a:p>
          <a:endParaRPr lang="en-US"/>
        </a:p>
      </dgm:t>
    </dgm:pt>
    <dgm:pt modelId="{F2ECDFC9-2E71-7F40-9B6D-0BCD0D1BE14D}" type="sibTrans" cxnId="{451F6A95-3F1F-DB48-9625-AB0B4643E0FF}">
      <dgm:prSet custT="1"/>
      <dgm:spPr>
        <a:solidFill>
          <a:schemeClr val="tx2">
            <a:lumMod val="90000"/>
          </a:schemeClr>
        </a:solidFill>
      </dgm:spPr>
      <dgm:t>
        <a:bodyPr/>
        <a:lstStyle/>
        <a:p>
          <a:endParaRPr lang="en-US" sz="11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C39888E-7D29-6F40-953C-6CA700E5C026}">
      <dgm:prSet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n-US" sz="2000" b="0" i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Workshop</a:t>
          </a:r>
          <a:endParaRPr lang="en-US" sz="20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B347BE5-5D99-194E-9B81-313A4567B6D4}" type="parTrans" cxnId="{36740461-1C7C-EE41-9AD3-2C7910A164DB}">
      <dgm:prSet/>
      <dgm:spPr/>
      <dgm:t>
        <a:bodyPr/>
        <a:lstStyle/>
        <a:p>
          <a:endParaRPr lang="en-US"/>
        </a:p>
      </dgm:t>
    </dgm:pt>
    <dgm:pt modelId="{DB9096A5-C3B0-2D46-8220-5A6EABCB8B96}" type="sibTrans" cxnId="{36740461-1C7C-EE41-9AD3-2C7910A164DB}">
      <dgm:prSet custT="1"/>
      <dgm:spPr>
        <a:solidFill>
          <a:schemeClr val="tx2">
            <a:lumMod val="90000"/>
          </a:schemeClr>
        </a:solidFill>
      </dgm:spPr>
      <dgm:t>
        <a:bodyPr/>
        <a:lstStyle/>
        <a:p>
          <a:endParaRPr lang="en-US" sz="11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29373E9-E0A4-2946-9830-842041584DB7}">
      <dgm:prSet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n-US" sz="2000" b="0" i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Workbook and Materials</a:t>
          </a:r>
          <a:endParaRPr lang="en-US" sz="20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891A74A-24A7-E849-97FB-ED16727B113F}" type="parTrans" cxnId="{FFEDE272-7A5C-754F-AAEE-1BFAB45494BE}">
      <dgm:prSet/>
      <dgm:spPr/>
      <dgm:t>
        <a:bodyPr/>
        <a:lstStyle/>
        <a:p>
          <a:endParaRPr lang="en-US"/>
        </a:p>
      </dgm:t>
    </dgm:pt>
    <dgm:pt modelId="{AF9A75AA-A4A5-AA47-89DF-658E19AA1151}" type="sibTrans" cxnId="{FFEDE272-7A5C-754F-AAEE-1BFAB45494BE}">
      <dgm:prSet custT="1"/>
      <dgm:spPr>
        <a:solidFill>
          <a:schemeClr val="tx2">
            <a:lumMod val="90000"/>
          </a:schemeClr>
        </a:solidFill>
      </dgm:spPr>
      <dgm:t>
        <a:bodyPr/>
        <a:lstStyle/>
        <a:p>
          <a:endParaRPr lang="en-US" sz="11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0282684-674F-1243-AD0B-785E9412C233}">
      <dgm:prSet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n-US" sz="2000" b="0" i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Virtual Assistance</a:t>
          </a:r>
          <a:endParaRPr lang="en-US" sz="20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A08226C-F0AF-1D43-AF50-301B68FAA481}" type="parTrans" cxnId="{C80F5B19-7C60-5D4E-8C3E-C6A9EFA42649}">
      <dgm:prSet/>
      <dgm:spPr/>
      <dgm:t>
        <a:bodyPr/>
        <a:lstStyle/>
        <a:p>
          <a:endParaRPr lang="en-US"/>
        </a:p>
      </dgm:t>
    </dgm:pt>
    <dgm:pt modelId="{83C72C95-A172-DD42-83A3-4838D5232E06}" type="sibTrans" cxnId="{C80F5B19-7C60-5D4E-8C3E-C6A9EFA42649}">
      <dgm:prSet custT="1"/>
      <dgm:spPr>
        <a:solidFill>
          <a:schemeClr val="tx2">
            <a:lumMod val="90000"/>
          </a:schemeClr>
        </a:solidFill>
      </dgm:spPr>
      <dgm:t>
        <a:bodyPr/>
        <a:lstStyle/>
        <a:p>
          <a:endParaRPr lang="en-US" sz="11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106AA68-E40A-1441-B9D8-A0476B803082}">
      <dgm:prSet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n-US" sz="2000" b="0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Right to Use Materials at Work</a:t>
          </a:r>
          <a:endParaRPr lang="en-US" sz="20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E135594-E004-3F42-AC3F-9C83439F9D5F}" type="parTrans" cxnId="{631EA459-2F08-2B41-8654-7EDAF8C1295B}">
      <dgm:prSet/>
      <dgm:spPr/>
      <dgm:t>
        <a:bodyPr/>
        <a:lstStyle/>
        <a:p>
          <a:endParaRPr lang="en-US"/>
        </a:p>
      </dgm:t>
    </dgm:pt>
    <dgm:pt modelId="{98B01B37-0C10-1E4A-9BDE-D4D0C59E428A}" type="sibTrans" cxnId="{631EA459-2F08-2B41-8654-7EDAF8C1295B}">
      <dgm:prSet custT="1"/>
      <dgm:spPr>
        <a:solidFill>
          <a:schemeClr val="tx2">
            <a:lumMod val="90000"/>
          </a:schemeClr>
        </a:solidFill>
      </dgm:spPr>
      <dgm:t>
        <a:bodyPr/>
        <a:lstStyle/>
        <a:p>
          <a:endParaRPr lang="en-US" sz="11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43542D2-B336-DC45-B970-228A184FBC4C}">
      <dgm:prSet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n-US" sz="2000" b="0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Certified ROI Professional (CRP) Designation</a:t>
          </a:r>
          <a:endParaRPr lang="en-US" sz="20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336B83A-0429-C14C-887F-F85475F2328C}" type="parTrans" cxnId="{32836A2F-9E7A-0646-8EED-FB8FCDDC958C}">
      <dgm:prSet/>
      <dgm:spPr/>
      <dgm:t>
        <a:bodyPr/>
        <a:lstStyle/>
        <a:p>
          <a:endParaRPr lang="en-US"/>
        </a:p>
      </dgm:t>
    </dgm:pt>
    <dgm:pt modelId="{41E968DC-D022-484A-8E81-AAB568AC6436}" type="sibTrans" cxnId="{32836A2F-9E7A-0646-8EED-FB8FCDDC958C}">
      <dgm:prSet custT="1"/>
      <dgm:spPr>
        <a:solidFill>
          <a:schemeClr val="tx2">
            <a:lumMod val="90000"/>
          </a:schemeClr>
        </a:solidFill>
      </dgm:spPr>
      <dgm:t>
        <a:bodyPr/>
        <a:lstStyle/>
        <a:p>
          <a:endParaRPr lang="en-US" sz="11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C403C16-F580-3043-9CBA-6B2B6012E035}" type="pres">
      <dgm:prSet presAssocID="{34042B2D-344A-5C42-B733-CC3C91C99BF5}" presName="Name0" presStyleCnt="0">
        <dgm:presLayoutVars>
          <dgm:dir/>
          <dgm:animLvl val="lvl"/>
          <dgm:resizeHandles val="exact"/>
        </dgm:presLayoutVars>
      </dgm:prSet>
      <dgm:spPr/>
    </dgm:pt>
    <dgm:pt modelId="{8D665226-53C6-D544-8CA0-6BD7B52DD175}" type="pres">
      <dgm:prSet presAssocID="{E43542D2-B336-DC45-B970-228A184FBC4C}" presName="boxAndChildren" presStyleCnt="0"/>
      <dgm:spPr/>
    </dgm:pt>
    <dgm:pt modelId="{17D1431B-420F-A644-B683-FFAB032D20D8}" type="pres">
      <dgm:prSet presAssocID="{E43542D2-B336-DC45-B970-228A184FBC4C}" presName="parentTextBox" presStyleLbl="node1" presStyleIdx="0" presStyleCnt="6"/>
      <dgm:spPr/>
    </dgm:pt>
    <dgm:pt modelId="{4EB28F68-E096-0B40-A453-6997CA5DC2B8}" type="pres">
      <dgm:prSet presAssocID="{98B01B37-0C10-1E4A-9BDE-D4D0C59E428A}" presName="sp" presStyleCnt="0"/>
      <dgm:spPr/>
    </dgm:pt>
    <dgm:pt modelId="{2F3611B7-4D09-4C41-BC65-25F33AAFE3A3}" type="pres">
      <dgm:prSet presAssocID="{9106AA68-E40A-1441-B9D8-A0476B803082}" presName="arrowAndChildren" presStyleCnt="0"/>
      <dgm:spPr/>
    </dgm:pt>
    <dgm:pt modelId="{8E6AFAEA-5ADC-664E-AD39-9E3C0FC4D578}" type="pres">
      <dgm:prSet presAssocID="{9106AA68-E40A-1441-B9D8-A0476B803082}" presName="parentTextArrow" presStyleLbl="node1" presStyleIdx="1" presStyleCnt="6"/>
      <dgm:spPr/>
    </dgm:pt>
    <dgm:pt modelId="{1B2E5639-E3DC-AD4B-B008-F6AF12D9390B}" type="pres">
      <dgm:prSet presAssocID="{83C72C95-A172-DD42-83A3-4838D5232E06}" presName="sp" presStyleCnt="0"/>
      <dgm:spPr/>
    </dgm:pt>
    <dgm:pt modelId="{A5184AFE-BEB4-4C40-8E4D-E21B548228F7}" type="pres">
      <dgm:prSet presAssocID="{70282684-674F-1243-AD0B-785E9412C233}" presName="arrowAndChildren" presStyleCnt="0"/>
      <dgm:spPr/>
    </dgm:pt>
    <dgm:pt modelId="{4B1DDE16-28FB-D642-B272-0AEB67EE8EC0}" type="pres">
      <dgm:prSet presAssocID="{70282684-674F-1243-AD0B-785E9412C233}" presName="parentTextArrow" presStyleLbl="node1" presStyleIdx="2" presStyleCnt="6"/>
      <dgm:spPr/>
    </dgm:pt>
    <dgm:pt modelId="{5D220B92-82EE-2B4F-A7C8-AC92577F2764}" type="pres">
      <dgm:prSet presAssocID="{AF9A75AA-A4A5-AA47-89DF-658E19AA1151}" presName="sp" presStyleCnt="0"/>
      <dgm:spPr/>
    </dgm:pt>
    <dgm:pt modelId="{2F56B26E-D6B4-1A47-9BA4-B0DE11E22967}" type="pres">
      <dgm:prSet presAssocID="{229373E9-E0A4-2946-9830-842041584DB7}" presName="arrowAndChildren" presStyleCnt="0"/>
      <dgm:spPr/>
    </dgm:pt>
    <dgm:pt modelId="{17EAD153-EE1E-914B-919D-B2D28BEB9742}" type="pres">
      <dgm:prSet presAssocID="{229373E9-E0A4-2946-9830-842041584DB7}" presName="parentTextArrow" presStyleLbl="node1" presStyleIdx="3" presStyleCnt="6"/>
      <dgm:spPr/>
    </dgm:pt>
    <dgm:pt modelId="{684998B7-9B92-6042-A87C-9947A28920E3}" type="pres">
      <dgm:prSet presAssocID="{DB9096A5-C3B0-2D46-8220-5A6EABCB8B96}" presName="sp" presStyleCnt="0"/>
      <dgm:spPr/>
    </dgm:pt>
    <dgm:pt modelId="{9C240F6A-5F65-1E4C-8264-567FD5E1B0D9}" type="pres">
      <dgm:prSet presAssocID="{1C39888E-7D29-6F40-953C-6CA700E5C026}" presName="arrowAndChildren" presStyleCnt="0"/>
      <dgm:spPr/>
    </dgm:pt>
    <dgm:pt modelId="{D0A0B33F-FED3-754C-B125-E9B57A600DAA}" type="pres">
      <dgm:prSet presAssocID="{1C39888E-7D29-6F40-953C-6CA700E5C026}" presName="parentTextArrow" presStyleLbl="node1" presStyleIdx="4" presStyleCnt="6"/>
      <dgm:spPr/>
    </dgm:pt>
    <dgm:pt modelId="{0260C702-C56A-0648-AA35-1E5441594D1B}" type="pres">
      <dgm:prSet presAssocID="{F2ECDFC9-2E71-7F40-9B6D-0BCD0D1BE14D}" presName="sp" presStyleCnt="0"/>
      <dgm:spPr/>
    </dgm:pt>
    <dgm:pt modelId="{8DF344E8-B4DC-2C43-98F6-0536028209D2}" type="pres">
      <dgm:prSet presAssocID="{83D89D99-4709-BE48-BBA7-ACCC779B72F7}" presName="arrowAndChildren" presStyleCnt="0"/>
      <dgm:spPr/>
    </dgm:pt>
    <dgm:pt modelId="{3006E535-5B8A-2F43-B3D6-0D43673C68D1}" type="pres">
      <dgm:prSet presAssocID="{83D89D99-4709-BE48-BBA7-ACCC779B72F7}" presName="parentTextArrow" presStyleLbl="node1" presStyleIdx="5" presStyleCnt="6" custLinFactNeighborY="-18521"/>
      <dgm:spPr/>
    </dgm:pt>
  </dgm:ptLst>
  <dgm:cxnLst>
    <dgm:cxn modelId="{50B04B10-DF23-C747-9CCC-65D9B7492601}" type="presOf" srcId="{70282684-674F-1243-AD0B-785E9412C233}" destId="{4B1DDE16-28FB-D642-B272-0AEB67EE8EC0}" srcOrd="0" destOrd="0" presId="urn:microsoft.com/office/officeart/2005/8/layout/process4"/>
    <dgm:cxn modelId="{904C0F15-D78E-8843-BC59-5FDA16A594A3}" type="presOf" srcId="{229373E9-E0A4-2946-9830-842041584DB7}" destId="{17EAD153-EE1E-914B-919D-B2D28BEB9742}" srcOrd="0" destOrd="0" presId="urn:microsoft.com/office/officeart/2005/8/layout/process4"/>
    <dgm:cxn modelId="{C80F5B19-7C60-5D4E-8C3E-C6A9EFA42649}" srcId="{34042B2D-344A-5C42-B733-CC3C91C99BF5}" destId="{70282684-674F-1243-AD0B-785E9412C233}" srcOrd="3" destOrd="0" parTransId="{9A08226C-F0AF-1D43-AF50-301B68FAA481}" sibTransId="{83C72C95-A172-DD42-83A3-4838D5232E06}"/>
    <dgm:cxn modelId="{32836A2F-9E7A-0646-8EED-FB8FCDDC958C}" srcId="{34042B2D-344A-5C42-B733-CC3C91C99BF5}" destId="{E43542D2-B336-DC45-B970-228A184FBC4C}" srcOrd="5" destOrd="0" parTransId="{1336B83A-0429-C14C-887F-F85475F2328C}" sibTransId="{41E968DC-D022-484A-8E81-AAB568AC6436}"/>
    <dgm:cxn modelId="{36740461-1C7C-EE41-9AD3-2C7910A164DB}" srcId="{34042B2D-344A-5C42-B733-CC3C91C99BF5}" destId="{1C39888E-7D29-6F40-953C-6CA700E5C026}" srcOrd="1" destOrd="0" parTransId="{9B347BE5-5D99-194E-9B81-313A4567B6D4}" sibTransId="{DB9096A5-C3B0-2D46-8220-5A6EABCB8B96}"/>
    <dgm:cxn modelId="{716FF642-EE6A-EC4C-B561-A70DA31D187E}" type="presOf" srcId="{83D89D99-4709-BE48-BBA7-ACCC779B72F7}" destId="{3006E535-5B8A-2F43-B3D6-0D43673C68D1}" srcOrd="0" destOrd="0" presId="urn:microsoft.com/office/officeart/2005/8/layout/process4"/>
    <dgm:cxn modelId="{FFEDE272-7A5C-754F-AAEE-1BFAB45494BE}" srcId="{34042B2D-344A-5C42-B733-CC3C91C99BF5}" destId="{229373E9-E0A4-2946-9830-842041584DB7}" srcOrd="2" destOrd="0" parTransId="{5891A74A-24A7-E849-97FB-ED16727B113F}" sibTransId="{AF9A75AA-A4A5-AA47-89DF-658E19AA1151}"/>
    <dgm:cxn modelId="{631EA459-2F08-2B41-8654-7EDAF8C1295B}" srcId="{34042B2D-344A-5C42-B733-CC3C91C99BF5}" destId="{9106AA68-E40A-1441-B9D8-A0476B803082}" srcOrd="4" destOrd="0" parTransId="{EE135594-E004-3F42-AC3F-9C83439F9D5F}" sibTransId="{98B01B37-0C10-1E4A-9BDE-D4D0C59E428A}"/>
    <dgm:cxn modelId="{451F6A95-3F1F-DB48-9625-AB0B4643E0FF}" srcId="{34042B2D-344A-5C42-B733-CC3C91C99BF5}" destId="{83D89D99-4709-BE48-BBA7-ACCC779B72F7}" srcOrd="0" destOrd="0" parTransId="{5DC29B87-60A6-6942-9F70-C843A4D8A0A6}" sibTransId="{F2ECDFC9-2E71-7F40-9B6D-0BCD0D1BE14D}"/>
    <dgm:cxn modelId="{F4F4DB9D-EB8D-6B47-A60D-86DCEF0C6481}" type="presOf" srcId="{1C39888E-7D29-6F40-953C-6CA700E5C026}" destId="{D0A0B33F-FED3-754C-B125-E9B57A600DAA}" srcOrd="0" destOrd="0" presId="urn:microsoft.com/office/officeart/2005/8/layout/process4"/>
    <dgm:cxn modelId="{86B3E2B1-6B1F-F549-9DE3-10E2CE99BC66}" type="presOf" srcId="{34042B2D-344A-5C42-B733-CC3C91C99BF5}" destId="{FC403C16-F580-3043-9CBA-6B2B6012E035}" srcOrd="0" destOrd="0" presId="urn:microsoft.com/office/officeart/2005/8/layout/process4"/>
    <dgm:cxn modelId="{3A1C01B9-1082-F64E-B46C-9DE9DABBF5CF}" type="presOf" srcId="{E43542D2-B336-DC45-B970-228A184FBC4C}" destId="{17D1431B-420F-A644-B683-FFAB032D20D8}" srcOrd="0" destOrd="0" presId="urn:microsoft.com/office/officeart/2005/8/layout/process4"/>
    <dgm:cxn modelId="{5B36C7F6-6CBE-DE47-A53B-D288E6E4D47D}" type="presOf" srcId="{9106AA68-E40A-1441-B9D8-A0476B803082}" destId="{8E6AFAEA-5ADC-664E-AD39-9E3C0FC4D578}" srcOrd="0" destOrd="0" presId="urn:microsoft.com/office/officeart/2005/8/layout/process4"/>
    <dgm:cxn modelId="{6215E310-1170-B949-B691-A53275FB2FD0}" type="presParOf" srcId="{FC403C16-F580-3043-9CBA-6B2B6012E035}" destId="{8D665226-53C6-D544-8CA0-6BD7B52DD175}" srcOrd="0" destOrd="0" presId="urn:microsoft.com/office/officeart/2005/8/layout/process4"/>
    <dgm:cxn modelId="{782453A2-8660-AD4A-B86A-9FF1A8175AE2}" type="presParOf" srcId="{8D665226-53C6-D544-8CA0-6BD7B52DD175}" destId="{17D1431B-420F-A644-B683-FFAB032D20D8}" srcOrd="0" destOrd="0" presId="urn:microsoft.com/office/officeart/2005/8/layout/process4"/>
    <dgm:cxn modelId="{B26B5F7B-CE8C-C44E-BCA5-80030C5615B7}" type="presParOf" srcId="{FC403C16-F580-3043-9CBA-6B2B6012E035}" destId="{4EB28F68-E096-0B40-A453-6997CA5DC2B8}" srcOrd="1" destOrd="0" presId="urn:microsoft.com/office/officeart/2005/8/layout/process4"/>
    <dgm:cxn modelId="{211299C0-9184-E94E-A7E0-5BD68D063107}" type="presParOf" srcId="{FC403C16-F580-3043-9CBA-6B2B6012E035}" destId="{2F3611B7-4D09-4C41-BC65-25F33AAFE3A3}" srcOrd="2" destOrd="0" presId="urn:microsoft.com/office/officeart/2005/8/layout/process4"/>
    <dgm:cxn modelId="{51F34FB9-F8D5-624E-8E6F-60F99CA9E1BC}" type="presParOf" srcId="{2F3611B7-4D09-4C41-BC65-25F33AAFE3A3}" destId="{8E6AFAEA-5ADC-664E-AD39-9E3C0FC4D578}" srcOrd="0" destOrd="0" presId="urn:microsoft.com/office/officeart/2005/8/layout/process4"/>
    <dgm:cxn modelId="{C5C69201-19B3-AF4E-85C7-C3C9D2379E83}" type="presParOf" srcId="{FC403C16-F580-3043-9CBA-6B2B6012E035}" destId="{1B2E5639-E3DC-AD4B-B008-F6AF12D9390B}" srcOrd="3" destOrd="0" presId="urn:microsoft.com/office/officeart/2005/8/layout/process4"/>
    <dgm:cxn modelId="{311F9943-29F6-2345-840B-23C14B3A5841}" type="presParOf" srcId="{FC403C16-F580-3043-9CBA-6B2B6012E035}" destId="{A5184AFE-BEB4-4C40-8E4D-E21B548228F7}" srcOrd="4" destOrd="0" presId="urn:microsoft.com/office/officeart/2005/8/layout/process4"/>
    <dgm:cxn modelId="{692E8FAA-F8E4-2549-A59A-287611FC1E2E}" type="presParOf" srcId="{A5184AFE-BEB4-4C40-8E4D-E21B548228F7}" destId="{4B1DDE16-28FB-D642-B272-0AEB67EE8EC0}" srcOrd="0" destOrd="0" presId="urn:microsoft.com/office/officeart/2005/8/layout/process4"/>
    <dgm:cxn modelId="{3699D8CE-A6D7-C147-B61E-EACBF3C047A3}" type="presParOf" srcId="{FC403C16-F580-3043-9CBA-6B2B6012E035}" destId="{5D220B92-82EE-2B4F-A7C8-AC92577F2764}" srcOrd="5" destOrd="0" presId="urn:microsoft.com/office/officeart/2005/8/layout/process4"/>
    <dgm:cxn modelId="{1C554024-73A6-1640-A50D-C257D65CA486}" type="presParOf" srcId="{FC403C16-F580-3043-9CBA-6B2B6012E035}" destId="{2F56B26E-D6B4-1A47-9BA4-B0DE11E22967}" srcOrd="6" destOrd="0" presId="urn:microsoft.com/office/officeart/2005/8/layout/process4"/>
    <dgm:cxn modelId="{4196BEE9-4294-2C48-AEF0-F2D70F1DDC50}" type="presParOf" srcId="{2F56B26E-D6B4-1A47-9BA4-B0DE11E22967}" destId="{17EAD153-EE1E-914B-919D-B2D28BEB9742}" srcOrd="0" destOrd="0" presId="urn:microsoft.com/office/officeart/2005/8/layout/process4"/>
    <dgm:cxn modelId="{BA9DFF12-FD09-F640-B017-BEFBD80F6E5E}" type="presParOf" srcId="{FC403C16-F580-3043-9CBA-6B2B6012E035}" destId="{684998B7-9B92-6042-A87C-9947A28920E3}" srcOrd="7" destOrd="0" presId="urn:microsoft.com/office/officeart/2005/8/layout/process4"/>
    <dgm:cxn modelId="{4B70643F-08E2-7846-941C-2D76FCF32876}" type="presParOf" srcId="{FC403C16-F580-3043-9CBA-6B2B6012E035}" destId="{9C240F6A-5F65-1E4C-8264-567FD5E1B0D9}" srcOrd="8" destOrd="0" presId="urn:microsoft.com/office/officeart/2005/8/layout/process4"/>
    <dgm:cxn modelId="{FFC52BA9-E45A-EE49-AB4C-E3A41F55E8E8}" type="presParOf" srcId="{9C240F6A-5F65-1E4C-8264-567FD5E1B0D9}" destId="{D0A0B33F-FED3-754C-B125-E9B57A600DAA}" srcOrd="0" destOrd="0" presId="urn:microsoft.com/office/officeart/2005/8/layout/process4"/>
    <dgm:cxn modelId="{18F71456-F08A-7A4A-8C8B-E71E34B0CE59}" type="presParOf" srcId="{FC403C16-F580-3043-9CBA-6B2B6012E035}" destId="{0260C702-C56A-0648-AA35-1E5441594D1B}" srcOrd="9" destOrd="0" presId="urn:microsoft.com/office/officeart/2005/8/layout/process4"/>
    <dgm:cxn modelId="{C7C4AA6E-7DE5-5E41-9E86-420C1C72927E}" type="presParOf" srcId="{FC403C16-F580-3043-9CBA-6B2B6012E035}" destId="{8DF344E8-B4DC-2C43-98F6-0536028209D2}" srcOrd="10" destOrd="0" presId="urn:microsoft.com/office/officeart/2005/8/layout/process4"/>
    <dgm:cxn modelId="{DA75EA82-CB2A-D749-B020-D1242790BB46}" type="presParOf" srcId="{8DF344E8-B4DC-2C43-98F6-0536028209D2}" destId="{3006E535-5B8A-2F43-B3D6-0D43673C68D1}" srcOrd="0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042B2D-344A-5C42-B733-CC3C91C99BF5}" type="doc">
      <dgm:prSet loTypeId="urn:microsoft.com/office/officeart/2005/8/layout/process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D89D99-4709-BE48-BBA7-ACCC779B72F7}">
      <dgm:prSet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n-US" sz="1800" b="0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Importance of program</a:t>
          </a:r>
          <a:endParaRPr lang="en-US" sz="18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DC29B87-60A6-6942-9F70-C843A4D8A0A6}" type="parTrans" cxnId="{451F6A95-3F1F-DB48-9625-AB0B4643E0FF}">
      <dgm:prSet/>
      <dgm:spPr/>
      <dgm:t>
        <a:bodyPr/>
        <a:lstStyle/>
        <a:p>
          <a:endParaRPr lang="en-US"/>
        </a:p>
      </dgm:t>
    </dgm:pt>
    <dgm:pt modelId="{F2ECDFC9-2E71-7F40-9B6D-0BCD0D1BE14D}" type="sibTrans" cxnId="{451F6A95-3F1F-DB48-9625-AB0B4643E0FF}">
      <dgm:prSet custT="1"/>
      <dgm:spPr>
        <a:solidFill>
          <a:schemeClr val="tx2">
            <a:lumMod val="90000"/>
          </a:schemeClr>
        </a:solidFill>
      </dgm:spPr>
      <dgm:t>
        <a:bodyPr/>
        <a:lstStyle/>
        <a:p>
          <a:endParaRPr lang="en-US" sz="11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C39888E-7D29-6F40-953C-6CA700E5C026}">
      <dgm:prSet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n-US" sz="1800" b="0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Linkage of program to problems or opportunities</a:t>
          </a:r>
          <a:endParaRPr lang="en-US" sz="18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B347BE5-5D99-194E-9B81-313A4567B6D4}" type="parTrans" cxnId="{36740461-1C7C-EE41-9AD3-2C7910A164DB}">
      <dgm:prSet/>
      <dgm:spPr/>
      <dgm:t>
        <a:bodyPr/>
        <a:lstStyle/>
        <a:p>
          <a:endParaRPr lang="en-US"/>
        </a:p>
      </dgm:t>
    </dgm:pt>
    <dgm:pt modelId="{DB9096A5-C3B0-2D46-8220-5A6EABCB8B96}" type="sibTrans" cxnId="{36740461-1C7C-EE41-9AD3-2C7910A164DB}">
      <dgm:prSet custT="1"/>
      <dgm:spPr>
        <a:solidFill>
          <a:schemeClr val="tx2">
            <a:lumMod val="90000"/>
          </a:schemeClr>
        </a:solidFill>
      </dgm:spPr>
      <dgm:t>
        <a:bodyPr/>
        <a:lstStyle/>
        <a:p>
          <a:endParaRPr lang="en-US" sz="11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29373E9-E0A4-2946-9830-842041584DB7}">
      <dgm:prSet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n-US" sz="1800" b="0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Linkage to strategic objectives</a:t>
          </a:r>
          <a:endParaRPr lang="en-US" sz="18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891A74A-24A7-E849-97FB-ED16727B113F}" type="parTrans" cxnId="{FFEDE272-7A5C-754F-AAEE-1BFAB45494BE}">
      <dgm:prSet/>
      <dgm:spPr/>
      <dgm:t>
        <a:bodyPr/>
        <a:lstStyle/>
        <a:p>
          <a:endParaRPr lang="en-US"/>
        </a:p>
      </dgm:t>
    </dgm:pt>
    <dgm:pt modelId="{AF9A75AA-A4A5-AA47-89DF-658E19AA1151}" type="sibTrans" cxnId="{FFEDE272-7A5C-754F-AAEE-1BFAB45494BE}">
      <dgm:prSet custT="1"/>
      <dgm:spPr>
        <a:solidFill>
          <a:schemeClr val="tx2">
            <a:lumMod val="90000"/>
          </a:schemeClr>
        </a:solidFill>
      </dgm:spPr>
      <dgm:t>
        <a:bodyPr/>
        <a:lstStyle/>
        <a:p>
          <a:endParaRPr lang="en-US" sz="11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0282684-674F-1243-AD0B-785E9412C233}">
      <dgm:prSet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n-US" sz="1800" b="0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Management interest in the evaluations</a:t>
          </a:r>
          <a:endParaRPr lang="en-US" sz="18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A08226C-F0AF-1D43-AF50-301B68FAA481}" type="parTrans" cxnId="{C80F5B19-7C60-5D4E-8C3E-C6A9EFA42649}">
      <dgm:prSet/>
      <dgm:spPr/>
      <dgm:t>
        <a:bodyPr/>
        <a:lstStyle/>
        <a:p>
          <a:endParaRPr lang="en-US"/>
        </a:p>
      </dgm:t>
    </dgm:pt>
    <dgm:pt modelId="{83C72C95-A172-DD42-83A3-4838D5232E06}" type="sibTrans" cxnId="{C80F5B19-7C60-5D4E-8C3E-C6A9EFA42649}">
      <dgm:prSet custT="1"/>
      <dgm:spPr>
        <a:solidFill>
          <a:schemeClr val="tx2">
            <a:lumMod val="90000"/>
          </a:schemeClr>
        </a:solidFill>
      </dgm:spPr>
      <dgm:t>
        <a:bodyPr/>
        <a:lstStyle/>
        <a:p>
          <a:endParaRPr lang="en-US" sz="11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106AA68-E40A-1441-B9D8-A0476B803082}">
      <dgm:prSet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n-US" sz="1800" b="0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Visibility of the program</a:t>
          </a:r>
          <a:endParaRPr lang="en-US" sz="18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E135594-E004-3F42-AC3F-9C83439F9D5F}" type="parTrans" cxnId="{631EA459-2F08-2B41-8654-7EDAF8C1295B}">
      <dgm:prSet/>
      <dgm:spPr/>
      <dgm:t>
        <a:bodyPr/>
        <a:lstStyle/>
        <a:p>
          <a:endParaRPr lang="en-US"/>
        </a:p>
      </dgm:t>
    </dgm:pt>
    <dgm:pt modelId="{98B01B37-0C10-1E4A-9BDE-D4D0C59E428A}" type="sibTrans" cxnId="{631EA459-2F08-2B41-8654-7EDAF8C1295B}">
      <dgm:prSet custT="1"/>
      <dgm:spPr>
        <a:solidFill>
          <a:schemeClr val="tx2">
            <a:lumMod val="90000"/>
          </a:schemeClr>
        </a:solidFill>
      </dgm:spPr>
      <dgm:t>
        <a:bodyPr/>
        <a:lstStyle/>
        <a:p>
          <a:endParaRPr lang="en-US" sz="11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43542D2-B336-DC45-B970-228A184FBC4C}">
      <dgm:prSet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n-US" sz="1800" b="0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Size of the target audience</a:t>
          </a:r>
          <a:endParaRPr lang="en-US" sz="18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336B83A-0429-C14C-887F-F85475F2328C}" type="parTrans" cxnId="{32836A2F-9E7A-0646-8EED-FB8FCDDC958C}">
      <dgm:prSet/>
      <dgm:spPr/>
      <dgm:t>
        <a:bodyPr/>
        <a:lstStyle/>
        <a:p>
          <a:endParaRPr lang="en-US"/>
        </a:p>
      </dgm:t>
    </dgm:pt>
    <dgm:pt modelId="{41E968DC-D022-484A-8E81-AAB568AC6436}" type="sibTrans" cxnId="{32836A2F-9E7A-0646-8EED-FB8FCDDC958C}">
      <dgm:prSet custT="1"/>
      <dgm:spPr>
        <a:solidFill>
          <a:schemeClr val="tx2">
            <a:lumMod val="90000"/>
          </a:schemeClr>
        </a:solidFill>
      </dgm:spPr>
      <dgm:t>
        <a:bodyPr/>
        <a:lstStyle/>
        <a:p>
          <a:endParaRPr lang="en-US" sz="11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549AE06-199E-3348-85F6-3C86A67521B5}">
      <dgm:prSet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Life cycle of the program</a:t>
          </a:r>
        </a:p>
      </dgm:t>
    </dgm:pt>
    <dgm:pt modelId="{D7A65821-0A47-3F48-9E34-8C1A2F9A5624}" type="parTrans" cxnId="{016743B8-9C93-5C46-BA8A-5431A5313637}">
      <dgm:prSet/>
      <dgm:spPr/>
      <dgm:t>
        <a:bodyPr/>
        <a:lstStyle/>
        <a:p>
          <a:endParaRPr lang="en-US"/>
        </a:p>
      </dgm:t>
    </dgm:pt>
    <dgm:pt modelId="{53C0B6AF-D599-2847-B405-5469CF31490F}" type="sibTrans" cxnId="{016743B8-9C93-5C46-BA8A-5431A5313637}">
      <dgm:prSet/>
      <dgm:spPr/>
      <dgm:t>
        <a:bodyPr/>
        <a:lstStyle/>
        <a:p>
          <a:endParaRPr lang="en-US"/>
        </a:p>
      </dgm:t>
    </dgm:pt>
    <dgm:pt modelId="{FC403C16-F580-3043-9CBA-6B2B6012E035}" type="pres">
      <dgm:prSet presAssocID="{34042B2D-344A-5C42-B733-CC3C91C99BF5}" presName="Name0" presStyleCnt="0">
        <dgm:presLayoutVars>
          <dgm:dir/>
          <dgm:animLvl val="lvl"/>
          <dgm:resizeHandles val="exact"/>
        </dgm:presLayoutVars>
      </dgm:prSet>
      <dgm:spPr/>
    </dgm:pt>
    <dgm:pt modelId="{FADAEF04-7967-CF46-AE04-65D5E52EA4A3}" type="pres">
      <dgm:prSet presAssocID="{6549AE06-199E-3348-85F6-3C86A67521B5}" presName="boxAndChildren" presStyleCnt="0"/>
      <dgm:spPr/>
    </dgm:pt>
    <dgm:pt modelId="{1F84B12C-B94D-D142-9A15-6582BD6A0157}" type="pres">
      <dgm:prSet presAssocID="{6549AE06-199E-3348-85F6-3C86A67521B5}" presName="parentTextBox" presStyleLbl="node1" presStyleIdx="0" presStyleCnt="7"/>
      <dgm:spPr/>
    </dgm:pt>
    <dgm:pt modelId="{E0922605-034F-2E4B-A1D2-FE0C03950055}" type="pres">
      <dgm:prSet presAssocID="{41E968DC-D022-484A-8E81-AAB568AC6436}" presName="sp" presStyleCnt="0"/>
      <dgm:spPr/>
    </dgm:pt>
    <dgm:pt modelId="{828D339C-75D8-7349-844F-0833032DD94A}" type="pres">
      <dgm:prSet presAssocID="{E43542D2-B336-DC45-B970-228A184FBC4C}" presName="arrowAndChildren" presStyleCnt="0"/>
      <dgm:spPr/>
    </dgm:pt>
    <dgm:pt modelId="{B14AF28B-9648-E34E-90F3-8A1EA3CCB228}" type="pres">
      <dgm:prSet presAssocID="{E43542D2-B336-DC45-B970-228A184FBC4C}" presName="parentTextArrow" presStyleLbl="node1" presStyleIdx="1" presStyleCnt="7"/>
      <dgm:spPr/>
    </dgm:pt>
    <dgm:pt modelId="{4EB28F68-E096-0B40-A453-6997CA5DC2B8}" type="pres">
      <dgm:prSet presAssocID="{98B01B37-0C10-1E4A-9BDE-D4D0C59E428A}" presName="sp" presStyleCnt="0"/>
      <dgm:spPr/>
    </dgm:pt>
    <dgm:pt modelId="{2F3611B7-4D09-4C41-BC65-25F33AAFE3A3}" type="pres">
      <dgm:prSet presAssocID="{9106AA68-E40A-1441-B9D8-A0476B803082}" presName="arrowAndChildren" presStyleCnt="0"/>
      <dgm:spPr/>
    </dgm:pt>
    <dgm:pt modelId="{8E6AFAEA-5ADC-664E-AD39-9E3C0FC4D578}" type="pres">
      <dgm:prSet presAssocID="{9106AA68-E40A-1441-B9D8-A0476B803082}" presName="parentTextArrow" presStyleLbl="node1" presStyleIdx="2" presStyleCnt="7"/>
      <dgm:spPr/>
    </dgm:pt>
    <dgm:pt modelId="{1B2E5639-E3DC-AD4B-B008-F6AF12D9390B}" type="pres">
      <dgm:prSet presAssocID="{83C72C95-A172-DD42-83A3-4838D5232E06}" presName="sp" presStyleCnt="0"/>
      <dgm:spPr/>
    </dgm:pt>
    <dgm:pt modelId="{A5184AFE-BEB4-4C40-8E4D-E21B548228F7}" type="pres">
      <dgm:prSet presAssocID="{70282684-674F-1243-AD0B-785E9412C233}" presName="arrowAndChildren" presStyleCnt="0"/>
      <dgm:spPr/>
    </dgm:pt>
    <dgm:pt modelId="{4B1DDE16-28FB-D642-B272-0AEB67EE8EC0}" type="pres">
      <dgm:prSet presAssocID="{70282684-674F-1243-AD0B-785E9412C233}" presName="parentTextArrow" presStyleLbl="node1" presStyleIdx="3" presStyleCnt="7"/>
      <dgm:spPr/>
    </dgm:pt>
    <dgm:pt modelId="{5D220B92-82EE-2B4F-A7C8-AC92577F2764}" type="pres">
      <dgm:prSet presAssocID="{AF9A75AA-A4A5-AA47-89DF-658E19AA1151}" presName="sp" presStyleCnt="0"/>
      <dgm:spPr/>
    </dgm:pt>
    <dgm:pt modelId="{2F56B26E-D6B4-1A47-9BA4-B0DE11E22967}" type="pres">
      <dgm:prSet presAssocID="{229373E9-E0A4-2946-9830-842041584DB7}" presName="arrowAndChildren" presStyleCnt="0"/>
      <dgm:spPr/>
    </dgm:pt>
    <dgm:pt modelId="{17EAD153-EE1E-914B-919D-B2D28BEB9742}" type="pres">
      <dgm:prSet presAssocID="{229373E9-E0A4-2946-9830-842041584DB7}" presName="parentTextArrow" presStyleLbl="node1" presStyleIdx="4" presStyleCnt="7"/>
      <dgm:spPr/>
    </dgm:pt>
    <dgm:pt modelId="{684998B7-9B92-6042-A87C-9947A28920E3}" type="pres">
      <dgm:prSet presAssocID="{DB9096A5-C3B0-2D46-8220-5A6EABCB8B96}" presName="sp" presStyleCnt="0"/>
      <dgm:spPr/>
    </dgm:pt>
    <dgm:pt modelId="{9C240F6A-5F65-1E4C-8264-567FD5E1B0D9}" type="pres">
      <dgm:prSet presAssocID="{1C39888E-7D29-6F40-953C-6CA700E5C026}" presName="arrowAndChildren" presStyleCnt="0"/>
      <dgm:spPr/>
    </dgm:pt>
    <dgm:pt modelId="{D0A0B33F-FED3-754C-B125-E9B57A600DAA}" type="pres">
      <dgm:prSet presAssocID="{1C39888E-7D29-6F40-953C-6CA700E5C026}" presName="parentTextArrow" presStyleLbl="node1" presStyleIdx="5" presStyleCnt="7"/>
      <dgm:spPr/>
    </dgm:pt>
    <dgm:pt modelId="{0260C702-C56A-0648-AA35-1E5441594D1B}" type="pres">
      <dgm:prSet presAssocID="{F2ECDFC9-2E71-7F40-9B6D-0BCD0D1BE14D}" presName="sp" presStyleCnt="0"/>
      <dgm:spPr/>
    </dgm:pt>
    <dgm:pt modelId="{8DF344E8-B4DC-2C43-98F6-0536028209D2}" type="pres">
      <dgm:prSet presAssocID="{83D89D99-4709-BE48-BBA7-ACCC779B72F7}" presName="arrowAndChildren" presStyleCnt="0"/>
      <dgm:spPr/>
    </dgm:pt>
    <dgm:pt modelId="{3006E535-5B8A-2F43-B3D6-0D43673C68D1}" type="pres">
      <dgm:prSet presAssocID="{83D89D99-4709-BE48-BBA7-ACCC779B72F7}" presName="parentTextArrow" presStyleLbl="node1" presStyleIdx="6" presStyleCnt="7" custLinFactNeighborY="-18521"/>
      <dgm:spPr/>
    </dgm:pt>
  </dgm:ptLst>
  <dgm:cxnLst>
    <dgm:cxn modelId="{D6437D02-A662-A245-A1E3-C3A933B3355A}" type="presOf" srcId="{6549AE06-199E-3348-85F6-3C86A67521B5}" destId="{1F84B12C-B94D-D142-9A15-6582BD6A0157}" srcOrd="0" destOrd="0" presId="urn:microsoft.com/office/officeart/2005/8/layout/process4"/>
    <dgm:cxn modelId="{1A32FB02-BBFC-E848-B7ED-2FA0383B569F}" type="presOf" srcId="{E43542D2-B336-DC45-B970-228A184FBC4C}" destId="{B14AF28B-9648-E34E-90F3-8A1EA3CCB228}" srcOrd="0" destOrd="0" presId="urn:microsoft.com/office/officeart/2005/8/layout/process4"/>
    <dgm:cxn modelId="{50B04B10-DF23-C747-9CCC-65D9B7492601}" type="presOf" srcId="{70282684-674F-1243-AD0B-785E9412C233}" destId="{4B1DDE16-28FB-D642-B272-0AEB67EE8EC0}" srcOrd="0" destOrd="0" presId="urn:microsoft.com/office/officeart/2005/8/layout/process4"/>
    <dgm:cxn modelId="{904C0F15-D78E-8843-BC59-5FDA16A594A3}" type="presOf" srcId="{229373E9-E0A4-2946-9830-842041584DB7}" destId="{17EAD153-EE1E-914B-919D-B2D28BEB9742}" srcOrd="0" destOrd="0" presId="urn:microsoft.com/office/officeart/2005/8/layout/process4"/>
    <dgm:cxn modelId="{C80F5B19-7C60-5D4E-8C3E-C6A9EFA42649}" srcId="{34042B2D-344A-5C42-B733-CC3C91C99BF5}" destId="{70282684-674F-1243-AD0B-785E9412C233}" srcOrd="3" destOrd="0" parTransId="{9A08226C-F0AF-1D43-AF50-301B68FAA481}" sibTransId="{83C72C95-A172-DD42-83A3-4838D5232E06}"/>
    <dgm:cxn modelId="{32836A2F-9E7A-0646-8EED-FB8FCDDC958C}" srcId="{34042B2D-344A-5C42-B733-CC3C91C99BF5}" destId="{E43542D2-B336-DC45-B970-228A184FBC4C}" srcOrd="5" destOrd="0" parTransId="{1336B83A-0429-C14C-887F-F85475F2328C}" sibTransId="{41E968DC-D022-484A-8E81-AAB568AC6436}"/>
    <dgm:cxn modelId="{36740461-1C7C-EE41-9AD3-2C7910A164DB}" srcId="{34042B2D-344A-5C42-B733-CC3C91C99BF5}" destId="{1C39888E-7D29-6F40-953C-6CA700E5C026}" srcOrd="1" destOrd="0" parTransId="{9B347BE5-5D99-194E-9B81-313A4567B6D4}" sibTransId="{DB9096A5-C3B0-2D46-8220-5A6EABCB8B96}"/>
    <dgm:cxn modelId="{716FF642-EE6A-EC4C-B561-A70DA31D187E}" type="presOf" srcId="{83D89D99-4709-BE48-BBA7-ACCC779B72F7}" destId="{3006E535-5B8A-2F43-B3D6-0D43673C68D1}" srcOrd="0" destOrd="0" presId="urn:microsoft.com/office/officeart/2005/8/layout/process4"/>
    <dgm:cxn modelId="{FFEDE272-7A5C-754F-AAEE-1BFAB45494BE}" srcId="{34042B2D-344A-5C42-B733-CC3C91C99BF5}" destId="{229373E9-E0A4-2946-9830-842041584DB7}" srcOrd="2" destOrd="0" parTransId="{5891A74A-24A7-E849-97FB-ED16727B113F}" sibTransId="{AF9A75AA-A4A5-AA47-89DF-658E19AA1151}"/>
    <dgm:cxn modelId="{631EA459-2F08-2B41-8654-7EDAF8C1295B}" srcId="{34042B2D-344A-5C42-B733-CC3C91C99BF5}" destId="{9106AA68-E40A-1441-B9D8-A0476B803082}" srcOrd="4" destOrd="0" parTransId="{EE135594-E004-3F42-AC3F-9C83439F9D5F}" sibTransId="{98B01B37-0C10-1E4A-9BDE-D4D0C59E428A}"/>
    <dgm:cxn modelId="{451F6A95-3F1F-DB48-9625-AB0B4643E0FF}" srcId="{34042B2D-344A-5C42-B733-CC3C91C99BF5}" destId="{83D89D99-4709-BE48-BBA7-ACCC779B72F7}" srcOrd="0" destOrd="0" parTransId="{5DC29B87-60A6-6942-9F70-C843A4D8A0A6}" sibTransId="{F2ECDFC9-2E71-7F40-9B6D-0BCD0D1BE14D}"/>
    <dgm:cxn modelId="{F4F4DB9D-EB8D-6B47-A60D-86DCEF0C6481}" type="presOf" srcId="{1C39888E-7D29-6F40-953C-6CA700E5C026}" destId="{D0A0B33F-FED3-754C-B125-E9B57A600DAA}" srcOrd="0" destOrd="0" presId="urn:microsoft.com/office/officeart/2005/8/layout/process4"/>
    <dgm:cxn modelId="{86B3E2B1-6B1F-F549-9DE3-10E2CE99BC66}" type="presOf" srcId="{34042B2D-344A-5C42-B733-CC3C91C99BF5}" destId="{FC403C16-F580-3043-9CBA-6B2B6012E035}" srcOrd="0" destOrd="0" presId="urn:microsoft.com/office/officeart/2005/8/layout/process4"/>
    <dgm:cxn modelId="{016743B8-9C93-5C46-BA8A-5431A5313637}" srcId="{34042B2D-344A-5C42-B733-CC3C91C99BF5}" destId="{6549AE06-199E-3348-85F6-3C86A67521B5}" srcOrd="6" destOrd="0" parTransId="{D7A65821-0A47-3F48-9E34-8C1A2F9A5624}" sibTransId="{53C0B6AF-D599-2847-B405-5469CF31490F}"/>
    <dgm:cxn modelId="{5B36C7F6-6CBE-DE47-A53B-D288E6E4D47D}" type="presOf" srcId="{9106AA68-E40A-1441-B9D8-A0476B803082}" destId="{8E6AFAEA-5ADC-664E-AD39-9E3C0FC4D578}" srcOrd="0" destOrd="0" presId="urn:microsoft.com/office/officeart/2005/8/layout/process4"/>
    <dgm:cxn modelId="{D7FD1DD7-6587-0C47-98C7-5F866E046E3D}" type="presParOf" srcId="{FC403C16-F580-3043-9CBA-6B2B6012E035}" destId="{FADAEF04-7967-CF46-AE04-65D5E52EA4A3}" srcOrd="0" destOrd="0" presId="urn:microsoft.com/office/officeart/2005/8/layout/process4"/>
    <dgm:cxn modelId="{7D8AB3E9-BA22-F149-B278-FEFF5226221D}" type="presParOf" srcId="{FADAEF04-7967-CF46-AE04-65D5E52EA4A3}" destId="{1F84B12C-B94D-D142-9A15-6582BD6A0157}" srcOrd="0" destOrd="0" presId="urn:microsoft.com/office/officeart/2005/8/layout/process4"/>
    <dgm:cxn modelId="{123CDB46-4E75-1D44-B15D-B1C6E1EF3985}" type="presParOf" srcId="{FC403C16-F580-3043-9CBA-6B2B6012E035}" destId="{E0922605-034F-2E4B-A1D2-FE0C03950055}" srcOrd="1" destOrd="0" presId="urn:microsoft.com/office/officeart/2005/8/layout/process4"/>
    <dgm:cxn modelId="{F6461957-406B-874B-86D9-3E72C4FB47D1}" type="presParOf" srcId="{FC403C16-F580-3043-9CBA-6B2B6012E035}" destId="{828D339C-75D8-7349-844F-0833032DD94A}" srcOrd="2" destOrd="0" presId="urn:microsoft.com/office/officeart/2005/8/layout/process4"/>
    <dgm:cxn modelId="{3AEEB97D-E095-8D4B-A296-C27042414D36}" type="presParOf" srcId="{828D339C-75D8-7349-844F-0833032DD94A}" destId="{B14AF28B-9648-E34E-90F3-8A1EA3CCB228}" srcOrd="0" destOrd="0" presId="urn:microsoft.com/office/officeart/2005/8/layout/process4"/>
    <dgm:cxn modelId="{B26B5F7B-CE8C-C44E-BCA5-80030C5615B7}" type="presParOf" srcId="{FC403C16-F580-3043-9CBA-6B2B6012E035}" destId="{4EB28F68-E096-0B40-A453-6997CA5DC2B8}" srcOrd="3" destOrd="0" presId="urn:microsoft.com/office/officeart/2005/8/layout/process4"/>
    <dgm:cxn modelId="{211299C0-9184-E94E-A7E0-5BD68D063107}" type="presParOf" srcId="{FC403C16-F580-3043-9CBA-6B2B6012E035}" destId="{2F3611B7-4D09-4C41-BC65-25F33AAFE3A3}" srcOrd="4" destOrd="0" presId="urn:microsoft.com/office/officeart/2005/8/layout/process4"/>
    <dgm:cxn modelId="{51F34FB9-F8D5-624E-8E6F-60F99CA9E1BC}" type="presParOf" srcId="{2F3611B7-4D09-4C41-BC65-25F33AAFE3A3}" destId="{8E6AFAEA-5ADC-664E-AD39-9E3C0FC4D578}" srcOrd="0" destOrd="0" presId="urn:microsoft.com/office/officeart/2005/8/layout/process4"/>
    <dgm:cxn modelId="{C5C69201-19B3-AF4E-85C7-C3C9D2379E83}" type="presParOf" srcId="{FC403C16-F580-3043-9CBA-6B2B6012E035}" destId="{1B2E5639-E3DC-AD4B-B008-F6AF12D9390B}" srcOrd="5" destOrd="0" presId="urn:microsoft.com/office/officeart/2005/8/layout/process4"/>
    <dgm:cxn modelId="{311F9943-29F6-2345-840B-23C14B3A5841}" type="presParOf" srcId="{FC403C16-F580-3043-9CBA-6B2B6012E035}" destId="{A5184AFE-BEB4-4C40-8E4D-E21B548228F7}" srcOrd="6" destOrd="0" presId="urn:microsoft.com/office/officeart/2005/8/layout/process4"/>
    <dgm:cxn modelId="{692E8FAA-F8E4-2549-A59A-287611FC1E2E}" type="presParOf" srcId="{A5184AFE-BEB4-4C40-8E4D-E21B548228F7}" destId="{4B1DDE16-28FB-D642-B272-0AEB67EE8EC0}" srcOrd="0" destOrd="0" presId="urn:microsoft.com/office/officeart/2005/8/layout/process4"/>
    <dgm:cxn modelId="{3699D8CE-A6D7-C147-B61E-EACBF3C047A3}" type="presParOf" srcId="{FC403C16-F580-3043-9CBA-6B2B6012E035}" destId="{5D220B92-82EE-2B4F-A7C8-AC92577F2764}" srcOrd="7" destOrd="0" presId="urn:microsoft.com/office/officeart/2005/8/layout/process4"/>
    <dgm:cxn modelId="{1C554024-73A6-1640-A50D-C257D65CA486}" type="presParOf" srcId="{FC403C16-F580-3043-9CBA-6B2B6012E035}" destId="{2F56B26E-D6B4-1A47-9BA4-B0DE11E22967}" srcOrd="8" destOrd="0" presId="urn:microsoft.com/office/officeart/2005/8/layout/process4"/>
    <dgm:cxn modelId="{4196BEE9-4294-2C48-AEF0-F2D70F1DDC50}" type="presParOf" srcId="{2F56B26E-D6B4-1A47-9BA4-B0DE11E22967}" destId="{17EAD153-EE1E-914B-919D-B2D28BEB9742}" srcOrd="0" destOrd="0" presId="urn:microsoft.com/office/officeart/2005/8/layout/process4"/>
    <dgm:cxn modelId="{BA9DFF12-FD09-F640-B017-BEFBD80F6E5E}" type="presParOf" srcId="{FC403C16-F580-3043-9CBA-6B2B6012E035}" destId="{684998B7-9B92-6042-A87C-9947A28920E3}" srcOrd="9" destOrd="0" presId="urn:microsoft.com/office/officeart/2005/8/layout/process4"/>
    <dgm:cxn modelId="{4B70643F-08E2-7846-941C-2D76FCF32876}" type="presParOf" srcId="{FC403C16-F580-3043-9CBA-6B2B6012E035}" destId="{9C240F6A-5F65-1E4C-8264-567FD5E1B0D9}" srcOrd="10" destOrd="0" presId="urn:microsoft.com/office/officeart/2005/8/layout/process4"/>
    <dgm:cxn modelId="{FFC52BA9-E45A-EE49-AB4C-E3A41F55E8E8}" type="presParOf" srcId="{9C240F6A-5F65-1E4C-8264-567FD5E1B0D9}" destId="{D0A0B33F-FED3-754C-B125-E9B57A600DAA}" srcOrd="0" destOrd="0" presId="urn:microsoft.com/office/officeart/2005/8/layout/process4"/>
    <dgm:cxn modelId="{18F71456-F08A-7A4A-8C8B-E71E34B0CE59}" type="presParOf" srcId="{FC403C16-F580-3043-9CBA-6B2B6012E035}" destId="{0260C702-C56A-0648-AA35-1E5441594D1B}" srcOrd="11" destOrd="0" presId="urn:microsoft.com/office/officeart/2005/8/layout/process4"/>
    <dgm:cxn modelId="{C7C4AA6E-7DE5-5E41-9E86-420C1C72927E}" type="presParOf" srcId="{FC403C16-F580-3043-9CBA-6B2B6012E035}" destId="{8DF344E8-B4DC-2C43-98F6-0536028209D2}" srcOrd="12" destOrd="0" presId="urn:microsoft.com/office/officeart/2005/8/layout/process4"/>
    <dgm:cxn modelId="{DA75EA82-CB2A-D749-B020-D1242790BB46}" type="presParOf" srcId="{8DF344E8-B4DC-2C43-98F6-0536028209D2}" destId="{3006E535-5B8A-2F43-B3D6-0D43673C68D1}" srcOrd="0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D1431B-420F-A644-B683-FFAB032D20D8}">
      <dsp:nvSpPr>
        <dsp:cNvPr id="0" name=""/>
        <dsp:cNvSpPr/>
      </dsp:nvSpPr>
      <dsp:spPr>
        <a:xfrm>
          <a:off x="0" y="3591051"/>
          <a:ext cx="4902009" cy="471323"/>
        </a:xfrm>
        <a:prstGeom prst="rect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Certified ROI Professional (CRP) Designation</a:t>
          </a:r>
          <a:endParaRPr lang="en-US" sz="20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3591051"/>
        <a:ext cx="4902009" cy="471323"/>
      </dsp:txXfrm>
    </dsp:sp>
    <dsp:sp modelId="{8E6AFAEA-5ADC-664E-AD39-9E3C0FC4D578}">
      <dsp:nvSpPr>
        <dsp:cNvPr id="0" name=""/>
        <dsp:cNvSpPr/>
      </dsp:nvSpPr>
      <dsp:spPr>
        <a:xfrm rot="10800000">
          <a:off x="0" y="2873226"/>
          <a:ext cx="4902009" cy="724895"/>
        </a:xfrm>
        <a:prstGeom prst="upArrowCallout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Right to Use Materials at Work</a:t>
          </a:r>
          <a:endParaRPr lang="en-US" sz="20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0" y="2873226"/>
        <a:ext cx="4902009" cy="471015"/>
      </dsp:txXfrm>
    </dsp:sp>
    <dsp:sp modelId="{4B1DDE16-28FB-D642-B272-0AEB67EE8EC0}">
      <dsp:nvSpPr>
        <dsp:cNvPr id="0" name=""/>
        <dsp:cNvSpPr/>
      </dsp:nvSpPr>
      <dsp:spPr>
        <a:xfrm rot="10800000">
          <a:off x="0" y="2155400"/>
          <a:ext cx="4902009" cy="724895"/>
        </a:xfrm>
        <a:prstGeom prst="upArrowCallout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Virtual Assistance</a:t>
          </a:r>
          <a:endParaRPr lang="en-US" sz="2000" kern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0" y="2155400"/>
        <a:ext cx="4902009" cy="471015"/>
      </dsp:txXfrm>
    </dsp:sp>
    <dsp:sp modelId="{17EAD153-EE1E-914B-919D-B2D28BEB9742}">
      <dsp:nvSpPr>
        <dsp:cNvPr id="0" name=""/>
        <dsp:cNvSpPr/>
      </dsp:nvSpPr>
      <dsp:spPr>
        <a:xfrm rot="10800000">
          <a:off x="0" y="1437574"/>
          <a:ext cx="4902009" cy="724895"/>
        </a:xfrm>
        <a:prstGeom prst="upArrowCallout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Workbook and Materials</a:t>
          </a:r>
          <a:endParaRPr lang="en-US" sz="2000" kern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0" y="1437574"/>
        <a:ext cx="4902009" cy="471015"/>
      </dsp:txXfrm>
    </dsp:sp>
    <dsp:sp modelId="{D0A0B33F-FED3-754C-B125-E9B57A600DAA}">
      <dsp:nvSpPr>
        <dsp:cNvPr id="0" name=""/>
        <dsp:cNvSpPr/>
      </dsp:nvSpPr>
      <dsp:spPr>
        <a:xfrm rot="10800000">
          <a:off x="0" y="719748"/>
          <a:ext cx="4902009" cy="724895"/>
        </a:xfrm>
        <a:prstGeom prst="upArrowCallout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Workshop</a:t>
          </a:r>
          <a:endParaRPr lang="en-US" sz="2000" kern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0" y="719748"/>
        <a:ext cx="4902009" cy="471015"/>
      </dsp:txXfrm>
    </dsp:sp>
    <dsp:sp modelId="{3006E535-5B8A-2F43-B3D6-0D43673C68D1}">
      <dsp:nvSpPr>
        <dsp:cNvPr id="0" name=""/>
        <dsp:cNvSpPr/>
      </dsp:nvSpPr>
      <dsp:spPr>
        <a:xfrm rot="10800000">
          <a:off x="0" y="0"/>
          <a:ext cx="4902009" cy="724895"/>
        </a:xfrm>
        <a:prstGeom prst="upArrowCallout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Prework</a:t>
          </a:r>
          <a:endParaRPr lang="en-US" sz="20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0" y="0"/>
        <a:ext cx="4902009" cy="4710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4B12C-B94D-D142-9A15-6582BD6A0157}">
      <dsp:nvSpPr>
        <dsp:cNvPr id="0" name=""/>
        <dsp:cNvSpPr/>
      </dsp:nvSpPr>
      <dsp:spPr>
        <a:xfrm>
          <a:off x="0" y="3663301"/>
          <a:ext cx="4782427" cy="400873"/>
        </a:xfrm>
        <a:prstGeom prst="rect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Life cycle of the program</a:t>
          </a:r>
        </a:p>
      </dsp:txBody>
      <dsp:txXfrm>
        <a:off x="0" y="3663301"/>
        <a:ext cx="4782427" cy="400873"/>
      </dsp:txXfrm>
    </dsp:sp>
    <dsp:sp modelId="{B14AF28B-9648-E34E-90F3-8A1EA3CCB228}">
      <dsp:nvSpPr>
        <dsp:cNvPr id="0" name=""/>
        <dsp:cNvSpPr/>
      </dsp:nvSpPr>
      <dsp:spPr>
        <a:xfrm rot="10800000">
          <a:off x="0" y="3052772"/>
          <a:ext cx="4782427" cy="616542"/>
        </a:xfrm>
        <a:prstGeom prst="upArrowCallout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Size of the target audience</a:t>
          </a:r>
          <a:endParaRPr lang="en-US" sz="18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0" y="3052772"/>
        <a:ext cx="4782427" cy="400610"/>
      </dsp:txXfrm>
    </dsp:sp>
    <dsp:sp modelId="{8E6AFAEA-5ADC-664E-AD39-9E3C0FC4D578}">
      <dsp:nvSpPr>
        <dsp:cNvPr id="0" name=""/>
        <dsp:cNvSpPr/>
      </dsp:nvSpPr>
      <dsp:spPr>
        <a:xfrm rot="10800000">
          <a:off x="0" y="2442242"/>
          <a:ext cx="4782427" cy="616542"/>
        </a:xfrm>
        <a:prstGeom prst="upArrowCallout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Visibility of the program</a:t>
          </a:r>
          <a:endParaRPr lang="en-US" sz="18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0" y="2442242"/>
        <a:ext cx="4782427" cy="400610"/>
      </dsp:txXfrm>
    </dsp:sp>
    <dsp:sp modelId="{4B1DDE16-28FB-D642-B272-0AEB67EE8EC0}">
      <dsp:nvSpPr>
        <dsp:cNvPr id="0" name=""/>
        <dsp:cNvSpPr/>
      </dsp:nvSpPr>
      <dsp:spPr>
        <a:xfrm rot="10800000">
          <a:off x="0" y="1831712"/>
          <a:ext cx="4782427" cy="616542"/>
        </a:xfrm>
        <a:prstGeom prst="upArrowCallout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Management interest in the evaluations</a:t>
          </a:r>
          <a:endParaRPr lang="en-US" sz="18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0" y="1831712"/>
        <a:ext cx="4782427" cy="400610"/>
      </dsp:txXfrm>
    </dsp:sp>
    <dsp:sp modelId="{17EAD153-EE1E-914B-919D-B2D28BEB9742}">
      <dsp:nvSpPr>
        <dsp:cNvPr id="0" name=""/>
        <dsp:cNvSpPr/>
      </dsp:nvSpPr>
      <dsp:spPr>
        <a:xfrm rot="10800000">
          <a:off x="0" y="1221182"/>
          <a:ext cx="4782427" cy="616542"/>
        </a:xfrm>
        <a:prstGeom prst="upArrowCallout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Linkage to strategic objectives</a:t>
          </a:r>
          <a:endParaRPr lang="en-US" sz="18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0" y="1221182"/>
        <a:ext cx="4782427" cy="400610"/>
      </dsp:txXfrm>
    </dsp:sp>
    <dsp:sp modelId="{D0A0B33F-FED3-754C-B125-E9B57A600DAA}">
      <dsp:nvSpPr>
        <dsp:cNvPr id="0" name=""/>
        <dsp:cNvSpPr/>
      </dsp:nvSpPr>
      <dsp:spPr>
        <a:xfrm rot="10800000">
          <a:off x="0" y="610652"/>
          <a:ext cx="4782427" cy="616542"/>
        </a:xfrm>
        <a:prstGeom prst="upArrowCallout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Linkage of program to problems or opportunities</a:t>
          </a:r>
          <a:endParaRPr lang="en-US" sz="18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0" y="610652"/>
        <a:ext cx="4782427" cy="400610"/>
      </dsp:txXfrm>
    </dsp:sp>
    <dsp:sp modelId="{3006E535-5B8A-2F43-B3D6-0D43673C68D1}">
      <dsp:nvSpPr>
        <dsp:cNvPr id="0" name=""/>
        <dsp:cNvSpPr/>
      </dsp:nvSpPr>
      <dsp:spPr>
        <a:xfrm rot="10800000">
          <a:off x="0" y="0"/>
          <a:ext cx="4782427" cy="616542"/>
        </a:xfrm>
        <a:prstGeom prst="upArrowCallout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Importance of program</a:t>
          </a:r>
          <a:endParaRPr lang="en-US" sz="18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0" y="0"/>
        <a:ext cx="4782427" cy="400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EB50A84-129E-564D-AB17-37C076726E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D59FB4-25C7-EE43-8C82-651EAFCFA8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C9076-FF8D-A847-B9B9-C0684A828FC2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2E421E-6936-F749-B8E2-9AE1531634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E22F1F-74AD-2940-B09E-CF2BD79A4CF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94FB7-19E4-C84A-A845-00153A264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528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599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3504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7111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2902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Efficiency measures are not enough. They are important</a:t>
            </a:r>
            <a:r>
              <a:rPr lang="en-US" baseline="0" dirty="0"/>
              <a:t> set of measures in the management of value, but offer little insight into the creation of value. This is where effectiveness measures come in.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A0FA67-7764-4CCA-BEC7-7A50CC7A95B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441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5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195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D817B7-799A-4A66-A3C8-C5D0B919D2C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23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name="adj1" fmla="val 4126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1012800" y="2497750"/>
            <a:ext cx="4950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012800" y="3678252"/>
            <a:ext cx="49500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1BD01-604A-3E48-A770-742BE3F73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D9D435-F898-6041-86A7-F28833E18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2F941-E2C0-6D41-8717-2399982694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2D32C-F938-C94D-BFA3-0471CE39A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182F8-B560-FC40-B2BC-4183696A6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FB84-33A4-CF45-BAA2-BC996DBF2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10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F0F6F-9A28-D545-A1E5-3ECA5FC7A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FDB91-858D-AB4A-BF7C-15940642B1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CDB23D-02A8-E740-85D4-6DE867354A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6610FF-6883-2546-A290-1B178AC390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21CE6-8288-274C-A66C-7E001453B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88A08-E661-034F-9E73-E73455D21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FB84-33A4-CF45-BAA2-BC996DBF2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22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5A6BC-814B-F940-AF44-5A49584A7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B80CA3-819A-E549-8356-59722F193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5E5D80-89A3-724D-B3C0-57F11EB8AC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97C8D4-8224-E84D-BDF7-1FBD92D3C4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E82926-FC98-5540-AFAC-01E788364F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6853A2-8506-8542-9360-328F706E77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A16F3F-0383-4C48-833E-DECB4C748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3B4F06-8C16-4045-8C5B-4B2A56C71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FB84-33A4-CF45-BAA2-BC996DBF2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131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DBAE5-618B-4A40-888A-C21CAD90E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1A4690-A3F1-5F4A-9B06-F5AB66DC8C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7AB880-AB3C-1145-A22C-F6190105F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B0146E-BF35-2C47-9913-773B5C05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FB84-33A4-CF45-BAA2-BC996DBF2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23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62B72A-C11E-F542-8786-CD7DE1788B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E5B739-19A0-C542-942F-125D89447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BB484C-B4E7-9149-A13E-57B2059C5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FB84-33A4-CF45-BAA2-BC996DBF2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84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F5938-CF5F-7A4A-AD20-846A59708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BAA7C-4517-C847-8341-3AABEAE49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7FB286-A071-FD47-9BB5-CDE3ACDE3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9A6114-7157-DF40-BB6A-042672FAEB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FF2F22-5FC9-464C-BAD5-CF58F5541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94051B-CBBA-5745-A733-1C28FFCE7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FB84-33A4-CF45-BAA2-BC996DBF2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75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102C2-9F0E-994F-AA10-2A8CDC64B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5DFE94-B20E-BB41-B25A-68B7813E99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5D8DA9-3310-E545-96B3-3A6C6779D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77CE1D-6FFD-FB4E-901F-2D6E1BBB5D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6C9A03-AFCF-814E-AD4C-91F1A571E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0F8BD8-7F4C-8349-92A0-6BDFEC4B3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FB84-33A4-CF45-BAA2-BC996DBF2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14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925F1-A7B7-E848-BFE9-6DDB1DB0F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7C93A3-253F-5D4A-97D6-CE48F242B2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E6E4C-8704-2146-AB49-EA4258C24F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6299B-9CD6-C24B-94BB-0BBA11F56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9704A-8E26-3648-B869-5E2A36D24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FB84-33A4-CF45-BAA2-BC996DBF2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90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BF7816-2AF7-E64D-9782-BA8A1D6DF3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AC1048-2850-F040-AF6F-9E126106FA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4A2BB-1C37-1045-ABF0-080353D1AE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78BEB-0476-E446-9209-2F28E598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FB824-59BA-4F4C-80C6-42365DEA2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FB84-33A4-CF45-BAA2-BC996DBF2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27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name="adj1" fmla="val 4126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804525" y="854775"/>
            <a:ext cx="5152200" cy="350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31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200"/>
              <a:buChar char="▪"/>
              <a:defRPr sz="3200" i="1"/>
            </a:lvl1pPr>
            <a:lvl2pPr marL="914400" lvl="1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□"/>
              <a:defRPr sz="3200" i="1"/>
            </a:lvl2pPr>
            <a:lvl3pPr marL="1371600" lvl="2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□"/>
              <a:defRPr sz="3200" i="1"/>
            </a:lvl3pPr>
            <a:lvl4pPr marL="1828800" lvl="3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□"/>
              <a:defRPr sz="3200" i="1"/>
            </a:lvl4pPr>
            <a:lvl5pPr marL="2286000" lvl="4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 i="1"/>
            </a:lvl5pPr>
            <a:lvl6pPr marL="2743200" lvl="5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 i="1"/>
            </a:lvl6pPr>
            <a:lvl7pPr marL="3200400" lvl="6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 i="1"/>
            </a:lvl7pPr>
            <a:lvl8pPr marL="3657600" lvl="7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 i="1"/>
            </a:lvl8pPr>
            <a:lvl9pPr marL="4114800" lvl="8" indent="-431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 i="1"/>
            </a:lvl9pPr>
          </a:lstStyle>
          <a:p>
            <a:endParaRPr/>
          </a:p>
        </p:txBody>
      </p:sp>
      <p:sp>
        <p:nvSpPr>
          <p:cNvPr id="19" name="Google Shape;19;p4"/>
          <p:cNvSpPr/>
          <p:nvPr/>
        </p:nvSpPr>
        <p:spPr>
          <a:xfrm>
            <a:off x="617750" y="603375"/>
            <a:ext cx="948000" cy="94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809196" y="854775"/>
            <a:ext cx="565108" cy="4452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name="adj1" fmla="val 4126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869150" y="2312925"/>
            <a:ext cx="7405800" cy="200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▪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□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□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□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name="adj1" fmla="val 4126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869150" y="2312925"/>
            <a:ext cx="3594600" cy="213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□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□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□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4680228" y="2312925"/>
            <a:ext cx="3594600" cy="213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□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□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□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name="adj1" fmla="val 4126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name="adj1" fmla="val 4126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reverse">
  <p:cSld name="BLANK_1">
    <p:bg>
      <p:bgPr>
        <a:solidFill>
          <a:srgbClr val="000000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name="adj1" fmla="val 412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5B0AB-9D85-5041-9E47-089B467D25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4307B2-D3C2-CC47-A7C5-11F775794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870BE-C4CD-AA49-929F-72ECD6AB64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0F3E8-44A1-B34D-AFC8-22A2D183E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5C6B4-65D3-7E4C-BAF2-E79E91574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FB84-33A4-CF45-BAA2-BC996DBF2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378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1F86C-8344-1B43-A2A1-D499A15C4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75811-89A4-7641-A157-448F7CE58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C4609-C3A9-6D42-B585-C3319EE0B9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D2460-50D8-3E44-BB24-AE2639359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71630-124A-B745-9999-E8BFCBD5F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FB84-33A4-CF45-BAA2-BC996DBF2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33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69150" y="2312925"/>
            <a:ext cx="7405800" cy="20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▪"/>
              <a:defRPr sz="20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□"/>
              <a:defRPr sz="20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□"/>
              <a:defRPr sz="20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□"/>
              <a:defRPr sz="20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○"/>
              <a:defRPr sz="20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■"/>
              <a:defRPr sz="20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●"/>
              <a:defRPr sz="20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○"/>
              <a:defRPr sz="20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■"/>
              <a:defRPr sz="20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r">
              <a:buNone/>
              <a:defRPr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algn="r">
              <a:buNone/>
              <a:defRPr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algn="r">
              <a:buNone/>
              <a:defRPr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algn="r">
              <a:buNone/>
              <a:defRPr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algn="r">
              <a:buNone/>
              <a:defRPr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algn="r">
              <a:buNone/>
              <a:defRPr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algn="r">
              <a:buNone/>
              <a:defRPr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algn="r">
              <a:buNone/>
              <a:defRPr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6" r:id="rId6"/>
    <p:sldLayoutId id="2147483657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6272AB-EE93-4C40-943A-015A3047C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57097D-F157-6A48-994A-84EA1D7E8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A9918-AEFF-A549-A3BD-E9553DB19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2794" y="474692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9FB84-33A4-CF45-BAA2-BC996DBF2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023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5DB665C-3908-5F4F-81B7-264D8810F3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68" t="1214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309B34-4B88-7042-9406-A70C684F6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66349" y="625033"/>
            <a:ext cx="4942390" cy="2314937"/>
          </a:xfrm>
        </p:spPr>
        <p:txBody>
          <a:bodyPr anchor="ctr"/>
          <a:lstStyle/>
          <a:p>
            <a:pPr marL="101600" indent="0" algn="ctr">
              <a:buNone/>
            </a:pPr>
            <a:r>
              <a:rPr lang="en-US" sz="5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Results Executives Love</a:t>
            </a:r>
          </a:p>
        </p:txBody>
      </p:sp>
      <p:pic>
        <p:nvPicPr>
          <p:cNvPr id="5" name="Picture 2" descr="INSTITI ">
            <a:extLst>
              <a:ext uri="{FF2B5EF4-FFF2-40B4-BE49-F238E27FC236}">
                <a16:creationId xmlns:a16="http://schemas.microsoft.com/office/drawing/2014/main" id="{E3876DC7-2DDF-2E46-B658-62FCA28B0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426" y="3168182"/>
            <a:ext cx="2311685" cy="33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887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093173"/>
              </p:ext>
            </p:extLst>
          </p:nvPr>
        </p:nvGraphicFramePr>
        <p:xfrm>
          <a:off x="1191519" y="642863"/>
          <a:ext cx="7076991" cy="4109403"/>
        </p:xfrm>
        <a:graphic>
          <a:graphicData uri="http://schemas.openxmlformats.org/drawingml/2006/table">
            <a:tbl>
              <a:tblPr firstRow="1" bandRow="1"/>
              <a:tblGrid>
                <a:gridCol w="1723332">
                  <a:extLst>
                    <a:ext uri="{9D8B030D-6E8A-4147-A177-3AD203B41FA5}">
                      <a16:colId xmlns:a16="http://schemas.microsoft.com/office/drawing/2014/main" val="4008302579"/>
                    </a:ext>
                  </a:extLst>
                </a:gridCol>
                <a:gridCol w="690102">
                  <a:extLst>
                    <a:ext uri="{9D8B030D-6E8A-4147-A177-3AD203B41FA5}">
                      <a16:colId xmlns:a16="http://schemas.microsoft.com/office/drawing/2014/main" val="1524283254"/>
                    </a:ext>
                  </a:extLst>
                </a:gridCol>
                <a:gridCol w="1018213">
                  <a:extLst>
                    <a:ext uri="{9D8B030D-6E8A-4147-A177-3AD203B41FA5}">
                      <a16:colId xmlns:a16="http://schemas.microsoft.com/office/drawing/2014/main" val="2985456340"/>
                    </a:ext>
                  </a:extLst>
                </a:gridCol>
                <a:gridCol w="2677000">
                  <a:extLst>
                    <a:ext uri="{9D8B030D-6E8A-4147-A177-3AD203B41FA5}">
                      <a16:colId xmlns:a16="http://schemas.microsoft.com/office/drawing/2014/main" val="2280493022"/>
                    </a:ext>
                  </a:extLst>
                </a:gridCol>
                <a:gridCol w="968344">
                  <a:extLst>
                    <a:ext uri="{9D8B030D-6E8A-4147-A177-3AD203B41FA5}">
                      <a16:colId xmlns:a16="http://schemas.microsoft.com/office/drawing/2014/main" val="732123313"/>
                    </a:ext>
                  </a:extLst>
                </a:gridCol>
              </a:tblGrid>
              <a:tr h="2286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434" marR="59434" marT="29717" marB="297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sng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LEVEL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434" marR="59434" marT="29717" marB="297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sng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ISSUE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434" marR="59434" marT="29717" marB="297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sng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MEASURES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434" marR="59434" marT="29717" marB="297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sng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TARGETS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434" marR="59434" marT="29717" marB="297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4252742"/>
                  </a:ext>
                </a:extLst>
              </a:tr>
              <a:tr h="5673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0" i="0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This is easy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Always measured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434" marR="59434" marT="29717" marB="297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434" marR="59434" marT="29717" marB="297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Inputs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434" marR="59434" marT="29717" marB="297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Volume, Hours, Convenience, Cost</a:t>
                      </a:r>
                    </a:p>
                  </a:txBody>
                  <a:tcPr marL="59434" marR="59434" marT="29717" marB="297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434" marR="59434" marT="29717" marB="297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6449807"/>
                  </a:ext>
                </a:extLst>
              </a:tr>
              <a:tr h="645460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0" i="0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This is easy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Almost always measured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434" marR="59434" marT="29717" marB="297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434" marR="59434" marT="29717" marB="297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Reaction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434" marR="59434" marT="29717" marB="297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B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Relevance, Engaging, </a:t>
                      </a:r>
                      <a:r>
                        <a:rPr lang="en-US" sz="1200" kern="1200" dirty="0">
                          <a:solidFill>
                            <a:srgbClr val="B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Important, Useful, </a:t>
                      </a:r>
                      <a:r>
                        <a:rPr lang="en-US" sz="1200" kern="1200" dirty="0">
                          <a:solidFill>
                            <a:srgbClr val="B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New Content, </a:t>
                      </a:r>
                      <a:r>
                        <a:rPr lang="en-US" sz="1200" kern="1200" dirty="0">
                          <a:solidFill>
                            <a:srgbClr val="B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Intent to Use, </a:t>
                      </a:r>
                      <a:r>
                        <a:rPr lang="en-US" sz="1200" kern="1200" dirty="0">
                          <a:solidFill>
                            <a:srgbClr val="B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Recommend to Others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434" marR="59434" marT="29717" marB="297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434" marR="59434" marT="29717" marB="297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1144213"/>
                  </a:ext>
                </a:extLst>
              </a:tr>
              <a:tr h="546683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0" i="0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Not difficult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Usually measured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434" marR="59434" marT="29717" marB="297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434" marR="59434" marT="29717" marB="297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Learning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434" marR="59434" marT="29717" marB="297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Concepts, Trends, Facts, Contacts, Skills, Competencies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434" marR="59434" marT="29717" marB="297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434" marR="59434" marT="29717" marB="297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9052919"/>
                  </a:ext>
                </a:extLst>
              </a:tr>
              <a:tr h="747175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0" i="0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Possible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Often measured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434" marR="59434" marT="29717" marB="297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434" marR="59434" marT="29717" marB="297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Application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434" marR="59434" marT="29717" marB="297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Use of content, Frequency of Use, Success with Use, Barriers, Enablers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434" marR="59434" marT="29717" marB="297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434" marR="59434" marT="29717" marB="297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977128"/>
                  </a:ext>
                </a:extLst>
              </a:tr>
              <a:tr h="718328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0" i="0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Not so difficult to connect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Sometimes measured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434" marR="59434" marT="29717" marB="297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434" marR="59434" marT="29717" marB="297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Impact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434" marR="59434" marT="29717" marB="297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Productivity, Time, Quality, Costs, Image, Reputation, Engagement, Compliance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434" marR="59434" marT="29717" marB="297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434" marR="59434" marT="29717" marB="297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8113110"/>
                  </a:ext>
                </a:extLst>
              </a:tr>
              <a:tr h="564403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0" i="0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Possible for many programs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Rarely measured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434" marR="59434" marT="29717" marB="297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434" marR="59434" marT="29717" marB="297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ROI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434" marR="59434" marT="29717" marB="297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Benefit Cost Ratio or Return on Investment, Expressed as a Percent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434" marR="59434" marT="29717" marB="297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434" marR="59434" marT="29717" marB="297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8446062"/>
                  </a:ext>
                </a:extLst>
              </a:tr>
            </a:tbl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3946904" y="1340402"/>
            <a:ext cx="299107" cy="3011951"/>
            <a:chOff x="24894" y="23826"/>
            <a:chExt cx="381000" cy="3348846"/>
          </a:xfrm>
        </p:grpSpPr>
        <p:sp>
          <p:nvSpPr>
            <p:cNvPr id="20" name="Down Arrow 19"/>
            <p:cNvSpPr/>
            <p:nvPr/>
          </p:nvSpPr>
          <p:spPr>
            <a:xfrm>
              <a:off x="24894" y="3007547"/>
              <a:ext cx="381000" cy="365125"/>
            </a:xfrm>
            <a:prstGeom prst="downArrow">
              <a:avLst/>
            </a:prstGeom>
            <a:gradFill rotWithShape="1">
              <a:gsLst>
                <a:gs pos="0">
                  <a:srgbClr val="740000">
                    <a:tint val="100000"/>
                    <a:shade val="100000"/>
                    <a:satMod val="130000"/>
                  </a:srgbClr>
                </a:gs>
                <a:gs pos="100000">
                  <a:srgbClr val="740000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74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endParaRPr lang="en-US" sz="1050"/>
            </a:p>
          </p:txBody>
        </p:sp>
        <p:sp>
          <p:nvSpPr>
            <p:cNvPr id="21" name="Down Arrow 20"/>
            <p:cNvSpPr/>
            <p:nvPr/>
          </p:nvSpPr>
          <p:spPr>
            <a:xfrm>
              <a:off x="24894" y="705622"/>
              <a:ext cx="381000" cy="365760"/>
            </a:xfrm>
            <a:prstGeom prst="downArrow">
              <a:avLst/>
            </a:prstGeom>
            <a:gradFill rotWithShape="1">
              <a:gsLst>
                <a:gs pos="0">
                  <a:srgbClr val="740000">
                    <a:tint val="100000"/>
                    <a:shade val="100000"/>
                    <a:satMod val="130000"/>
                  </a:srgbClr>
                </a:gs>
                <a:gs pos="100000">
                  <a:srgbClr val="740000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74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endParaRPr lang="en-US" sz="1050" dirty="0"/>
            </a:p>
          </p:txBody>
        </p:sp>
        <p:sp>
          <p:nvSpPr>
            <p:cNvPr id="22" name="Down Arrow 21"/>
            <p:cNvSpPr/>
            <p:nvPr/>
          </p:nvSpPr>
          <p:spPr>
            <a:xfrm>
              <a:off x="24894" y="1406713"/>
              <a:ext cx="381000" cy="365760"/>
            </a:xfrm>
            <a:prstGeom prst="downArrow">
              <a:avLst/>
            </a:prstGeom>
            <a:gradFill rotWithShape="1">
              <a:gsLst>
                <a:gs pos="0">
                  <a:srgbClr val="740000">
                    <a:tint val="100000"/>
                    <a:shade val="100000"/>
                    <a:satMod val="130000"/>
                  </a:srgbClr>
                </a:gs>
                <a:gs pos="100000">
                  <a:srgbClr val="740000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74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endParaRPr lang="en-US" sz="1050" dirty="0"/>
            </a:p>
          </p:txBody>
        </p:sp>
        <p:sp>
          <p:nvSpPr>
            <p:cNvPr id="23" name="Down Arrow 22"/>
            <p:cNvSpPr/>
            <p:nvPr/>
          </p:nvSpPr>
          <p:spPr>
            <a:xfrm>
              <a:off x="24894" y="2215925"/>
              <a:ext cx="381000" cy="365760"/>
            </a:xfrm>
            <a:prstGeom prst="downArrow">
              <a:avLst/>
            </a:prstGeom>
            <a:gradFill rotWithShape="1">
              <a:gsLst>
                <a:gs pos="0">
                  <a:srgbClr val="740000">
                    <a:tint val="100000"/>
                    <a:shade val="100000"/>
                    <a:satMod val="130000"/>
                  </a:srgbClr>
                </a:gs>
                <a:gs pos="100000">
                  <a:srgbClr val="740000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74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endParaRPr lang="en-US" sz="1050"/>
            </a:p>
          </p:txBody>
        </p:sp>
        <p:sp>
          <p:nvSpPr>
            <p:cNvPr id="24" name="Down Arrow 23"/>
            <p:cNvSpPr/>
            <p:nvPr/>
          </p:nvSpPr>
          <p:spPr>
            <a:xfrm>
              <a:off x="24894" y="23826"/>
              <a:ext cx="381000" cy="365760"/>
            </a:xfrm>
            <a:prstGeom prst="downArrow">
              <a:avLst/>
            </a:prstGeom>
            <a:gradFill rotWithShape="1">
              <a:gsLst>
                <a:gs pos="0">
                  <a:srgbClr val="740000">
                    <a:tint val="100000"/>
                    <a:shade val="100000"/>
                    <a:satMod val="130000"/>
                  </a:srgbClr>
                </a:gs>
                <a:gs pos="100000">
                  <a:srgbClr val="740000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7400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endParaRPr lang="en-US" sz="105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89746" y="1427524"/>
            <a:ext cx="411975" cy="1560742"/>
            <a:chOff x="339475" y="2026707"/>
            <a:chExt cx="524770" cy="1724025"/>
          </a:xfrm>
        </p:grpSpPr>
        <p:sp>
          <p:nvSpPr>
            <p:cNvPr id="25" name="Right Bracket 24"/>
            <p:cNvSpPr/>
            <p:nvPr/>
          </p:nvSpPr>
          <p:spPr>
            <a:xfrm flipH="1">
              <a:off x="468957" y="2026707"/>
              <a:ext cx="395288" cy="1724025"/>
            </a:xfrm>
            <a:prstGeom prst="rightBracket">
              <a:avLst/>
            </a:prstGeom>
            <a:ln w="57150"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US" sz="1050"/>
            </a:p>
          </p:txBody>
        </p:sp>
        <p:sp>
          <p:nvSpPr>
            <p:cNvPr id="26" name="TextBox 2057"/>
            <p:cNvSpPr txBox="1">
              <a:spLocks noChangeArrowheads="1"/>
            </p:cNvSpPr>
            <p:nvPr/>
          </p:nvSpPr>
          <p:spPr bwMode="auto">
            <a:xfrm rot="-5400000">
              <a:off x="-127250" y="2690722"/>
              <a:ext cx="1201738" cy="268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*</a:t>
              </a:r>
              <a:r>
                <a:rPr lang="en-US" altLang="en-US" sz="1200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Can predict</a:t>
              </a:r>
              <a:endParaRPr lang="en-US" altLang="en-US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87047" y="3399097"/>
            <a:ext cx="528052" cy="1276275"/>
            <a:chOff x="37092" y="3803649"/>
            <a:chExt cx="672629" cy="1514475"/>
          </a:xfrm>
        </p:grpSpPr>
        <p:sp>
          <p:nvSpPr>
            <p:cNvPr id="27" name="Right Bracket 26"/>
            <p:cNvSpPr/>
            <p:nvPr/>
          </p:nvSpPr>
          <p:spPr>
            <a:xfrm flipH="1">
              <a:off x="314434" y="3803649"/>
              <a:ext cx="395287" cy="1514475"/>
            </a:xfrm>
            <a:prstGeom prst="rightBracket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en-US" sz="1050"/>
            </a:p>
          </p:txBody>
        </p:sp>
        <p:sp>
          <p:nvSpPr>
            <p:cNvPr id="28" name="TextBox 2058"/>
            <p:cNvSpPr txBox="1">
              <a:spLocks noChangeArrowheads="1"/>
            </p:cNvSpPr>
            <p:nvPr/>
          </p:nvSpPr>
          <p:spPr bwMode="auto">
            <a:xfrm rot="16200000">
              <a:off x="-239278" y="4284056"/>
              <a:ext cx="1137515" cy="5847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Executives prefer </a:t>
              </a:r>
              <a:endParaRPr lang="en-US" altLang="en-US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758249" y="4758289"/>
            <a:ext cx="4725252" cy="237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*Best Practice: Percent of Programs Evaluated at this level each year.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211559" y="3310082"/>
            <a:ext cx="2835746" cy="353540"/>
            <a:chOff x="4701919" y="4065712"/>
            <a:chExt cx="3656321" cy="471386"/>
          </a:xfrm>
        </p:grpSpPr>
        <p:cxnSp>
          <p:nvCxnSpPr>
            <p:cNvPr id="30" name="Straight Arrow Connector 29"/>
            <p:cNvCxnSpPr>
              <a:cxnSpLocks/>
            </p:cNvCxnSpPr>
            <p:nvPr/>
          </p:nvCxnSpPr>
          <p:spPr>
            <a:xfrm flipH="1">
              <a:off x="4701919" y="4311736"/>
              <a:ext cx="554473" cy="225362"/>
            </a:xfrm>
            <a:prstGeom prst="straightConnector1">
              <a:avLst/>
            </a:prstGeom>
            <a:ln w="38100">
              <a:solidFill>
                <a:srgbClr val="99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 Box 2"/>
            <p:cNvSpPr txBox="1">
              <a:spLocks noChangeArrowheads="1"/>
            </p:cNvSpPr>
            <p:nvPr/>
          </p:nvSpPr>
          <p:spPr bwMode="auto">
            <a:xfrm>
              <a:off x="5262615" y="4065712"/>
              <a:ext cx="3095625" cy="304800"/>
            </a:xfrm>
            <a:prstGeom prst="roundRect">
              <a:avLst/>
            </a:prstGeom>
            <a:solidFill>
              <a:srgbClr val="990000"/>
            </a:solidFill>
            <a:ln w="19050">
              <a:solidFill>
                <a:srgbClr val="FFC000"/>
              </a:solidFill>
              <a:miter lim="800000"/>
              <a:headEnd/>
              <a:tailEnd/>
            </a:ln>
          </p:spPr>
          <p:txBody>
            <a:bodyPr rot="0" vert="horz" wrap="square" lIns="68580" tIns="34290" rIns="68580" bIns="34290" anchor="t" anchorCtr="0">
              <a:noAutofit/>
            </a:bodyPr>
            <a:lstStyle/>
            <a:p>
              <a:pPr algn="ctr"/>
              <a:r>
                <a:rPr lang="en-US" sz="825" b="1" dirty="0">
                  <a:solidFill>
                    <a:srgbClr val="FFFFFF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Must take a step to Isolate the Effects</a:t>
              </a:r>
              <a:endParaRPr lang="en-US" sz="9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US" sz="825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sp>
        <p:nvSpPr>
          <p:cNvPr id="33" name="Rectangle 35"/>
          <p:cNvSpPr>
            <a:spLocks noChangeArrowheads="1"/>
          </p:cNvSpPr>
          <p:nvPr/>
        </p:nvSpPr>
        <p:spPr bwMode="auto">
          <a:xfrm>
            <a:off x="1255470" y="706531"/>
            <a:ext cx="145041" cy="2308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50"/>
          </a:p>
        </p:txBody>
      </p:sp>
      <p:sp>
        <p:nvSpPr>
          <p:cNvPr id="35" name="Rectangle 13"/>
          <p:cNvSpPr>
            <a:spLocks noChangeArrowheads="1"/>
          </p:cNvSpPr>
          <p:nvPr/>
        </p:nvSpPr>
        <p:spPr bwMode="auto">
          <a:xfrm>
            <a:off x="789747" y="4966528"/>
            <a:ext cx="7385538" cy="17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Copyright © 2017 ROI Institute, Inc.</a:t>
            </a:r>
            <a:r>
              <a:rPr lang="en-US" altLang="en-US" sz="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part of this may be reproduced, stored in a retrieval system, or transmitted in any form or by a means without written permission.</a:t>
            </a:r>
            <a:endParaRPr lang="en-US" alt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792F88-7201-424D-964E-1493F98893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5795" y="6117225"/>
            <a:ext cx="936009" cy="3201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8599B51-FC73-40F7-A89F-F081B7BA5843}" type="slidenum">
              <a:rPr lang="en-US" smtClean="0"/>
              <a:pPr algn="r"/>
              <a:t>10</a:t>
            </a:fld>
            <a:endParaRPr lang="en-US" dirty="0"/>
          </a:p>
        </p:txBody>
      </p:sp>
      <p:sp>
        <p:nvSpPr>
          <p:cNvPr id="36" name="Google Shape;171;p22">
            <a:extLst>
              <a:ext uri="{FF2B5EF4-FFF2-40B4-BE49-F238E27FC236}">
                <a16:creationId xmlns:a16="http://schemas.microsoft.com/office/drawing/2014/main" id="{020E9671-A0CF-4C40-A9B8-F0E0E75CE2B5}"/>
              </a:ext>
            </a:extLst>
          </p:cNvPr>
          <p:cNvSpPr txBox="1">
            <a:spLocks/>
          </p:cNvSpPr>
          <p:nvPr/>
        </p:nvSpPr>
        <p:spPr>
          <a:xfrm>
            <a:off x="394200" y="5376"/>
            <a:ext cx="8355600" cy="697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algn="ctr"/>
            <a:r>
              <a:rPr lang="en-US" sz="3600" dirty="0">
                <a:solidFill>
                  <a:schemeClr val="tx1"/>
                </a:solidFill>
              </a:rPr>
              <a:t>What is Value?</a:t>
            </a:r>
          </a:p>
        </p:txBody>
      </p:sp>
      <p:sp>
        <p:nvSpPr>
          <p:cNvPr id="37" name="Google Shape;86;p14">
            <a:extLst>
              <a:ext uri="{FF2B5EF4-FFF2-40B4-BE49-F238E27FC236}">
                <a16:creationId xmlns:a16="http://schemas.microsoft.com/office/drawing/2014/main" id="{52CB451E-40BE-1E4D-939E-F1C043AFEE0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5253" y="474452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3246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4E6A709D-D943-4C47-9EF6-BD92F883C7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267" r="5427"/>
          <a:stretch/>
        </p:blipFill>
        <p:spPr>
          <a:xfrm>
            <a:off x="1715247" y="192887"/>
            <a:ext cx="7428753" cy="4950613"/>
          </a:xfrm>
          <a:prstGeom prst="rect">
            <a:avLst/>
          </a:prstGeom>
        </p:spPr>
      </p:pic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169276" y="292900"/>
            <a:ext cx="1673812" cy="8132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/>
              <a:t>The V-Model provides alignment, connecting needs assessment with evaluation using five levels of data: </a:t>
            </a:r>
            <a:endParaRPr lang="en-US" sz="1600" dirty="0"/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42188B-8302-2344-B37C-96F27B1468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EAC120-40DA-774D-BB00-CD928AA43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Google Shape;171;p22">
            <a:extLst>
              <a:ext uri="{FF2B5EF4-FFF2-40B4-BE49-F238E27FC236}">
                <a16:creationId xmlns:a16="http://schemas.microsoft.com/office/drawing/2014/main" id="{E64426BD-FB4D-B348-95AF-9373A32AB49C}"/>
              </a:ext>
            </a:extLst>
          </p:cNvPr>
          <p:cNvSpPr txBox="1">
            <a:spLocks/>
          </p:cNvSpPr>
          <p:nvPr/>
        </p:nvSpPr>
        <p:spPr>
          <a:xfrm>
            <a:off x="1186775" y="475278"/>
            <a:ext cx="7165488" cy="73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algn="ctr"/>
            <a:r>
              <a:rPr lang="en-US" sz="3200" dirty="0">
                <a:solidFill>
                  <a:schemeClr val="tx1"/>
                </a:solidFill>
              </a:rPr>
              <a:t>ROI Methodology®</a:t>
            </a:r>
          </a:p>
        </p:txBody>
      </p:sp>
      <p:sp>
        <p:nvSpPr>
          <p:cNvPr id="6" name="Google Shape;86;p14">
            <a:extLst>
              <a:ext uri="{FF2B5EF4-FFF2-40B4-BE49-F238E27FC236}">
                <a16:creationId xmlns:a16="http://schemas.microsoft.com/office/drawing/2014/main" id="{54AE7004-1E17-CD44-8912-80870306DD85}"/>
              </a:ext>
            </a:extLst>
          </p:cNvPr>
          <p:cNvSpPr txBox="1">
            <a:spLocks/>
          </p:cNvSpPr>
          <p:nvPr/>
        </p:nvSpPr>
        <p:spPr>
          <a:xfrm>
            <a:off x="8529369" y="473141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fld id="{00000000-1234-1234-1234-123412341234}" type="slidenum">
              <a:rPr lang="en" smtClean="0"/>
              <a:pPr/>
              <a:t>12</a:t>
            </a:fld>
            <a:endParaRPr lang="e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110D7A-FCFB-DD43-A872-D68C9B502A54}"/>
              </a:ext>
            </a:extLst>
          </p:cNvPr>
          <p:cNvSpPr txBox="1"/>
          <p:nvPr/>
        </p:nvSpPr>
        <p:spPr>
          <a:xfrm>
            <a:off x="635621" y="1784195"/>
            <a:ext cx="36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74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LEVEL 0: INPUT</a:t>
            </a:r>
          </a:p>
        </p:txBody>
      </p:sp>
    </p:spTree>
    <p:extLst>
      <p:ext uri="{BB962C8B-B14F-4D97-AF65-F5344CB8AC3E}">
        <p14:creationId xmlns:p14="http://schemas.microsoft.com/office/powerpoint/2010/main" val="4274130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818269F-E460-446F-82CB-CC2333D37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" y="426"/>
            <a:ext cx="9174707" cy="5142647"/>
          </a:xfrm>
          <a:prstGeom prst="rect">
            <a:avLst/>
          </a:prstGeom>
        </p:spPr>
      </p:pic>
      <p:sp>
        <p:nvSpPr>
          <p:cNvPr id="7" name="Google Shape;86;p14">
            <a:extLst>
              <a:ext uri="{FF2B5EF4-FFF2-40B4-BE49-F238E27FC236}">
                <a16:creationId xmlns:a16="http://schemas.microsoft.com/office/drawing/2014/main" id="{C2C7ADFA-0736-F347-BFCB-F95345938864}"/>
              </a:ext>
            </a:extLst>
          </p:cNvPr>
          <p:cNvSpPr txBox="1">
            <a:spLocks/>
          </p:cNvSpPr>
          <p:nvPr/>
        </p:nvSpPr>
        <p:spPr>
          <a:xfrm>
            <a:off x="8549917" y="473141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fld id="{00000000-1234-1234-1234-123412341234}" type="slidenum">
              <a:rPr lang="en" smtClean="0"/>
              <a:pPr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77704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 txBox="1">
            <a:spLocks noGrp="1"/>
          </p:cNvSpPr>
          <p:nvPr>
            <p:ph type="title"/>
          </p:nvPr>
        </p:nvSpPr>
        <p:spPr>
          <a:xfrm>
            <a:off x="625959" y="549958"/>
            <a:ext cx="7798194" cy="66991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Measurement Targets</a:t>
            </a:r>
            <a:endParaRPr sz="4400" dirty="0"/>
          </a:p>
        </p:txBody>
      </p:sp>
      <p:sp>
        <p:nvSpPr>
          <p:cNvPr id="192" name="Google Shape;192;p24"/>
          <p:cNvSpPr txBox="1">
            <a:spLocks noGrp="1"/>
          </p:cNvSpPr>
          <p:nvPr>
            <p:ph type="sldNum" idx="12"/>
          </p:nvPr>
        </p:nvSpPr>
        <p:spPr>
          <a:xfrm>
            <a:off x="8149803" y="4389770"/>
            <a:ext cx="548700" cy="4006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ACD2DCC-C6F5-DF4C-913B-82F249F12B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767511"/>
              </p:ext>
            </p:extLst>
          </p:nvPr>
        </p:nvGraphicFramePr>
        <p:xfrm>
          <a:off x="1547593" y="1358868"/>
          <a:ext cx="6048814" cy="323121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37753">
                  <a:extLst>
                    <a:ext uri="{9D8B030D-6E8A-4147-A177-3AD203B41FA5}">
                      <a16:colId xmlns:a16="http://schemas.microsoft.com/office/drawing/2014/main" val="2260410814"/>
                    </a:ext>
                  </a:extLst>
                </a:gridCol>
                <a:gridCol w="2640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0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738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Level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of Programs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602152"/>
                  </a:ext>
                </a:extLst>
              </a:tr>
              <a:tr h="462335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Input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335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Reaction</a:t>
                      </a:r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335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lnR w="12700" cmpd="sng">
                      <a:noFill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Learning</a:t>
                      </a:r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80-90%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335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Application</a:t>
                      </a:r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335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lnR w="12700" cmpd="sng">
                      <a:noFill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Impact</a:t>
                      </a:r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335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ROI </a:t>
                      </a:r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4"/>
          <p:cNvSpPr txBox="1">
            <a:spLocks noGrp="1"/>
          </p:cNvSpPr>
          <p:nvPr>
            <p:ph type="sldNum" idx="12"/>
          </p:nvPr>
        </p:nvSpPr>
        <p:spPr>
          <a:xfrm>
            <a:off x="8339676" y="446406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3014D4-DA5A-FF4E-A0F6-DDD97A080C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45" t="11959" r="35588" b="12203"/>
          <a:stretch/>
        </p:blipFill>
        <p:spPr>
          <a:xfrm>
            <a:off x="5547635" y="1000616"/>
            <a:ext cx="2551880" cy="3216149"/>
          </a:xfrm>
          <a:prstGeom prst="rect">
            <a:avLst/>
          </a:prstGeom>
        </p:spPr>
      </p:pic>
      <p:grpSp>
        <p:nvGrpSpPr>
          <p:cNvPr id="400" name="Google Shape;400;p34"/>
          <p:cNvGrpSpPr/>
          <p:nvPr/>
        </p:nvGrpSpPr>
        <p:grpSpPr>
          <a:xfrm>
            <a:off x="5505029" y="647962"/>
            <a:ext cx="2660242" cy="3928488"/>
            <a:chOff x="2112475" y="238125"/>
            <a:chExt cx="3395050" cy="5238750"/>
          </a:xfrm>
        </p:grpSpPr>
        <p:sp>
          <p:nvSpPr>
            <p:cNvPr id="401" name="Google Shape;401;p34"/>
            <p:cNvSpPr/>
            <p:nvPr/>
          </p:nvSpPr>
          <p:spPr>
            <a:xfrm>
              <a:off x="2112475" y="238125"/>
              <a:ext cx="3395050" cy="5238750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4"/>
            <p:cNvSpPr/>
            <p:nvPr/>
          </p:nvSpPr>
          <p:spPr>
            <a:xfrm>
              <a:off x="3671350" y="5147100"/>
              <a:ext cx="279175" cy="179900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4"/>
            <p:cNvSpPr/>
            <p:nvPr/>
          </p:nvSpPr>
          <p:spPr>
            <a:xfrm>
              <a:off x="3650725" y="446100"/>
              <a:ext cx="54375" cy="54350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4"/>
            <p:cNvSpPr/>
            <p:nvPr/>
          </p:nvSpPr>
          <p:spPr>
            <a:xfrm>
              <a:off x="3761275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5" name="Google Shape;405;p34"/>
          <p:cNvSpPr txBox="1">
            <a:spLocks noGrp="1"/>
          </p:cNvSpPr>
          <p:nvPr>
            <p:ph type="body" idx="4294967295"/>
          </p:nvPr>
        </p:nvSpPr>
        <p:spPr>
          <a:xfrm>
            <a:off x="564204" y="1405915"/>
            <a:ext cx="4855613" cy="23316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What percent of your programs are evaluated at Level 4 per year?</a:t>
            </a:r>
          </a:p>
        </p:txBody>
      </p:sp>
    </p:spTree>
    <p:extLst>
      <p:ext uri="{BB962C8B-B14F-4D97-AF65-F5344CB8AC3E}">
        <p14:creationId xmlns:p14="http://schemas.microsoft.com/office/powerpoint/2010/main" val="3072526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356E52-54F4-405A-B28D-48ACF6EC24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98"/>
          <a:stretch/>
        </p:blipFill>
        <p:spPr>
          <a:xfrm>
            <a:off x="15" y="7"/>
            <a:ext cx="9143985" cy="514349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3B05FF-A015-9B4F-A6A3-4441E1EFEC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5795" y="6117225"/>
            <a:ext cx="936009" cy="320134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  <a:spcAft>
                <a:spcPts val="450"/>
              </a:spcAft>
            </a:pPr>
            <a:fld id="{68599B51-FC73-40F7-A89F-F081B7BA5843}" type="slidenum">
              <a:rPr lang="en-US" smtClean="0"/>
              <a:pPr algn="r">
                <a:lnSpc>
                  <a:spcPct val="90000"/>
                </a:lnSpc>
                <a:spcAft>
                  <a:spcPts val="450"/>
                </a:spcAft>
              </a:pPr>
              <a:t>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Google Shape;421;p36">
            <a:extLst>
              <a:ext uri="{FF2B5EF4-FFF2-40B4-BE49-F238E27FC236}">
                <a16:creationId xmlns:a16="http://schemas.microsoft.com/office/drawing/2014/main" id="{384FB26F-2168-3444-A7BE-D09B172532DD}"/>
              </a:ext>
            </a:extLst>
          </p:cNvPr>
          <p:cNvSpPr txBox="1">
            <a:spLocks/>
          </p:cNvSpPr>
          <p:nvPr/>
        </p:nvSpPr>
        <p:spPr>
          <a:xfrm>
            <a:off x="1508519" y="3216578"/>
            <a:ext cx="6126961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algn="ctr"/>
            <a:r>
              <a:rPr lang="en-US" sz="4800" dirty="0"/>
              <a:t>Bean Counters Need Beans to Count</a:t>
            </a:r>
          </a:p>
        </p:txBody>
      </p:sp>
      <p:sp>
        <p:nvSpPr>
          <p:cNvPr id="9" name="Google Shape;86;p14">
            <a:extLst>
              <a:ext uri="{FF2B5EF4-FFF2-40B4-BE49-F238E27FC236}">
                <a16:creationId xmlns:a16="http://schemas.microsoft.com/office/drawing/2014/main" id="{D8B95A68-08E4-0B42-BFD5-F4C993509EE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98546" y="466040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9997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469509" y="2722216"/>
            <a:ext cx="8027744" cy="1127068"/>
            <a:chOff x="440068" y="3386397"/>
            <a:chExt cx="8296197" cy="1641131"/>
          </a:xfrm>
        </p:grpSpPr>
        <p:grpSp>
          <p:nvGrpSpPr>
            <p:cNvPr id="29" name="Group 28"/>
            <p:cNvGrpSpPr/>
            <p:nvPr/>
          </p:nvGrpSpPr>
          <p:grpSpPr>
            <a:xfrm>
              <a:off x="450395" y="3386397"/>
              <a:ext cx="8256374" cy="1236493"/>
              <a:chOff x="501554" y="3671169"/>
              <a:chExt cx="8256374" cy="1236493"/>
            </a:xfrm>
          </p:grpSpPr>
          <p:sp>
            <p:nvSpPr>
              <p:cNvPr id="33" name="Right Arrow 32"/>
              <p:cNvSpPr/>
              <p:nvPr/>
            </p:nvSpPr>
            <p:spPr>
              <a:xfrm>
                <a:off x="2653394" y="3722869"/>
                <a:ext cx="914400" cy="1184793"/>
              </a:xfrm>
              <a:prstGeom prst="rightArrow">
                <a:avLst/>
              </a:prstGeom>
              <a:solidFill>
                <a:schemeClr val="tx1"/>
              </a:solidFill>
              <a:ln w="9525" cap="flat" cmpd="sng" algn="ctr">
                <a:solidFill>
                  <a:srgbClr val="7400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20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Right Arrow 33"/>
              <p:cNvSpPr/>
              <p:nvPr/>
            </p:nvSpPr>
            <p:spPr>
              <a:xfrm>
                <a:off x="5781557" y="3671169"/>
                <a:ext cx="914400" cy="1184793"/>
              </a:xfrm>
              <a:prstGeom prst="rightArrow">
                <a:avLst/>
              </a:prstGeom>
              <a:solidFill>
                <a:schemeClr val="tx1"/>
              </a:solidFill>
              <a:ln w="9525" cap="flat" cmpd="sng" algn="ctr">
                <a:solidFill>
                  <a:srgbClr val="740000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200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501554" y="3921678"/>
                <a:ext cx="2079229" cy="707310"/>
                <a:chOff x="-516952" y="848958"/>
                <a:chExt cx="1765745" cy="707310"/>
              </a:xfrm>
              <a:noFill/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-516952" y="848958"/>
                  <a:ext cx="1676400" cy="70731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1200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-427607" y="935874"/>
                  <a:ext cx="1676400" cy="53347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rtlCol="0" anchor="ctr" anchorCtr="1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2000" b="1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EVALUATION</a:t>
                  </a:r>
                </a:p>
              </p:txBody>
            </p:sp>
          </p:grpSp>
          <p:sp>
            <p:nvSpPr>
              <p:cNvPr id="36" name="Rectangle 35"/>
              <p:cNvSpPr/>
              <p:nvPr/>
            </p:nvSpPr>
            <p:spPr>
              <a:xfrm>
                <a:off x="3637566" y="3909911"/>
                <a:ext cx="1974022" cy="70731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20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712721" y="4008594"/>
                <a:ext cx="1848987" cy="53348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 anchor="ctr" anchorCtr="1">
                <a:spAutoFit/>
              </a:bodyPr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OPTIMIZATION</a:t>
                </a:r>
              </a:p>
            </p:txBody>
          </p:sp>
          <p:grpSp>
            <p:nvGrpSpPr>
              <p:cNvPr id="38" name="Group 37"/>
              <p:cNvGrpSpPr/>
              <p:nvPr/>
            </p:nvGrpSpPr>
            <p:grpSpPr>
              <a:xfrm>
                <a:off x="6783906" y="3951063"/>
                <a:ext cx="1974022" cy="707310"/>
                <a:chOff x="-324672" y="890109"/>
                <a:chExt cx="1676400" cy="707310"/>
              </a:xfrm>
            </p:grpSpPr>
            <p:sp>
              <p:nvSpPr>
                <p:cNvPr id="39" name="Rectangle 38"/>
                <p:cNvSpPr/>
                <p:nvPr/>
              </p:nvSpPr>
              <p:spPr>
                <a:xfrm>
                  <a:off x="-324672" y="890109"/>
                  <a:ext cx="1676400" cy="70731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1200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-291623" y="956332"/>
                  <a:ext cx="1602080" cy="533479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wrap="square" rtlCol="0" anchor="ctr" anchorCtr="1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2000" b="1" dirty="0">
                      <a:solidFill>
                        <a:schemeClr val="tx1"/>
                      </a:solidFill>
                      <a:latin typeface="Calibri" panose="020F0502020204030204" pitchFamily="34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ALLOCATION</a:t>
                  </a:r>
                </a:p>
              </p:txBody>
            </p:sp>
          </p:grpSp>
        </p:grpSp>
        <p:sp>
          <p:nvSpPr>
            <p:cNvPr id="30" name="TextBox 29"/>
            <p:cNvSpPr txBox="1"/>
            <p:nvPr/>
          </p:nvSpPr>
          <p:spPr>
            <a:xfrm>
              <a:off x="440068" y="4355295"/>
              <a:ext cx="1974023" cy="672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Measure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86407" y="4327920"/>
              <a:ext cx="1974023" cy="672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Improve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812121" y="4344217"/>
              <a:ext cx="1924144" cy="672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Fund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6C1C4F-729C-004B-ABFC-DF0AA35BDF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5795" y="6117225"/>
            <a:ext cx="936009" cy="3201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8599B51-FC73-40F7-A89F-F081B7BA5843}" type="slidenum">
              <a:rPr lang="en-US" smtClean="0"/>
              <a:pPr algn="r"/>
              <a:t>17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Google Shape;414;p35">
            <a:extLst>
              <a:ext uri="{FF2B5EF4-FFF2-40B4-BE49-F238E27FC236}">
                <a16:creationId xmlns:a16="http://schemas.microsoft.com/office/drawing/2014/main" id="{89573EAD-9E02-3E4A-ACA6-8A51B96CD5A1}"/>
              </a:ext>
            </a:extLst>
          </p:cNvPr>
          <p:cNvSpPr txBox="1">
            <a:spLocks/>
          </p:cNvSpPr>
          <p:nvPr/>
        </p:nvSpPr>
        <p:spPr>
          <a:xfrm>
            <a:off x="420755" y="1435954"/>
            <a:ext cx="8125253" cy="524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￮"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￮"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￮"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marL="0" indent="0" algn="ctr">
              <a:buFont typeface="Poppins Light"/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Using black box thinking to increase funding</a:t>
            </a:r>
          </a:p>
        </p:txBody>
      </p:sp>
      <p:sp>
        <p:nvSpPr>
          <p:cNvPr id="27" name="Google Shape;291;p26">
            <a:extLst>
              <a:ext uri="{FF2B5EF4-FFF2-40B4-BE49-F238E27FC236}">
                <a16:creationId xmlns:a16="http://schemas.microsoft.com/office/drawing/2014/main" id="{B800AFC5-BBC8-FF4A-86D4-BCD85FC4497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91948" y="4584308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 dirty="0"/>
          </a:p>
        </p:txBody>
      </p:sp>
      <p:sp>
        <p:nvSpPr>
          <p:cNvPr id="45" name="Google Shape;104;p17">
            <a:extLst>
              <a:ext uri="{FF2B5EF4-FFF2-40B4-BE49-F238E27FC236}">
                <a16:creationId xmlns:a16="http://schemas.microsoft.com/office/drawing/2014/main" id="{73592762-BF0E-4548-BEC5-7B8CE6F8BF11}"/>
              </a:ext>
            </a:extLst>
          </p:cNvPr>
          <p:cNvSpPr txBox="1">
            <a:spLocks/>
          </p:cNvSpPr>
          <p:nvPr/>
        </p:nvSpPr>
        <p:spPr>
          <a:xfrm>
            <a:off x="597992" y="753645"/>
            <a:ext cx="8034946" cy="730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algn="ctr"/>
            <a:r>
              <a:rPr lang="en-US" sz="4400" dirty="0"/>
              <a:t>Optimize Results</a:t>
            </a:r>
          </a:p>
        </p:txBody>
      </p:sp>
      <p:sp>
        <p:nvSpPr>
          <p:cNvPr id="46" name="Google Shape;86;p14">
            <a:extLst>
              <a:ext uri="{FF2B5EF4-FFF2-40B4-BE49-F238E27FC236}">
                <a16:creationId xmlns:a16="http://schemas.microsoft.com/office/drawing/2014/main" id="{EC2B531E-7A0F-3243-A96E-C2F1E28F666B}"/>
              </a:ext>
            </a:extLst>
          </p:cNvPr>
          <p:cNvSpPr txBox="1">
            <a:spLocks/>
          </p:cNvSpPr>
          <p:nvPr/>
        </p:nvSpPr>
        <p:spPr>
          <a:xfrm>
            <a:off x="8159499" y="439327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fld id="{00000000-1234-1234-1234-123412341234}" type="slidenum">
              <a:rPr lang="en" smtClean="0"/>
              <a:pPr/>
              <a:t>17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34072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 txBox="1">
            <a:spLocks noGrp="1"/>
          </p:cNvSpPr>
          <p:nvPr>
            <p:ph type="title"/>
          </p:nvPr>
        </p:nvSpPr>
        <p:spPr>
          <a:xfrm>
            <a:off x="452960" y="440119"/>
            <a:ext cx="3258971" cy="129130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Certification Components</a:t>
            </a:r>
            <a:endParaRPr sz="3600" dirty="0"/>
          </a:p>
        </p:txBody>
      </p:sp>
      <p:sp>
        <p:nvSpPr>
          <p:cNvPr id="181" name="Google Shape;181;p23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grpSp>
        <p:nvGrpSpPr>
          <p:cNvPr id="9" name="Google Shape;256;p28">
            <a:extLst>
              <a:ext uri="{FF2B5EF4-FFF2-40B4-BE49-F238E27FC236}">
                <a16:creationId xmlns:a16="http://schemas.microsoft.com/office/drawing/2014/main" id="{20C5EE4C-0D12-024F-AC57-210137CF579C}"/>
              </a:ext>
            </a:extLst>
          </p:cNvPr>
          <p:cNvGrpSpPr/>
          <p:nvPr/>
        </p:nvGrpSpPr>
        <p:grpSpPr>
          <a:xfrm>
            <a:off x="1126229" y="3514946"/>
            <a:ext cx="1187144" cy="878332"/>
            <a:chOff x="5255200" y="3006475"/>
            <a:chExt cx="511700" cy="378575"/>
          </a:xfrm>
        </p:grpSpPr>
        <p:sp>
          <p:nvSpPr>
            <p:cNvPr id="10" name="Google Shape;257;p28">
              <a:extLst>
                <a:ext uri="{FF2B5EF4-FFF2-40B4-BE49-F238E27FC236}">
                  <a16:creationId xmlns:a16="http://schemas.microsoft.com/office/drawing/2014/main" id="{32A78489-EB8F-6646-88DF-3341C56C2153}"/>
                </a:ext>
              </a:extLst>
            </p:cNvPr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8;p28">
              <a:extLst>
                <a:ext uri="{FF2B5EF4-FFF2-40B4-BE49-F238E27FC236}">
                  <a16:creationId xmlns:a16="http://schemas.microsoft.com/office/drawing/2014/main" id="{534D3AD0-FC28-594D-ACAB-3991242E6630}"/>
                </a:ext>
              </a:extLst>
            </p:cNvPr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597FE9A-8406-1646-B6F8-D397591F25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9288451"/>
              </p:ext>
            </p:extLst>
          </p:nvPr>
        </p:nvGraphicFramePr>
        <p:xfrm>
          <a:off x="3531840" y="525781"/>
          <a:ext cx="4902009" cy="4064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27314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 txBox="1">
            <a:spLocks noGrp="1"/>
          </p:cNvSpPr>
          <p:nvPr>
            <p:ph type="title"/>
          </p:nvPr>
        </p:nvSpPr>
        <p:spPr>
          <a:xfrm>
            <a:off x="452960" y="982901"/>
            <a:ext cx="3258971" cy="129130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Selecting a Project for Certification</a:t>
            </a:r>
            <a:endParaRPr sz="3600" dirty="0"/>
          </a:p>
        </p:txBody>
      </p:sp>
      <p:sp>
        <p:nvSpPr>
          <p:cNvPr id="181" name="Google Shape;181;p23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grpSp>
        <p:nvGrpSpPr>
          <p:cNvPr id="9" name="Google Shape;256;p28">
            <a:extLst>
              <a:ext uri="{FF2B5EF4-FFF2-40B4-BE49-F238E27FC236}">
                <a16:creationId xmlns:a16="http://schemas.microsoft.com/office/drawing/2014/main" id="{20C5EE4C-0D12-024F-AC57-210137CF579C}"/>
              </a:ext>
            </a:extLst>
          </p:cNvPr>
          <p:cNvGrpSpPr/>
          <p:nvPr/>
        </p:nvGrpSpPr>
        <p:grpSpPr>
          <a:xfrm>
            <a:off x="1126229" y="3514946"/>
            <a:ext cx="1187144" cy="878332"/>
            <a:chOff x="5255200" y="3006475"/>
            <a:chExt cx="511700" cy="378575"/>
          </a:xfrm>
        </p:grpSpPr>
        <p:sp>
          <p:nvSpPr>
            <p:cNvPr id="10" name="Google Shape;257;p28">
              <a:extLst>
                <a:ext uri="{FF2B5EF4-FFF2-40B4-BE49-F238E27FC236}">
                  <a16:creationId xmlns:a16="http://schemas.microsoft.com/office/drawing/2014/main" id="{32A78489-EB8F-6646-88DF-3341C56C2153}"/>
                </a:ext>
              </a:extLst>
            </p:cNvPr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8;p28">
              <a:extLst>
                <a:ext uri="{FF2B5EF4-FFF2-40B4-BE49-F238E27FC236}">
                  <a16:creationId xmlns:a16="http://schemas.microsoft.com/office/drawing/2014/main" id="{534D3AD0-FC28-594D-ACAB-3991242E6630}"/>
                </a:ext>
              </a:extLst>
            </p:cNvPr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597FE9A-8406-1646-B6F8-D397591F25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621235"/>
              </p:ext>
            </p:extLst>
          </p:nvPr>
        </p:nvGraphicFramePr>
        <p:xfrm>
          <a:off x="3531840" y="525781"/>
          <a:ext cx="4782427" cy="4064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67004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563989" y="733162"/>
            <a:ext cx="6435604" cy="70040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Objectives</a:t>
            </a:r>
            <a:endParaRPr sz="4400" dirty="0"/>
          </a:p>
        </p:txBody>
      </p:sp>
      <p:sp>
        <p:nvSpPr>
          <p:cNvPr id="78" name="Google Shape;78;p13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93867E-E37B-F441-9F7F-E65AFE198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5800" y="1402980"/>
            <a:ext cx="8272399" cy="3383898"/>
          </a:xfrm>
        </p:spPr>
        <p:txBody>
          <a:bodyPr anchor="t"/>
          <a:lstStyle/>
          <a:p>
            <a:pPr marL="127000" indent="0">
              <a:buNone/>
            </a:pPr>
            <a:r>
              <a:rPr lang="en-US" sz="3600" b="1" dirty="0">
                <a:latin typeface="Calibri"/>
                <a:cs typeface="Calibri"/>
              </a:rPr>
              <a:t>Participants should be able to answer:</a:t>
            </a:r>
          </a:p>
          <a:p>
            <a:r>
              <a:rPr lang="en-US" sz="3600" dirty="0">
                <a:latin typeface="Calibri"/>
                <a:cs typeface="Calibri"/>
              </a:rPr>
              <a:t>Why ROI?</a:t>
            </a:r>
          </a:p>
          <a:p>
            <a:r>
              <a:rPr lang="en-US" sz="3600" dirty="0">
                <a:latin typeface="Calibri"/>
                <a:cs typeface="Calibri"/>
              </a:rPr>
              <a:t>What’s the value of ROI?</a:t>
            </a:r>
          </a:p>
          <a:p>
            <a:r>
              <a:rPr lang="en-US" sz="3600" dirty="0">
                <a:latin typeface="Calibri"/>
                <a:cs typeface="Calibri"/>
              </a:rPr>
              <a:t>How does the ROI Certification process work?</a:t>
            </a:r>
          </a:p>
        </p:txBody>
      </p:sp>
      <p:grpSp>
        <p:nvGrpSpPr>
          <p:cNvPr id="26" name="Google Shape;527;p38">
            <a:extLst>
              <a:ext uri="{FF2B5EF4-FFF2-40B4-BE49-F238E27FC236}">
                <a16:creationId xmlns:a16="http://schemas.microsoft.com/office/drawing/2014/main" id="{4EF76A33-7E30-BE4E-B381-5BCBBD4B0891}"/>
              </a:ext>
            </a:extLst>
          </p:cNvPr>
          <p:cNvGrpSpPr/>
          <p:nvPr/>
        </p:nvGrpSpPr>
        <p:grpSpPr>
          <a:xfrm>
            <a:off x="7050024" y="667386"/>
            <a:ext cx="1226737" cy="831958"/>
            <a:chOff x="3936375" y="3703750"/>
            <a:chExt cx="453050" cy="332175"/>
          </a:xfrm>
        </p:grpSpPr>
        <p:sp>
          <p:nvSpPr>
            <p:cNvPr id="27" name="Google Shape;528;p38">
              <a:extLst>
                <a:ext uri="{FF2B5EF4-FFF2-40B4-BE49-F238E27FC236}">
                  <a16:creationId xmlns:a16="http://schemas.microsoft.com/office/drawing/2014/main" id="{D57CF718-C381-334F-B211-CA6EB670F1EF}"/>
                </a:ext>
              </a:extLst>
            </p:cNvPr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29;p38">
              <a:extLst>
                <a:ext uri="{FF2B5EF4-FFF2-40B4-BE49-F238E27FC236}">
                  <a16:creationId xmlns:a16="http://schemas.microsoft.com/office/drawing/2014/main" id="{0A5B5438-DD53-AF44-AFA9-82B57E93574F}"/>
                </a:ext>
              </a:extLst>
            </p:cNvPr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30;p38">
              <a:extLst>
                <a:ext uri="{FF2B5EF4-FFF2-40B4-BE49-F238E27FC236}">
                  <a16:creationId xmlns:a16="http://schemas.microsoft.com/office/drawing/2014/main" id="{CC7B37D1-41AA-3448-B7DC-3ED9195DB1F5}"/>
                </a:ext>
              </a:extLst>
            </p:cNvPr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31;p38">
              <a:extLst>
                <a:ext uri="{FF2B5EF4-FFF2-40B4-BE49-F238E27FC236}">
                  <a16:creationId xmlns:a16="http://schemas.microsoft.com/office/drawing/2014/main" id="{94ABA421-0458-7645-879B-73E13C934AA8}"/>
                </a:ext>
              </a:extLst>
            </p:cNvPr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l" t="t" r="r" b="b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32;p38">
              <a:extLst>
                <a:ext uri="{FF2B5EF4-FFF2-40B4-BE49-F238E27FC236}">
                  <a16:creationId xmlns:a16="http://schemas.microsoft.com/office/drawing/2014/main" id="{466E9F38-9215-9842-8CA5-19C5718F703A}"/>
                </a:ext>
              </a:extLst>
            </p:cNvPr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l" t="t" r="r" b="b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subTitle" idx="1"/>
          </p:nvPr>
        </p:nvSpPr>
        <p:spPr>
          <a:xfrm>
            <a:off x="589288" y="1321594"/>
            <a:ext cx="8034947" cy="32311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ct val="35000"/>
              </a:spcBef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Remember, when it comes to delivering results:</a:t>
            </a:r>
          </a:p>
          <a:p>
            <a:pPr marL="685800" lvl="1" indent="-342900">
              <a:spcBef>
                <a:spcPct val="35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Hope is not a strategy.</a:t>
            </a:r>
          </a:p>
          <a:p>
            <a:pPr marL="685800" lvl="1" indent="-342900">
              <a:spcBef>
                <a:spcPct val="35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Luck is not a factor.</a:t>
            </a:r>
          </a:p>
          <a:p>
            <a:pPr marL="685800" lvl="1" indent="-342900">
              <a:spcBef>
                <a:spcPct val="35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Doing nothing is not an option.</a:t>
            </a:r>
          </a:p>
        </p:txBody>
      </p:sp>
      <p:sp>
        <p:nvSpPr>
          <p:cNvPr id="4" name="Google Shape;104;p17">
            <a:extLst>
              <a:ext uri="{FF2B5EF4-FFF2-40B4-BE49-F238E27FC236}">
                <a16:creationId xmlns:a16="http://schemas.microsoft.com/office/drawing/2014/main" id="{CC32C758-65A4-4D43-A59B-CAEBAE977226}"/>
              </a:ext>
            </a:extLst>
          </p:cNvPr>
          <p:cNvSpPr txBox="1">
            <a:spLocks/>
          </p:cNvSpPr>
          <p:nvPr/>
        </p:nvSpPr>
        <p:spPr>
          <a:xfrm>
            <a:off x="589289" y="726647"/>
            <a:ext cx="8034946" cy="730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ork Sans"/>
              <a:buNone/>
              <a:defRPr sz="48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r>
              <a:rPr lang="en-US" sz="4400" dirty="0"/>
              <a:t>Be Proactive</a:t>
            </a:r>
          </a:p>
        </p:txBody>
      </p:sp>
      <p:sp>
        <p:nvSpPr>
          <p:cNvPr id="5" name="Google Shape;421;p36">
            <a:extLst>
              <a:ext uri="{FF2B5EF4-FFF2-40B4-BE49-F238E27FC236}">
                <a16:creationId xmlns:a16="http://schemas.microsoft.com/office/drawing/2014/main" id="{9378A60B-9E2B-464A-AE52-2B74B6813C84}"/>
              </a:ext>
            </a:extLst>
          </p:cNvPr>
          <p:cNvSpPr txBox="1">
            <a:spLocks/>
          </p:cNvSpPr>
          <p:nvPr/>
        </p:nvSpPr>
        <p:spPr>
          <a:xfrm>
            <a:off x="589287" y="4180974"/>
            <a:ext cx="7657867" cy="510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algn="ctr"/>
            <a:r>
              <a:rPr lang="en-US" sz="2800" dirty="0"/>
              <a:t>Change is inevitable. Progress is optional.</a:t>
            </a:r>
          </a:p>
        </p:txBody>
      </p:sp>
      <p:grpSp>
        <p:nvGrpSpPr>
          <p:cNvPr id="6" name="Google Shape;360;p38">
            <a:extLst>
              <a:ext uri="{FF2B5EF4-FFF2-40B4-BE49-F238E27FC236}">
                <a16:creationId xmlns:a16="http://schemas.microsoft.com/office/drawing/2014/main" id="{E628346E-8AE4-0742-B352-8A45E396A823}"/>
              </a:ext>
            </a:extLst>
          </p:cNvPr>
          <p:cNvGrpSpPr/>
          <p:nvPr/>
        </p:nvGrpSpPr>
        <p:grpSpPr>
          <a:xfrm>
            <a:off x="5972784" y="726647"/>
            <a:ext cx="1363041" cy="730842"/>
            <a:chOff x="3918650" y="293075"/>
            <a:chExt cx="488500" cy="412775"/>
          </a:xfrm>
        </p:grpSpPr>
        <p:sp>
          <p:nvSpPr>
            <p:cNvPr id="7" name="Google Shape;361;p38">
              <a:extLst>
                <a:ext uri="{FF2B5EF4-FFF2-40B4-BE49-F238E27FC236}">
                  <a16:creationId xmlns:a16="http://schemas.microsoft.com/office/drawing/2014/main" id="{61472181-A4EB-CB45-9385-1BB26E8FB444}"/>
                </a:ext>
              </a:extLst>
            </p:cNvPr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l" t="t" r="r" b="b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62;p38">
              <a:extLst>
                <a:ext uri="{FF2B5EF4-FFF2-40B4-BE49-F238E27FC236}">
                  <a16:creationId xmlns:a16="http://schemas.microsoft.com/office/drawing/2014/main" id="{76303EDF-6B7B-5846-A3E5-56C919D1269D}"/>
                </a:ext>
              </a:extLst>
            </p:cNvPr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l" t="t" r="r" b="b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63;p38">
              <a:extLst>
                <a:ext uri="{FF2B5EF4-FFF2-40B4-BE49-F238E27FC236}">
                  <a16:creationId xmlns:a16="http://schemas.microsoft.com/office/drawing/2014/main" id="{C0C45B81-80AD-5F42-BF59-26182CEA6EA7}"/>
                </a:ext>
              </a:extLst>
            </p:cNvPr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l" t="t" r="r" b="b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86;p14">
            <a:extLst>
              <a:ext uri="{FF2B5EF4-FFF2-40B4-BE49-F238E27FC236}">
                <a16:creationId xmlns:a16="http://schemas.microsoft.com/office/drawing/2014/main" id="{035C88CC-B679-AB4E-8D95-8971B0B800C2}"/>
              </a:ext>
            </a:extLst>
          </p:cNvPr>
          <p:cNvSpPr txBox="1">
            <a:spLocks/>
          </p:cNvSpPr>
          <p:nvPr/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" b="1" smtClean="0"/>
              <a:pPr algn="r"/>
              <a:t>20</a:t>
            </a:fld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3197761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>
            <a:spLocks noGrp="1"/>
          </p:cNvSpPr>
          <p:nvPr>
            <p:ph type="ctrTitle" idx="4294967295"/>
          </p:nvPr>
        </p:nvSpPr>
        <p:spPr>
          <a:xfrm>
            <a:off x="395048" y="484543"/>
            <a:ext cx="8313151" cy="7479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Which of these are true?</a:t>
            </a:r>
            <a:endParaRPr sz="4400" dirty="0"/>
          </a:p>
        </p:txBody>
      </p:sp>
      <p:sp>
        <p:nvSpPr>
          <p:cNvPr id="84" name="Google Shape;84;p14"/>
          <p:cNvSpPr txBox="1">
            <a:spLocks noGrp="1"/>
          </p:cNvSpPr>
          <p:nvPr>
            <p:ph type="subTitle" idx="4294967295"/>
          </p:nvPr>
        </p:nvSpPr>
        <p:spPr>
          <a:xfrm>
            <a:off x="355716" y="1189804"/>
            <a:ext cx="8406978" cy="35298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fontAlgn="base">
              <a:spcAft>
                <a:spcPts val="600"/>
              </a:spcAft>
              <a:buSzPct val="57000"/>
            </a:pPr>
            <a:r>
              <a:rPr lang="en-US" sz="2400" dirty="0">
                <a:latin typeface="Calibri"/>
                <a:cs typeface="Calibri"/>
              </a:rPr>
              <a:t>Most of learning and development is wasted (not used).</a:t>
            </a:r>
          </a:p>
          <a:p>
            <a:pPr fontAlgn="base">
              <a:spcAft>
                <a:spcPts val="600"/>
              </a:spcAft>
              <a:buSzPct val="57000"/>
            </a:pPr>
            <a:r>
              <a:rPr lang="en-US" sz="2400" dirty="0">
                <a:latin typeface="Calibri"/>
                <a:cs typeface="Calibri"/>
              </a:rPr>
              <a:t>The learning outcome desired by executives in client organizations is rarely measured.</a:t>
            </a:r>
          </a:p>
          <a:p>
            <a:pPr fontAlgn="base">
              <a:spcAft>
                <a:spcPts val="600"/>
              </a:spcAft>
              <a:buSzPct val="57000"/>
            </a:pPr>
            <a:r>
              <a:rPr lang="en-US" sz="2400" dirty="0">
                <a:latin typeface="Calibri"/>
                <a:cs typeface="Calibri"/>
              </a:rPr>
              <a:t>Most learning providers do not have data showing that they make a difference in the organization.</a:t>
            </a:r>
          </a:p>
          <a:p>
            <a:pPr fontAlgn="base">
              <a:spcAft>
                <a:spcPts val="600"/>
              </a:spcAft>
              <a:buSzPct val="57000"/>
            </a:pPr>
            <a:r>
              <a:rPr lang="en-US" sz="2400" dirty="0">
                <a:latin typeface="Calibri"/>
                <a:cs typeface="Calibri"/>
                <a:sym typeface="Work Sans"/>
              </a:rPr>
              <a:t>Most executives see learning as a cost and not an investment.</a:t>
            </a:r>
            <a:endParaRPr lang="en-US" sz="2400" dirty="0">
              <a:latin typeface="Calibri"/>
              <a:cs typeface="Calibri"/>
            </a:endParaRPr>
          </a:p>
          <a:p>
            <a:pPr fontAlgn="base">
              <a:spcAft>
                <a:spcPts val="600"/>
              </a:spcAft>
              <a:buSzPct val="57000"/>
            </a:pPr>
            <a:r>
              <a:rPr lang="en-US" sz="2400" dirty="0">
                <a:latin typeface="Calibri"/>
                <a:cs typeface="Calibri"/>
                <a:sym typeface="Work Sans"/>
              </a:rPr>
              <a:t>Most executives view hard skills more valuable than soft skills.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86" name="Google Shape;86;p14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34399" y="799647"/>
            <a:ext cx="8142949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ROI Institute and ATD research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show that the data CEOs receive are not demonstrating what they want out of their talent investment. (N=96)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580647"/>
              </p:ext>
            </p:extLst>
          </p:nvPr>
        </p:nvGraphicFramePr>
        <p:xfrm>
          <a:off x="406893" y="1580076"/>
          <a:ext cx="8170456" cy="34520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6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40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40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40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27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Measures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Currently Measure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Should Measure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Importance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551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cs typeface="Calibri"/>
                        </a:rPr>
                        <a:t>Inputs and Indicators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cs typeface="Calibri"/>
                        </a:rPr>
                        <a:t>94%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cs typeface="Calibri"/>
                        </a:rPr>
                        <a:t>86%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cs typeface="Calibri"/>
                        </a:rPr>
                        <a:t>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54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cs typeface="Calibri"/>
                        </a:rPr>
                        <a:t>Efficiency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cs typeface="Calibri"/>
                        </a:rPr>
                        <a:t>78%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cs typeface="Calibri"/>
                        </a:rPr>
                        <a:t>82%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cs typeface="Calibri"/>
                        </a:rPr>
                        <a:t>7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54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cs typeface="Calibri"/>
                        </a:rPr>
                        <a:t>Reaction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cs typeface="Calibri"/>
                        </a:rPr>
                        <a:t>53%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cs typeface="Calibri"/>
                        </a:rPr>
                        <a:t>22%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cs typeface="Calibri"/>
                        </a:rPr>
                        <a:t>8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54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cs typeface="Calibri"/>
                        </a:rPr>
                        <a:t>Learning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cs typeface="Calibri"/>
                        </a:rPr>
                        <a:t>32%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cs typeface="Calibri"/>
                        </a:rPr>
                        <a:t>28%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cs typeface="Calibri"/>
                        </a:rPr>
                        <a:t>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54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cs typeface="Calibri"/>
                        </a:rPr>
                        <a:t>Application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cs typeface="Calibri"/>
                        </a:rPr>
                        <a:t>11%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cs typeface="Calibri"/>
                        </a:rPr>
                        <a:t>61%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54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cs typeface="Calibri"/>
                        </a:rPr>
                        <a:t>Impact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cs typeface="Calibri"/>
                        </a:rPr>
                        <a:t>8%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cs typeface="Calibri"/>
                        </a:rPr>
                        <a:t>96%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54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cs typeface="Calibri"/>
                        </a:rPr>
                        <a:t>ROI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cs typeface="Calibri"/>
                        </a:rPr>
                        <a:t>4%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cs typeface="Calibri"/>
                        </a:rPr>
                        <a:t>74%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54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cs typeface="Calibri"/>
                        </a:rPr>
                        <a:t>Awards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cs typeface="Calibri"/>
                        </a:rPr>
                        <a:t>40%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cs typeface="Calibri"/>
                        </a:rPr>
                        <a:t>44%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885795" y="6117225"/>
            <a:ext cx="936009" cy="3201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599B51-FC73-40F7-A89F-F081B7BA584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Google Shape;83;p14">
            <a:extLst>
              <a:ext uri="{FF2B5EF4-FFF2-40B4-BE49-F238E27FC236}">
                <a16:creationId xmlns:a16="http://schemas.microsoft.com/office/drawing/2014/main" id="{A594A5BA-6395-DC40-BF82-D5A6CCCEABEE}"/>
              </a:ext>
            </a:extLst>
          </p:cNvPr>
          <p:cNvSpPr txBox="1">
            <a:spLocks/>
          </p:cNvSpPr>
          <p:nvPr/>
        </p:nvSpPr>
        <p:spPr>
          <a:xfrm>
            <a:off x="415424" y="111334"/>
            <a:ext cx="8313151" cy="747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algn="ctr"/>
            <a:r>
              <a:rPr lang="en-US" sz="4400" dirty="0"/>
              <a:t>What CEOs Want</a:t>
            </a:r>
          </a:p>
        </p:txBody>
      </p:sp>
      <p:sp>
        <p:nvSpPr>
          <p:cNvPr id="7" name="Google Shape;86;p14">
            <a:extLst>
              <a:ext uri="{FF2B5EF4-FFF2-40B4-BE49-F238E27FC236}">
                <a16:creationId xmlns:a16="http://schemas.microsoft.com/office/drawing/2014/main" id="{55194916-C592-A64E-B4D0-66A0390BAF5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88626" y="468864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08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885795" y="6117225"/>
            <a:ext cx="936009" cy="3201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599B51-FC73-40F7-A89F-F081B7BA5843}" type="slidenum">
              <a:rPr lang="en-US" smtClean="0"/>
              <a:pPr/>
              <a:t>5</a:t>
            </a:fld>
            <a:endParaRPr lang="en-US" dirty="0">
              <a:solidFill>
                <a:srgbClr val="4C4C4C">
                  <a:tint val="75000"/>
                </a:srgb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8096" y="4692090"/>
            <a:ext cx="6071731" cy="3462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50" b="1" i="1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*2015 Measurement and Metrics Study by CLO Magazine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212972"/>
              </p:ext>
            </p:extLst>
          </p:nvPr>
        </p:nvGraphicFramePr>
        <p:xfrm>
          <a:off x="230305" y="1484194"/>
          <a:ext cx="8576633" cy="30602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1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0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44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072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cs typeface="Calibri"/>
                        </a:rPr>
                        <a:t>35.6%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cs typeface="Calibri"/>
                        </a:rPr>
                        <a:t>Use business data to demonstrate the impact of the training organization on the broader enterprise.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47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cs typeface="Calibri"/>
                        </a:rPr>
                        <a:t>21.6%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cs typeface="Calibri"/>
                        </a:rPr>
                        <a:t>Use ROI for that purpose.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47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cs typeface="Calibri"/>
                        </a:rPr>
                        <a:t>22.6</a:t>
                      </a:r>
                      <a:r>
                        <a:rPr lang="en-US" sz="1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cs typeface="Calibri"/>
                        </a:rPr>
                        <a:t> 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cs typeface="Calibri"/>
                        </a:rPr>
                        <a:t>Plan to implement ROI within 12 months. 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621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cs typeface="Calibri"/>
                        </a:rPr>
                        <a:t>9.7%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cs typeface="Calibri"/>
                        </a:rPr>
                        <a:t>Plan implementation in 12 to 24 months.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47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cs typeface="Calibri"/>
                        </a:rPr>
                        <a:t>17.3%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cs typeface="Calibri"/>
                        </a:rPr>
                        <a:t>Plan implementation with no time frame.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717">
                <a:tc gridSpan="3">
                  <a:txBody>
                    <a:bodyPr/>
                    <a:lstStyle/>
                    <a:p>
                      <a:pPr marL="0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cs typeface="Calibri"/>
                        </a:rPr>
                        <a:t>     (N=335)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D8CAAF24-DC9C-4441-A991-27A7734D31B5}"/>
              </a:ext>
            </a:extLst>
          </p:cNvPr>
          <p:cNvGrpSpPr/>
          <p:nvPr/>
        </p:nvGrpSpPr>
        <p:grpSpPr>
          <a:xfrm>
            <a:off x="1808960" y="2426858"/>
            <a:ext cx="6815017" cy="1743426"/>
            <a:chOff x="2663065" y="2513938"/>
            <a:chExt cx="8574899" cy="2335940"/>
          </a:xfrm>
        </p:grpSpPr>
        <p:sp>
          <p:nvSpPr>
            <p:cNvPr id="14" name="Right Arrow 13"/>
            <p:cNvSpPr/>
            <p:nvPr/>
          </p:nvSpPr>
          <p:spPr>
            <a:xfrm>
              <a:off x="2663065" y="4458056"/>
              <a:ext cx="1336472" cy="391821"/>
            </a:xfrm>
            <a:prstGeom prst="rightArrow">
              <a:avLst/>
            </a:prstGeom>
            <a:solidFill>
              <a:srgbClr val="820E2E"/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ight Brace 14"/>
            <p:cNvSpPr/>
            <p:nvPr/>
          </p:nvSpPr>
          <p:spPr>
            <a:xfrm>
              <a:off x="9646396" y="2513938"/>
              <a:ext cx="423976" cy="2335940"/>
            </a:xfrm>
            <a:prstGeom prst="rightBrace">
              <a:avLst>
                <a:gd name="adj1" fmla="val 67670"/>
                <a:gd name="adj2" fmla="val 50580"/>
              </a:avLst>
            </a:prstGeom>
            <a:ln w="57150">
              <a:solidFill>
                <a:srgbClr val="690A0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070372" y="3435686"/>
              <a:ext cx="116759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71.2%</a:t>
              </a:r>
            </a:p>
          </p:txBody>
        </p:sp>
      </p:grpSp>
      <p:sp>
        <p:nvSpPr>
          <p:cNvPr id="19" name="Right Arrow 13">
            <a:extLst>
              <a:ext uri="{FF2B5EF4-FFF2-40B4-BE49-F238E27FC236}">
                <a16:creationId xmlns:a16="http://schemas.microsoft.com/office/drawing/2014/main" id="{E706212F-3481-4134-A3F9-FBA1A3467604}"/>
              </a:ext>
            </a:extLst>
          </p:cNvPr>
          <p:cNvSpPr/>
          <p:nvPr/>
        </p:nvSpPr>
        <p:spPr>
          <a:xfrm>
            <a:off x="1852843" y="2674497"/>
            <a:ext cx="1002354" cy="293866"/>
          </a:xfrm>
          <a:prstGeom prst="rightArrow">
            <a:avLst/>
          </a:prstGeom>
          <a:solidFill>
            <a:srgbClr val="820E2E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ight Arrow 13">
            <a:extLst>
              <a:ext uri="{FF2B5EF4-FFF2-40B4-BE49-F238E27FC236}">
                <a16:creationId xmlns:a16="http://schemas.microsoft.com/office/drawing/2014/main" id="{1F5070DB-BDF3-4E91-936D-4A342294D607}"/>
              </a:ext>
            </a:extLst>
          </p:cNvPr>
          <p:cNvSpPr/>
          <p:nvPr/>
        </p:nvSpPr>
        <p:spPr>
          <a:xfrm>
            <a:off x="1852843" y="2140338"/>
            <a:ext cx="1002354" cy="293866"/>
          </a:xfrm>
          <a:prstGeom prst="rightArrow">
            <a:avLst/>
          </a:prstGeom>
          <a:solidFill>
            <a:srgbClr val="820E2E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ight Arrow 13">
            <a:extLst>
              <a:ext uri="{FF2B5EF4-FFF2-40B4-BE49-F238E27FC236}">
                <a16:creationId xmlns:a16="http://schemas.microsoft.com/office/drawing/2014/main" id="{6D106111-5149-4327-AC61-9450647404CE}"/>
              </a:ext>
            </a:extLst>
          </p:cNvPr>
          <p:cNvSpPr/>
          <p:nvPr/>
        </p:nvSpPr>
        <p:spPr>
          <a:xfrm>
            <a:off x="1852843" y="1605862"/>
            <a:ext cx="1002354" cy="293866"/>
          </a:xfrm>
          <a:prstGeom prst="rightArrow">
            <a:avLst/>
          </a:prstGeom>
          <a:solidFill>
            <a:srgbClr val="820E2E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ight Arrow 13">
            <a:extLst>
              <a:ext uri="{FF2B5EF4-FFF2-40B4-BE49-F238E27FC236}">
                <a16:creationId xmlns:a16="http://schemas.microsoft.com/office/drawing/2014/main" id="{ACA034AD-460F-4AD0-807F-0695C12905E5}"/>
              </a:ext>
            </a:extLst>
          </p:cNvPr>
          <p:cNvSpPr/>
          <p:nvPr/>
        </p:nvSpPr>
        <p:spPr>
          <a:xfrm>
            <a:off x="1860138" y="3208974"/>
            <a:ext cx="1002354" cy="293866"/>
          </a:xfrm>
          <a:prstGeom prst="rightArrow">
            <a:avLst/>
          </a:prstGeom>
          <a:solidFill>
            <a:srgbClr val="820E2E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Google Shape;83;p14">
            <a:extLst>
              <a:ext uri="{FF2B5EF4-FFF2-40B4-BE49-F238E27FC236}">
                <a16:creationId xmlns:a16="http://schemas.microsoft.com/office/drawing/2014/main" id="{3E9B7F22-458F-1E4D-A9FF-3A269DBDA901}"/>
              </a:ext>
            </a:extLst>
          </p:cNvPr>
          <p:cNvSpPr txBox="1">
            <a:spLocks/>
          </p:cNvSpPr>
          <p:nvPr/>
        </p:nvSpPr>
        <p:spPr>
          <a:xfrm>
            <a:off x="395048" y="484543"/>
            <a:ext cx="8313151" cy="747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algn="ctr"/>
            <a:r>
              <a:rPr lang="en-US" sz="4400" dirty="0"/>
              <a:t>CLOs Use or Plan to Use ROI</a:t>
            </a:r>
          </a:p>
        </p:txBody>
      </p:sp>
      <p:sp>
        <p:nvSpPr>
          <p:cNvPr id="18" name="Google Shape;86;p14">
            <a:extLst>
              <a:ext uri="{FF2B5EF4-FFF2-40B4-BE49-F238E27FC236}">
                <a16:creationId xmlns:a16="http://schemas.microsoft.com/office/drawing/2014/main" id="{9C5E69DE-44ED-C847-B819-6F1B427830B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33849" y="456063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488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1581887" y="830921"/>
            <a:ext cx="6577611" cy="38126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Ultimately, the success of any program is based on whether it improves business results.”</a:t>
            </a:r>
          </a:p>
          <a:p>
            <a:pPr marL="25400" indent="0" algn="r">
              <a:buNone/>
            </a:pPr>
            <a:r>
              <a:rPr lang="en-US" sz="2400" b="1" dirty="0">
                <a:solidFill>
                  <a:schemeClr val="tx1"/>
                </a:solidFill>
              </a:rPr>
              <a:t>—Training Top 10 Hall of Fame, 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May 2017</a:t>
            </a:r>
          </a:p>
        </p:txBody>
      </p:sp>
      <p:sp>
        <p:nvSpPr>
          <p:cNvPr id="99" name="Google Shape;99;p16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83;p14">
            <a:extLst>
              <a:ext uri="{FF2B5EF4-FFF2-40B4-BE49-F238E27FC236}">
                <a16:creationId xmlns:a16="http://schemas.microsoft.com/office/drawing/2014/main" id="{D9C98C79-A839-3A44-902C-C1470A68388A}"/>
              </a:ext>
            </a:extLst>
          </p:cNvPr>
          <p:cNvSpPr txBox="1">
            <a:spLocks/>
          </p:cNvSpPr>
          <p:nvPr/>
        </p:nvSpPr>
        <p:spPr>
          <a:xfrm>
            <a:off x="415423" y="172665"/>
            <a:ext cx="8313151" cy="747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algn="ctr"/>
            <a:r>
              <a:rPr lang="en-US" sz="3800" dirty="0"/>
              <a:t>Changing Paradigms for Learning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525B40EE-5F3E-2F44-ABCB-2B2D0F944F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450051"/>
              </p:ext>
            </p:extLst>
          </p:nvPr>
        </p:nvGraphicFramePr>
        <p:xfrm>
          <a:off x="1011676" y="1047627"/>
          <a:ext cx="7120646" cy="3923208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412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5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669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Traditional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Emerging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84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Job Training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Talent Development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84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Scale and Scope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Speed and Adaptability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5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Input Focus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Outcome Focus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5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Cost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Investment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7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Necessity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 Driver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7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Standardization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Customization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7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Fixed Setting and Time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Agile and Flexible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15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Science of Learning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Learning Analytics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7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Command and Control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Empowerment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15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Needs Assessment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Performance Consulting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15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Reaction and Learning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Impact and ROI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Google Shape;86;p14">
            <a:extLst>
              <a:ext uri="{FF2B5EF4-FFF2-40B4-BE49-F238E27FC236}">
                <a16:creationId xmlns:a16="http://schemas.microsoft.com/office/drawing/2014/main" id="{683CE309-6DAC-0E45-BB94-7E6CD7A412A8}"/>
              </a:ext>
            </a:extLst>
          </p:cNvPr>
          <p:cNvSpPr txBox="1">
            <a:spLocks/>
          </p:cNvSpPr>
          <p:nvPr/>
        </p:nvSpPr>
        <p:spPr>
          <a:xfrm>
            <a:off x="8454224" y="4577235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" b="1" smtClean="0"/>
              <a:pPr algn="r"/>
              <a:t>7</a:t>
            </a:fld>
            <a:endParaRPr lang="en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885795" y="6117225"/>
            <a:ext cx="936009" cy="320134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599B51-FC73-40F7-A89F-F081B7BA584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8067" name="Content Placeholder 2"/>
          <p:cNvSpPr>
            <a:spLocks noGrp="1"/>
          </p:cNvSpPr>
          <p:nvPr>
            <p:ph idx="4294967295"/>
          </p:nvPr>
        </p:nvSpPr>
        <p:spPr>
          <a:xfrm>
            <a:off x="485030" y="1089578"/>
            <a:ext cx="8223169" cy="3426504"/>
          </a:xfrm>
        </p:spPr>
        <p:txBody>
          <a:bodyPr numCol="2">
            <a:noAutofit/>
          </a:bodyPr>
          <a:lstStyle/>
          <a:p>
            <a:pPr>
              <a:spcBef>
                <a:spcPts val="450"/>
              </a:spcBef>
              <a:buSzPct val="57000"/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Align projects to business needs</a:t>
            </a:r>
          </a:p>
          <a:p>
            <a:pPr>
              <a:spcBef>
                <a:spcPts val="450"/>
              </a:spcBef>
              <a:buSzPct val="57000"/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Show contributions of selected projects</a:t>
            </a:r>
          </a:p>
          <a:p>
            <a:pPr>
              <a:spcBef>
                <a:spcPts val="450"/>
              </a:spcBef>
              <a:buSzPct val="57000"/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Earn respect of senior management/administrators</a:t>
            </a:r>
          </a:p>
          <a:p>
            <a:pPr>
              <a:spcBef>
                <a:spcPts val="450"/>
              </a:spcBef>
              <a:buSzPct val="57000"/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 staff morale</a:t>
            </a:r>
          </a:p>
          <a:p>
            <a:pPr>
              <a:spcBef>
                <a:spcPts val="450"/>
              </a:spcBef>
              <a:buSzPct val="57000"/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Justify/defend budgets</a:t>
            </a:r>
          </a:p>
          <a:p>
            <a:pPr>
              <a:spcBef>
                <a:spcPts val="450"/>
              </a:spcBef>
              <a:buSzPct val="57000"/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 support for projects</a:t>
            </a:r>
          </a:p>
          <a:p>
            <a:pPr>
              <a:spcBef>
                <a:spcPts val="450"/>
              </a:spcBef>
              <a:buSzPct val="57000"/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Enhance design and implementation processes</a:t>
            </a:r>
          </a:p>
          <a:p>
            <a:pPr>
              <a:spcBef>
                <a:spcPts val="450"/>
              </a:spcBef>
              <a:buSzPct val="57000"/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 inefficient projects that need to be redesigned or eliminated</a:t>
            </a:r>
          </a:p>
          <a:p>
            <a:pPr>
              <a:spcBef>
                <a:spcPts val="450"/>
              </a:spcBef>
              <a:buSzPct val="57000"/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 successful projects that can be implemented in other areas</a:t>
            </a:r>
          </a:p>
          <a:p>
            <a:pPr>
              <a:spcBef>
                <a:spcPts val="450"/>
              </a:spcBef>
              <a:buSzPct val="57000"/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Earn a “seat at the table”</a:t>
            </a:r>
          </a:p>
        </p:txBody>
      </p:sp>
      <p:sp>
        <p:nvSpPr>
          <p:cNvPr id="7" name="Google Shape;83;p14">
            <a:extLst>
              <a:ext uri="{FF2B5EF4-FFF2-40B4-BE49-F238E27FC236}">
                <a16:creationId xmlns:a16="http://schemas.microsoft.com/office/drawing/2014/main" id="{243EB395-82C8-0149-96CA-041226CD8B0A}"/>
              </a:ext>
            </a:extLst>
          </p:cNvPr>
          <p:cNvSpPr txBox="1">
            <a:spLocks/>
          </p:cNvSpPr>
          <p:nvPr/>
        </p:nvSpPr>
        <p:spPr>
          <a:xfrm>
            <a:off x="559308" y="484543"/>
            <a:ext cx="8148891" cy="747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algn="ctr"/>
            <a:r>
              <a:rPr lang="en-US" sz="4400" dirty="0"/>
              <a:t>Why Measure ROI?</a:t>
            </a:r>
          </a:p>
        </p:txBody>
      </p:sp>
      <p:sp>
        <p:nvSpPr>
          <p:cNvPr id="8" name="Google Shape;86;p14">
            <a:extLst>
              <a:ext uri="{FF2B5EF4-FFF2-40B4-BE49-F238E27FC236}">
                <a16:creationId xmlns:a16="http://schemas.microsoft.com/office/drawing/2014/main" id="{C1457703-9D66-124A-BE59-14A7177E999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7419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>
            <a:spLocks noGrp="1"/>
          </p:cNvSpPr>
          <p:nvPr>
            <p:ph type="title" idx="4294967295"/>
          </p:nvPr>
        </p:nvSpPr>
        <p:spPr>
          <a:xfrm>
            <a:off x="394200" y="448726"/>
            <a:ext cx="8355600" cy="10239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4400" dirty="0">
                <a:solidFill>
                  <a:srgbClr val="FFFFFF"/>
                </a:solidFill>
              </a:rPr>
              <a:t>What is Value?</a:t>
            </a:r>
            <a:endParaRPr sz="4400" dirty="0">
              <a:solidFill>
                <a:srgbClr val="FFFFFF"/>
              </a:solidFill>
            </a:endParaRPr>
          </a:p>
        </p:txBody>
      </p:sp>
      <p:sp>
        <p:nvSpPr>
          <p:cNvPr id="172" name="Google Shape;172;p22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Jacquenett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9088576-E0EB-BC4D-8DA8-B28DEE0E5DA5}">
  <we:reference id="wa104379997" version="2.0.0.0" store="en-US" storeType="OMEX"/>
  <we:alternateReferences>
    <we:reference id="wa104379997" version="2.0.0.0" store="en-US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4197C4DC89E541B33E55E2A1D79CB5" ma:contentTypeVersion="10" ma:contentTypeDescription="Create a new document." ma:contentTypeScope="" ma:versionID="8a2170caab795d172231340dbe6c9363">
  <xsd:schema xmlns:xsd="http://www.w3.org/2001/XMLSchema" xmlns:xs="http://www.w3.org/2001/XMLSchema" xmlns:p="http://schemas.microsoft.com/office/2006/metadata/properties" xmlns:ns2="924acec9-03c6-4a9e-a89f-23a82878cf20" xmlns:ns3="cd931185-211e-4b3d-bc3f-b5ada3777bcb" targetNamespace="http://schemas.microsoft.com/office/2006/metadata/properties" ma:root="true" ma:fieldsID="82839a644b8ba34a59b8e7805a797a93" ns2:_="" ns3:_="">
    <xsd:import namespace="924acec9-03c6-4a9e-a89f-23a82878cf20"/>
    <xsd:import namespace="cd931185-211e-4b3d-bc3f-b5ada3777b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4acec9-03c6-4a9e-a89f-23a82878cf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931185-211e-4b3d-bc3f-b5ada3777bc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23795D-28C6-4CDD-A57E-CA6CC37AC127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924acec9-03c6-4a9e-a89f-23a82878cf20"/>
    <ds:schemaRef ds:uri="http://www.w3.org/XML/1998/namespace"/>
    <ds:schemaRef ds:uri="http://purl.org/dc/elements/1.1/"/>
    <ds:schemaRef ds:uri="http://schemas.microsoft.com/office/infopath/2007/PartnerControls"/>
    <ds:schemaRef ds:uri="cd931185-211e-4b3d-bc3f-b5ada3777bcb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ABCDAA2-1E07-46CD-A197-E0A488305C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4acec9-03c6-4a9e-a89f-23a82878cf20"/>
    <ds:schemaRef ds:uri="cd931185-211e-4b3d-bc3f-b5ada3777b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89AB700-9A34-4EFD-B5A3-628A8D5ECE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869</Words>
  <Application>Microsoft Office PowerPoint</Application>
  <PresentationFormat>On-screen Show (16:9)</PresentationFormat>
  <Paragraphs>240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Times New Roman</vt:lpstr>
      <vt:lpstr>Poppins</vt:lpstr>
      <vt:lpstr>Calibri Light</vt:lpstr>
      <vt:lpstr>Poppins Light</vt:lpstr>
      <vt:lpstr>Work Sans</vt:lpstr>
      <vt:lpstr>Arial</vt:lpstr>
      <vt:lpstr>Calibri</vt:lpstr>
      <vt:lpstr>Work Sans Light</vt:lpstr>
      <vt:lpstr>Jacquenetta template</vt:lpstr>
      <vt:lpstr>Custom Design</vt:lpstr>
      <vt:lpstr>PowerPoint Presentation</vt:lpstr>
      <vt:lpstr>Objectives</vt:lpstr>
      <vt:lpstr>Which of these are true?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Value?</vt:lpstr>
      <vt:lpstr>PowerPoint Presentation</vt:lpstr>
      <vt:lpstr>The V-Model provides alignment, connecting needs assessment with evaluation using five levels of data: </vt:lpstr>
      <vt:lpstr>PowerPoint Presentation</vt:lpstr>
      <vt:lpstr>PowerPoint Presentation</vt:lpstr>
      <vt:lpstr>Measurement Targets</vt:lpstr>
      <vt:lpstr>PowerPoint Presentation</vt:lpstr>
      <vt:lpstr>PowerPoint Presentation</vt:lpstr>
      <vt:lpstr>PowerPoint Presentation</vt:lpstr>
      <vt:lpstr>Certification Components</vt:lpstr>
      <vt:lpstr>Selecting a Project for Certification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Jack's Laptop</dc:creator>
  <cp:lastModifiedBy>Andy Vance</cp:lastModifiedBy>
  <cp:revision>65</cp:revision>
  <cp:lastPrinted>2019-01-31T18:43:08Z</cp:lastPrinted>
  <dcterms:modified xsi:type="dcterms:W3CDTF">2019-03-04T15:10:04Z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0x010100104197C4DC89E541B33E55E2A1D79CB5</vt:lpwstr>
  </property>
</Properties>
</file>