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54"/>
  </p:notesMasterIdLst>
  <p:handoutMasterIdLst>
    <p:handoutMasterId r:id="rId55"/>
  </p:handoutMasterIdLst>
  <p:sldIdLst>
    <p:sldId id="256" r:id="rId2"/>
    <p:sldId id="257" r:id="rId3"/>
    <p:sldId id="348" r:id="rId4"/>
    <p:sldId id="259" r:id="rId5"/>
    <p:sldId id="260" r:id="rId6"/>
    <p:sldId id="301" r:id="rId7"/>
    <p:sldId id="286" r:id="rId8"/>
    <p:sldId id="288" r:id="rId9"/>
    <p:sldId id="287" r:id="rId10"/>
    <p:sldId id="289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298" r:id="rId21"/>
    <p:sldId id="300" r:id="rId22"/>
    <p:sldId id="311" r:id="rId23"/>
    <p:sldId id="312" r:id="rId24"/>
    <p:sldId id="313" r:id="rId25"/>
    <p:sldId id="350" r:id="rId26"/>
    <p:sldId id="314" r:id="rId27"/>
    <p:sldId id="315" r:id="rId28"/>
    <p:sldId id="317" r:id="rId29"/>
    <p:sldId id="319" r:id="rId30"/>
    <p:sldId id="318" r:id="rId31"/>
    <p:sldId id="316" r:id="rId32"/>
    <p:sldId id="320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31" r:id="rId42"/>
    <p:sldId id="332" r:id="rId43"/>
    <p:sldId id="333" r:id="rId44"/>
    <p:sldId id="334" r:id="rId45"/>
    <p:sldId id="335" r:id="rId46"/>
    <p:sldId id="336" r:id="rId47"/>
    <p:sldId id="337" r:id="rId48"/>
    <p:sldId id="338" r:id="rId49"/>
    <p:sldId id="330" r:id="rId50"/>
    <p:sldId id="345" r:id="rId51"/>
    <p:sldId id="346" r:id="rId52"/>
    <p:sldId id="347" r:id="rId5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9899"/>
    <a:srgbClr val="0000FF"/>
    <a:srgbClr val="FF99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5"/>
    <p:restoredTop sz="50000" autoAdjust="0"/>
  </p:normalViewPr>
  <p:slideViewPr>
    <p:cSldViewPr>
      <p:cViewPr varScale="1">
        <p:scale>
          <a:sx n="99" d="100"/>
          <a:sy n="99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546FE7-B254-4B01-BF63-27C8921595D3}" type="doc">
      <dgm:prSet loTypeId="urn:microsoft.com/office/officeart/2005/8/layout/default#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4C29437-387A-44B7-903A-CF32A9BFFBCC}">
      <dgm:prSet phldrT="[Text]"/>
      <dgm:spPr>
        <a:gradFill rotWithShape="0">
          <a:gsLst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en-US" dirty="0">
              <a:latin typeface="Calibri" pitchFamily="34" charset="0"/>
            </a:rPr>
            <a:t>Budget?</a:t>
          </a:r>
        </a:p>
      </dgm:t>
    </dgm:pt>
    <dgm:pt modelId="{CBDF94DE-B97E-4532-A87C-06C65BE95FFA}" type="parTrans" cxnId="{84015A2B-EF1E-4120-9D20-9AF727819CF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75D3A7DE-B274-4EB9-8E98-5A3DEEB3F167}" type="sibTrans" cxnId="{84015A2B-EF1E-4120-9D20-9AF727819CF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30AE1354-F2AE-4017-8029-54CA80E649AD}">
      <dgm:prSet phldrT="[Text]"/>
      <dgm:spPr/>
      <dgm:t>
        <a:bodyPr/>
        <a:lstStyle/>
        <a:p>
          <a:r>
            <a:rPr lang="en-US" dirty="0">
              <a:latin typeface="Calibri" pitchFamily="34" charset="0"/>
            </a:rPr>
            <a:t>Influence?</a:t>
          </a:r>
        </a:p>
      </dgm:t>
    </dgm:pt>
    <dgm:pt modelId="{571978DA-DFF8-46A3-B578-33765CE5EB23}" type="parTrans" cxnId="{CFC4BBD9-60C1-4BD8-9546-01F58B43784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6EF0A9E5-E3C9-4756-8D62-FF73A526B4E5}" type="sibTrans" cxnId="{CFC4BBD9-60C1-4BD8-9546-01F58B43784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50BE6733-2F56-4DCC-9E7A-A7FD9049E1EB}">
      <dgm:prSet phldrT="[Text]"/>
      <dgm:spPr/>
      <dgm:t>
        <a:bodyPr/>
        <a:lstStyle/>
        <a:p>
          <a:r>
            <a:rPr lang="en-US" dirty="0">
              <a:latin typeface="Calibri" pitchFamily="34" charset="0"/>
            </a:rPr>
            <a:t>Support?</a:t>
          </a:r>
        </a:p>
      </dgm:t>
    </dgm:pt>
    <dgm:pt modelId="{C6E1D6FF-F6E8-4765-9CCD-D333FD00E89A}" type="parTrans" cxnId="{ADDE6470-3729-4570-BB7B-4E9A2D64D39C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C03FCF7E-9129-4DF7-AD10-AB2817532845}" type="sibTrans" cxnId="{ADDE6470-3729-4570-BB7B-4E9A2D64D39C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A2754AFD-9234-4F4C-BFB8-DC845F778765}">
      <dgm:prSet phldrT="[Text]"/>
      <dgm:spPr/>
      <dgm:t>
        <a:bodyPr/>
        <a:lstStyle/>
        <a:p>
          <a:r>
            <a:rPr lang="en-US" dirty="0">
              <a:latin typeface="Calibri" pitchFamily="34" charset="0"/>
            </a:rPr>
            <a:t>Other Issues?</a:t>
          </a:r>
        </a:p>
      </dgm:t>
    </dgm:pt>
    <dgm:pt modelId="{87052C98-A896-4652-9AB7-31030ADDDBBD}" type="parTrans" cxnId="{B726612B-A383-4128-BE45-56E8C0266F9E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4974D5F1-5FBE-4754-9192-16E8B90356D8}" type="sibTrans" cxnId="{B726612B-A383-4128-BE45-56E8C0266F9E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A82930AB-FAF4-4832-98C5-91A56A564BD9}">
      <dgm:prSet phldrT="[Text]"/>
      <dgm:spPr/>
      <dgm:t>
        <a:bodyPr/>
        <a:lstStyle/>
        <a:p>
          <a:r>
            <a:rPr lang="en-US" dirty="0">
              <a:latin typeface="Calibri" pitchFamily="34" charset="0"/>
            </a:rPr>
            <a:t>Image</a:t>
          </a:r>
        </a:p>
      </dgm:t>
    </dgm:pt>
    <dgm:pt modelId="{38899088-FC02-40A6-A3CB-2C1BB69FA11C}" type="parTrans" cxnId="{3BD13C76-72C2-41FE-8CC8-2DCF0C71756C}">
      <dgm:prSet/>
      <dgm:spPr/>
      <dgm:t>
        <a:bodyPr/>
        <a:lstStyle/>
        <a:p>
          <a:endParaRPr lang="en-US"/>
        </a:p>
      </dgm:t>
    </dgm:pt>
    <dgm:pt modelId="{4A61E407-2505-42E9-9723-810A1A36A84A}" type="sibTrans" cxnId="{3BD13C76-72C2-41FE-8CC8-2DCF0C71756C}">
      <dgm:prSet/>
      <dgm:spPr/>
      <dgm:t>
        <a:bodyPr/>
        <a:lstStyle/>
        <a:p>
          <a:endParaRPr lang="en-US"/>
        </a:p>
      </dgm:t>
    </dgm:pt>
    <dgm:pt modelId="{718528DE-BF4D-4844-AB88-B098EDE83A73}" type="pres">
      <dgm:prSet presAssocID="{BE546FE7-B254-4B01-BF63-27C8921595D3}" presName="diagram" presStyleCnt="0">
        <dgm:presLayoutVars>
          <dgm:dir/>
          <dgm:resizeHandles val="exact"/>
        </dgm:presLayoutVars>
      </dgm:prSet>
      <dgm:spPr/>
    </dgm:pt>
    <dgm:pt modelId="{0E8415FC-70DC-4875-BC39-F7BA0D9E965E}" type="pres">
      <dgm:prSet presAssocID="{A4C29437-387A-44B7-903A-CF32A9BFFBCC}" presName="node" presStyleLbl="node1" presStyleIdx="0" presStyleCnt="5">
        <dgm:presLayoutVars>
          <dgm:bulletEnabled val="1"/>
        </dgm:presLayoutVars>
      </dgm:prSet>
      <dgm:spPr/>
    </dgm:pt>
    <dgm:pt modelId="{42D51814-D66A-4F13-B4A6-B53CC6BAB051}" type="pres">
      <dgm:prSet presAssocID="{75D3A7DE-B274-4EB9-8E98-5A3DEEB3F167}" presName="sibTrans" presStyleCnt="0"/>
      <dgm:spPr/>
    </dgm:pt>
    <dgm:pt modelId="{203F55AE-02F3-405E-B136-A85FA32D3C3F}" type="pres">
      <dgm:prSet presAssocID="{30AE1354-F2AE-4017-8029-54CA80E649AD}" presName="node" presStyleLbl="node1" presStyleIdx="1" presStyleCnt="5" custLinFactX="-10026" custLinFactY="15627" custLinFactNeighborX="-100000" custLinFactNeighborY="100000">
        <dgm:presLayoutVars>
          <dgm:bulletEnabled val="1"/>
        </dgm:presLayoutVars>
      </dgm:prSet>
      <dgm:spPr/>
    </dgm:pt>
    <dgm:pt modelId="{60FC377F-18C2-4151-B157-AB30A2DD8AEF}" type="pres">
      <dgm:prSet presAssocID="{6EF0A9E5-E3C9-4756-8D62-FF73A526B4E5}" presName="sibTrans" presStyleCnt="0"/>
      <dgm:spPr/>
    </dgm:pt>
    <dgm:pt modelId="{DE3FE8AC-6EB5-42E5-8621-A3D619FD59EB}" type="pres">
      <dgm:prSet presAssocID="{50BE6733-2F56-4DCC-9E7A-A7FD9049E1EB}" presName="node" presStyleLbl="node1" presStyleIdx="2" presStyleCnt="5" custLinFactX="10251" custLinFactY="-14818" custLinFactNeighborX="100000" custLinFactNeighborY="-100000">
        <dgm:presLayoutVars>
          <dgm:bulletEnabled val="1"/>
        </dgm:presLayoutVars>
      </dgm:prSet>
      <dgm:spPr/>
    </dgm:pt>
    <dgm:pt modelId="{58DC62D5-7571-4A42-953E-54ACEB303622}" type="pres">
      <dgm:prSet presAssocID="{C03FCF7E-9129-4DF7-AD10-AB2817532845}" presName="sibTrans" presStyleCnt="0"/>
      <dgm:spPr/>
    </dgm:pt>
    <dgm:pt modelId="{1DE088AB-E100-4DF7-B579-C43210C16C11}" type="pres">
      <dgm:prSet presAssocID="{A2754AFD-9234-4F4C-BFB8-DC845F778765}" presName="node" presStyleLbl="node1" presStyleIdx="3" presStyleCnt="5">
        <dgm:presLayoutVars>
          <dgm:bulletEnabled val="1"/>
        </dgm:presLayoutVars>
      </dgm:prSet>
      <dgm:spPr/>
    </dgm:pt>
    <dgm:pt modelId="{14D395A0-E801-4363-BE26-52F82A393918}" type="pres">
      <dgm:prSet presAssocID="{4974D5F1-5FBE-4754-9192-16E8B90356D8}" presName="sibTrans" presStyleCnt="0"/>
      <dgm:spPr/>
    </dgm:pt>
    <dgm:pt modelId="{C2FEB514-038C-41FD-85F9-701CC936C8DF}" type="pres">
      <dgm:prSet presAssocID="{A82930AB-FAF4-4832-98C5-91A56A564BD9}" presName="node" presStyleLbl="node1" presStyleIdx="4" presStyleCnt="5">
        <dgm:presLayoutVars>
          <dgm:bulletEnabled val="1"/>
        </dgm:presLayoutVars>
      </dgm:prSet>
      <dgm:spPr/>
    </dgm:pt>
  </dgm:ptLst>
  <dgm:cxnLst>
    <dgm:cxn modelId="{9D1DF013-A2E5-448C-8325-22C626D3C19B}" type="presOf" srcId="{30AE1354-F2AE-4017-8029-54CA80E649AD}" destId="{203F55AE-02F3-405E-B136-A85FA32D3C3F}" srcOrd="0" destOrd="0" presId="urn:microsoft.com/office/officeart/2005/8/layout/default#1"/>
    <dgm:cxn modelId="{84015A2B-EF1E-4120-9D20-9AF727819CFA}" srcId="{BE546FE7-B254-4B01-BF63-27C8921595D3}" destId="{A4C29437-387A-44B7-903A-CF32A9BFFBCC}" srcOrd="0" destOrd="0" parTransId="{CBDF94DE-B97E-4532-A87C-06C65BE95FFA}" sibTransId="{75D3A7DE-B274-4EB9-8E98-5A3DEEB3F167}"/>
    <dgm:cxn modelId="{B726612B-A383-4128-BE45-56E8C0266F9E}" srcId="{BE546FE7-B254-4B01-BF63-27C8921595D3}" destId="{A2754AFD-9234-4F4C-BFB8-DC845F778765}" srcOrd="3" destOrd="0" parTransId="{87052C98-A896-4652-9AB7-31030ADDDBBD}" sibTransId="{4974D5F1-5FBE-4754-9192-16E8B90356D8}"/>
    <dgm:cxn modelId="{04651534-369E-4930-B107-E6FB5B85BC27}" type="presOf" srcId="{A82930AB-FAF4-4832-98C5-91A56A564BD9}" destId="{C2FEB514-038C-41FD-85F9-701CC936C8DF}" srcOrd="0" destOrd="0" presId="urn:microsoft.com/office/officeart/2005/8/layout/default#1"/>
    <dgm:cxn modelId="{58808344-0B41-45E7-9794-CEBAC1BEFAB6}" type="presOf" srcId="{50BE6733-2F56-4DCC-9E7A-A7FD9049E1EB}" destId="{DE3FE8AC-6EB5-42E5-8621-A3D619FD59EB}" srcOrd="0" destOrd="0" presId="urn:microsoft.com/office/officeart/2005/8/layout/default#1"/>
    <dgm:cxn modelId="{ADDE6470-3729-4570-BB7B-4E9A2D64D39C}" srcId="{BE546FE7-B254-4B01-BF63-27C8921595D3}" destId="{50BE6733-2F56-4DCC-9E7A-A7FD9049E1EB}" srcOrd="2" destOrd="0" parTransId="{C6E1D6FF-F6E8-4765-9CCD-D333FD00E89A}" sibTransId="{C03FCF7E-9129-4DF7-AD10-AB2817532845}"/>
    <dgm:cxn modelId="{3BD13C76-72C2-41FE-8CC8-2DCF0C71756C}" srcId="{BE546FE7-B254-4B01-BF63-27C8921595D3}" destId="{A82930AB-FAF4-4832-98C5-91A56A564BD9}" srcOrd="4" destOrd="0" parTransId="{38899088-FC02-40A6-A3CB-2C1BB69FA11C}" sibTransId="{4A61E407-2505-42E9-9723-810A1A36A84A}"/>
    <dgm:cxn modelId="{5E7E7D8B-DCFB-4577-A27A-2CE9DF959302}" type="presOf" srcId="{A4C29437-387A-44B7-903A-CF32A9BFFBCC}" destId="{0E8415FC-70DC-4875-BC39-F7BA0D9E965E}" srcOrd="0" destOrd="0" presId="urn:microsoft.com/office/officeart/2005/8/layout/default#1"/>
    <dgm:cxn modelId="{0144C292-1BE4-48B5-816D-CC4F527025B6}" type="presOf" srcId="{BE546FE7-B254-4B01-BF63-27C8921595D3}" destId="{718528DE-BF4D-4844-AB88-B098EDE83A73}" srcOrd="0" destOrd="0" presId="urn:microsoft.com/office/officeart/2005/8/layout/default#1"/>
    <dgm:cxn modelId="{1659A7BC-D9F1-4B7D-BA93-D6FA73955AEB}" type="presOf" srcId="{A2754AFD-9234-4F4C-BFB8-DC845F778765}" destId="{1DE088AB-E100-4DF7-B579-C43210C16C11}" srcOrd="0" destOrd="0" presId="urn:microsoft.com/office/officeart/2005/8/layout/default#1"/>
    <dgm:cxn modelId="{CFC4BBD9-60C1-4BD8-9546-01F58B43784A}" srcId="{BE546FE7-B254-4B01-BF63-27C8921595D3}" destId="{30AE1354-F2AE-4017-8029-54CA80E649AD}" srcOrd="1" destOrd="0" parTransId="{571978DA-DFF8-46A3-B578-33765CE5EB23}" sibTransId="{6EF0A9E5-E3C9-4756-8D62-FF73A526B4E5}"/>
    <dgm:cxn modelId="{93B0A6EA-562C-4EF0-A686-DE2F0B9A8C65}" type="presParOf" srcId="{718528DE-BF4D-4844-AB88-B098EDE83A73}" destId="{0E8415FC-70DC-4875-BC39-F7BA0D9E965E}" srcOrd="0" destOrd="0" presId="urn:microsoft.com/office/officeart/2005/8/layout/default#1"/>
    <dgm:cxn modelId="{5AF18640-1596-42B7-A097-FA9572F85A4E}" type="presParOf" srcId="{718528DE-BF4D-4844-AB88-B098EDE83A73}" destId="{42D51814-D66A-4F13-B4A6-B53CC6BAB051}" srcOrd="1" destOrd="0" presId="urn:microsoft.com/office/officeart/2005/8/layout/default#1"/>
    <dgm:cxn modelId="{C41393F9-6930-4407-8100-93801CDAD2DD}" type="presParOf" srcId="{718528DE-BF4D-4844-AB88-B098EDE83A73}" destId="{203F55AE-02F3-405E-B136-A85FA32D3C3F}" srcOrd="2" destOrd="0" presId="urn:microsoft.com/office/officeart/2005/8/layout/default#1"/>
    <dgm:cxn modelId="{6B50FADA-78F6-4841-AE47-DB05EA9AE552}" type="presParOf" srcId="{718528DE-BF4D-4844-AB88-B098EDE83A73}" destId="{60FC377F-18C2-4151-B157-AB30A2DD8AEF}" srcOrd="3" destOrd="0" presId="urn:microsoft.com/office/officeart/2005/8/layout/default#1"/>
    <dgm:cxn modelId="{337A58EF-A227-4719-B4B0-A12DDF9A2012}" type="presParOf" srcId="{718528DE-BF4D-4844-AB88-B098EDE83A73}" destId="{DE3FE8AC-6EB5-42E5-8621-A3D619FD59EB}" srcOrd="4" destOrd="0" presId="urn:microsoft.com/office/officeart/2005/8/layout/default#1"/>
    <dgm:cxn modelId="{191A2BE6-AA6E-4DD8-B3CE-5F2E8C7A62DE}" type="presParOf" srcId="{718528DE-BF4D-4844-AB88-B098EDE83A73}" destId="{58DC62D5-7571-4A42-953E-54ACEB303622}" srcOrd="5" destOrd="0" presId="urn:microsoft.com/office/officeart/2005/8/layout/default#1"/>
    <dgm:cxn modelId="{04873F8E-FEF2-447B-8C4F-224882331223}" type="presParOf" srcId="{718528DE-BF4D-4844-AB88-B098EDE83A73}" destId="{1DE088AB-E100-4DF7-B579-C43210C16C11}" srcOrd="6" destOrd="0" presId="urn:microsoft.com/office/officeart/2005/8/layout/default#1"/>
    <dgm:cxn modelId="{924213DB-918D-4E04-B96C-702BC59A4B45}" type="presParOf" srcId="{718528DE-BF4D-4844-AB88-B098EDE83A73}" destId="{14D395A0-E801-4363-BE26-52F82A393918}" srcOrd="7" destOrd="0" presId="urn:microsoft.com/office/officeart/2005/8/layout/default#1"/>
    <dgm:cxn modelId="{078E6733-C8DE-41CD-9EFE-5E0C510EC6C4}" type="presParOf" srcId="{718528DE-BF4D-4844-AB88-B098EDE83A73}" destId="{C2FEB514-038C-41FD-85F9-701CC936C8DF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415FC-70DC-4875-BC39-F7BA0D9E965E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gradFill rotWithShape="0">
          <a:gsLst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alibri" pitchFamily="34" charset="0"/>
            </a:rPr>
            <a:t>Budget?</a:t>
          </a:r>
        </a:p>
      </dsp:txBody>
      <dsp:txXfrm>
        <a:off x="916483" y="1984"/>
        <a:ext cx="2030015" cy="1218009"/>
      </dsp:txXfrm>
    </dsp:sp>
    <dsp:sp modelId="{203F55AE-02F3-405E-B136-A85FA32D3C3F}">
      <dsp:nvSpPr>
        <dsp:cNvPr id="0" name=""/>
        <dsp:cNvSpPr/>
      </dsp:nvSpPr>
      <dsp:spPr>
        <a:xfrm>
          <a:off x="915955" y="1410332"/>
          <a:ext cx="2030015" cy="1218009"/>
        </a:xfrm>
        <a:prstGeom prst="rect">
          <a:avLst/>
        </a:prstGeom>
        <a:gradFill rotWithShape="0">
          <a:gsLst>
            <a:gs pos="0">
              <a:schemeClr val="accent4">
                <a:hueOff val="1391681"/>
                <a:satOff val="7924"/>
                <a:lumOff val="-6079"/>
                <a:alphaOff val="0"/>
                <a:shade val="51000"/>
                <a:satMod val="130000"/>
              </a:schemeClr>
            </a:gs>
            <a:gs pos="80000">
              <a:schemeClr val="accent4">
                <a:hueOff val="1391681"/>
                <a:satOff val="7924"/>
                <a:lumOff val="-6079"/>
                <a:alphaOff val="0"/>
                <a:shade val="93000"/>
                <a:satMod val="130000"/>
              </a:schemeClr>
            </a:gs>
            <a:gs pos="100000">
              <a:schemeClr val="accent4">
                <a:hueOff val="1391681"/>
                <a:satOff val="7924"/>
                <a:lumOff val="-60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alibri" pitchFamily="34" charset="0"/>
            </a:rPr>
            <a:t>Influence?</a:t>
          </a:r>
        </a:p>
      </dsp:txBody>
      <dsp:txXfrm>
        <a:off x="915955" y="1410332"/>
        <a:ext cx="2030015" cy="1218009"/>
      </dsp:txXfrm>
    </dsp:sp>
    <dsp:sp modelId="{DE3FE8AC-6EB5-42E5-8621-A3D619FD59EB}">
      <dsp:nvSpPr>
        <dsp:cNvPr id="0" name=""/>
        <dsp:cNvSpPr/>
      </dsp:nvSpPr>
      <dsp:spPr>
        <a:xfrm>
          <a:off x="3154596" y="24501"/>
          <a:ext cx="2030015" cy="1218009"/>
        </a:xfrm>
        <a:prstGeom prst="rect">
          <a:avLst/>
        </a:prstGeom>
        <a:gradFill rotWithShape="0">
          <a:gsLst>
            <a:gs pos="0">
              <a:schemeClr val="accent4">
                <a:hueOff val="2783362"/>
                <a:satOff val="15847"/>
                <a:lumOff val="-12158"/>
                <a:alphaOff val="0"/>
                <a:shade val="51000"/>
                <a:satMod val="130000"/>
              </a:schemeClr>
            </a:gs>
            <a:gs pos="80000">
              <a:schemeClr val="accent4">
                <a:hueOff val="2783362"/>
                <a:satOff val="15847"/>
                <a:lumOff val="-12158"/>
                <a:alphaOff val="0"/>
                <a:shade val="93000"/>
                <a:satMod val="130000"/>
              </a:schemeClr>
            </a:gs>
            <a:gs pos="100000">
              <a:schemeClr val="accent4">
                <a:hueOff val="2783362"/>
                <a:satOff val="15847"/>
                <a:lumOff val="-121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alibri" pitchFamily="34" charset="0"/>
            </a:rPr>
            <a:t>Support?</a:t>
          </a:r>
        </a:p>
      </dsp:txBody>
      <dsp:txXfrm>
        <a:off x="3154596" y="24501"/>
        <a:ext cx="2030015" cy="1218009"/>
      </dsp:txXfrm>
    </dsp:sp>
    <dsp:sp modelId="{1DE088AB-E100-4DF7-B579-C43210C16C11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gradFill rotWithShape="0">
          <a:gsLst>
            <a:gs pos="0">
              <a:schemeClr val="accent4">
                <a:hueOff val="4175043"/>
                <a:satOff val="23771"/>
                <a:lumOff val="-18238"/>
                <a:alphaOff val="0"/>
                <a:shade val="51000"/>
                <a:satMod val="130000"/>
              </a:schemeClr>
            </a:gs>
            <a:gs pos="80000">
              <a:schemeClr val="accent4">
                <a:hueOff val="4175043"/>
                <a:satOff val="23771"/>
                <a:lumOff val="-18238"/>
                <a:alphaOff val="0"/>
                <a:shade val="93000"/>
                <a:satMod val="130000"/>
              </a:schemeClr>
            </a:gs>
            <a:gs pos="100000">
              <a:schemeClr val="accent4">
                <a:hueOff val="4175043"/>
                <a:satOff val="23771"/>
                <a:lumOff val="-182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alibri" pitchFamily="34" charset="0"/>
            </a:rPr>
            <a:t>Other Issues?</a:t>
          </a:r>
        </a:p>
      </dsp:txBody>
      <dsp:txXfrm>
        <a:off x="3149500" y="1422995"/>
        <a:ext cx="2030015" cy="1218009"/>
      </dsp:txXfrm>
    </dsp:sp>
    <dsp:sp modelId="{C2FEB514-038C-41FD-85F9-701CC936C8DF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gradFill rotWithShape="0">
          <a:gsLst>
            <a:gs pos="0">
              <a:schemeClr val="accent4">
                <a:hueOff val="5566724"/>
                <a:satOff val="31694"/>
                <a:lumOff val="-24317"/>
                <a:alphaOff val="0"/>
                <a:shade val="51000"/>
                <a:satMod val="130000"/>
              </a:schemeClr>
            </a:gs>
            <a:gs pos="80000">
              <a:schemeClr val="accent4">
                <a:hueOff val="5566724"/>
                <a:satOff val="31694"/>
                <a:lumOff val="-24317"/>
                <a:alphaOff val="0"/>
                <a:shade val="93000"/>
                <a:satMod val="130000"/>
              </a:schemeClr>
            </a:gs>
            <a:gs pos="100000">
              <a:schemeClr val="accent4">
                <a:hueOff val="5566724"/>
                <a:satOff val="31694"/>
                <a:lumOff val="-243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alibri" pitchFamily="34" charset="0"/>
            </a:rPr>
            <a:t>Image</a:t>
          </a:r>
        </a:p>
      </dsp:txBody>
      <dsp:txXfrm>
        <a:off x="2032992" y="2844006"/>
        <a:ext cx="2030015" cy="1218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B66EA4-82B6-4774-9270-757C865E7567}" type="datetimeFigureOut">
              <a:rPr lang="en-US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A71A880-BADF-4C99-8147-A34184AFC5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76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6C8564-734B-4845-9521-C4F36E718A9F}" type="datetimeFigureOut">
              <a:rPr lang="en-US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C42038-5081-4AB5-B71F-BD3973CF8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99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9B7665-5B0F-4D99-B94F-A7A68999EBA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863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05A504-E1EC-49F7-B1C5-378B119E20A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33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E83D7B-6958-475A-BCFC-D68D60C4216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240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Times" pitchFamily="18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298A00-2CBF-4E5F-8D7A-F8E3DE35CA55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761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F423E6-F8E8-4604-8E6F-37C79F07D70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2060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68220E-2959-4F76-80B6-D0CC18028F7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074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C9143-9A03-45F9-B016-FC097E968DF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64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E5601-EE14-478E-A428-605E6C26F51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25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987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14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096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A74D90-202B-4AF6-9A13-9D596DCB798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595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084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2857" tIns="46429" rIns="92857" bIns="46429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3A79FB-4BB6-419D-9F22-8F30B8C66561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84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5044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343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981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98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4290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778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24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558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A74D90-202B-4AF6-9A13-9D596DCB798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466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588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718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1873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093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078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949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798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991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740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869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612325-924C-4471-A2D2-FCF8A572D5F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711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891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94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9E4B2-AEF2-445A-82A3-67168BF4C5BA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81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95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D817B7-799A-4A66-A3C8-C5D0B919D2CF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285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02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F15936-DB98-40BD-9922-6327AAB06CF8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600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54595D-BD45-484D-A195-78D6117D46AE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3717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BA8C1C-36DF-4AB0-A542-B2AA30FDFFAE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799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E9515-6B18-4023-AF24-AEF0ACC1D51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05027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D0B27C-C5CB-4725-B397-56038401C3A6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816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11DCE4-5AB3-41D3-BFF3-2B5BEC33D1A4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61629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102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3C3465-F31E-444C-9B3D-2C30C0FDEED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2604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16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680463-9EFA-4E98-B6B7-229EA4C39804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3636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16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680463-9EFA-4E98-B6B7-229EA4C39804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7455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93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C42038-5081-4AB5-B71F-BD3973CF8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1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4EAF88-9B98-4D15-AB97-6812F64218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411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3C7D0D-DE2F-453A-9818-DAD17551835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391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4AE952-44BE-4DBE-8FBC-DF68B150FFC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52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CBEBBE-3149-4342-BEDB-1300DE8753CD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42583-B7AA-49B6-B596-27F4D6E050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7E7946-EC4D-4EE9-BEA0-BC2BBEC0580A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7DF0E-E20B-45FE-8F40-726EACA158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0C5161-7A63-4C94-97F5-CBDE8B74E698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7D7A3-6103-4243-9D9C-744E63727F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12A94A-BCA1-4719-BA81-31266C4CF33C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BF46E1-17A5-4757-BCFB-C6D3D0413EEB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304EF9-25FC-494F-8633-171BF77184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5E70B7-DDB7-442A-A6CD-176A252267B1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EF00D-FBB8-4761-8124-769AAA2ACC3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C9B1B5-A96F-4189-BC11-A3F45F472BEC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DC07E8-4F37-483B-882E-AA834DE0569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600178-C272-4519-89E3-91836C888D81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665D5A-726F-4685-A72B-AF4A7B95EE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1949-0929-4BEC-A88C-DB04092B2672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7DE0B-5B74-47D9-9CDB-79244E3949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25A0DA-B48E-44A5-883D-511CEB195655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30081-5361-4998-8226-F8ECF71CBA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7D8953-4E56-4FD0-B00F-CADCFAE8AF60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EF886-B222-4F72-B781-640A9EBC1E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C389176-8516-4EFF-A5FB-CD34B3D0EE92}" type="datetime1">
              <a:rPr lang="en-US" smtClean="0"/>
              <a:pPr>
                <a:defRPr/>
              </a:pPr>
              <a:t>3/5/19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6316901-5A64-4A21-93B2-18F97FF9E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iinstitute.net" TargetMode="Externa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accent2">
                    <a:lumMod val="50000"/>
                  </a:schemeClr>
                </a:solidFill>
                <a:effectLst/>
              </a:rPr>
              <a:t>Measuring ROI in Learning and Performance Improvement:</a:t>
            </a:r>
            <a:br>
              <a:rPr lang="en-US" sz="360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en-US" sz="3200" dirty="0">
                <a:solidFill>
                  <a:schemeClr val="tx1"/>
                </a:solidFill>
                <a:effectLst/>
              </a:rPr>
              <a:t>Debunking the Myths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6513">
              <a:spcBef>
                <a:spcPct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Jack J. Phillips, Ph.D.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3429000" y="6096000"/>
            <a:ext cx="5486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  <a:latin typeface="Georgia" pitchFamily="18" charset="0"/>
              </a:rPr>
              <a:t>© 2010 ROI Institute, Inc</a:t>
            </a:r>
          </a:p>
        </p:txBody>
      </p:sp>
      <p:pic>
        <p:nvPicPr>
          <p:cNvPr id="6" name="Picture 5" descr="ROI Logo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5638800"/>
            <a:ext cx="2743200" cy="7486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76F32F1-BE9D-49EC-A5EA-56EA8EE530B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381000"/>
            <a:ext cx="8229600" cy="6715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Executive View of Metrics*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11746"/>
              </p:ext>
            </p:extLst>
          </p:nvPr>
        </p:nvGraphicFramePr>
        <p:xfrm>
          <a:off x="381000" y="990600"/>
          <a:ext cx="8382000" cy="5486401"/>
        </p:xfrm>
        <a:graphic>
          <a:graphicData uri="http://schemas.openxmlformats.org/drawingml/2006/table">
            <a:tbl>
              <a:tblPr/>
              <a:tblGrid>
                <a:gridCol w="46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553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Measure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currently measure this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should measure this in the future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My ranking of the importance of this measure</a:t>
                      </a:r>
                      <a:endParaRPr lang="en-US" sz="15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97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1" i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5. Application: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 “At least 78% of employees are using the skills on the job”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11%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61%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78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1" i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6. Impact: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 “Our programs are driving our top 5 business measures in the organization.”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8%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96%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1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678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1" i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7. ROI: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 “Five ROI studies were conducted on major programs yielding an average of 68% ROI.”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74%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2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59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1" i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8. Awards: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 “Our learning and development program won an award from American Society for Training and Development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40%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44%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895">
                <a:tc gridSpan="4">
                  <a:txBody>
                    <a:bodyPr/>
                    <a:lstStyle/>
                    <a:p>
                      <a:pPr algn="r"/>
                      <a:r>
                        <a:rPr kumimoji="0" lang="en-US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kumimoji="0" lang="en-US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CEO Survey—Fortune 500 and Large Private Companies</a:t>
                      </a:r>
                      <a:r>
                        <a:rPr kumimoji="0" lang="en-US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ROI Institute                                                                                                                                           N=96 Respondents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A9D50BB-D7F8-4E67-8F8B-F53A68190F6F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5629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-27039"/>
            <a:ext cx="8183563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Status of Measurement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344754"/>
              </p:ext>
            </p:extLst>
          </p:nvPr>
        </p:nvGraphicFramePr>
        <p:xfrm>
          <a:off x="457200" y="1066800"/>
          <a:ext cx="8229599" cy="4844750"/>
        </p:xfrm>
        <a:graphic>
          <a:graphicData uri="http://schemas.openxmlformats.org/drawingml/2006/table">
            <a:tbl>
              <a:tblPr/>
              <a:tblGrid>
                <a:gridCol w="91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3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905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Level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Measurement Category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Current Status*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Goal in                                                             5 Years*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Comments About            Status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64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Inputs/Indicators</a:t>
                      </a:r>
                    </a:p>
                    <a:p>
                      <a:pPr marL="0" marR="0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Measures inputs including number of programs, attendees, audience, costs, and efficiencies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This is being accomplished now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7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Reaction and Perceived Value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Measure reaction to, and satisfaction with, the experience, ambiance, content, and value of program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100%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100%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Need more focus on content and perceived value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40" name="TextBox 4"/>
          <p:cNvSpPr txBox="1">
            <a:spLocks noChangeArrowheads="1"/>
          </p:cNvSpPr>
          <p:nvPr/>
        </p:nvSpPr>
        <p:spPr bwMode="auto">
          <a:xfrm>
            <a:off x="457200" y="5915025"/>
            <a:ext cx="8686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*Percentage of programs evaluated at this level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  Please add your numbers  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9AD66C2-904F-4CB8-B896-D82037E79B32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6654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-762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Status of Measurement</a:t>
            </a:r>
          </a:p>
        </p:txBody>
      </p:sp>
      <p:graphicFrame>
        <p:nvGraphicFramePr>
          <p:cNvPr id="4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774091"/>
              </p:ext>
            </p:extLst>
          </p:nvPr>
        </p:nvGraphicFramePr>
        <p:xfrm>
          <a:off x="457200" y="1031875"/>
          <a:ext cx="8305801" cy="4758764"/>
        </p:xfrm>
        <a:graphic>
          <a:graphicData uri="http://schemas.openxmlformats.org/drawingml/2006/table">
            <a:tbl>
              <a:tblPr/>
              <a:tblGrid>
                <a:gridCol w="94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7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0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444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Level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Measurement Category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Current Status*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Goal in                                                             5 Years*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Comments About            Status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18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Learning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Measures what participants learned– information, knowledge, skills, and contacts (takeaways from the program)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30-40%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80-90%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Must use simple learning measures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316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 Application and Implementation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 Measures progress after the   program– the use of information, knowledge, skills, and contacts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10%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30%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Need more simple          follow-up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5991225"/>
            <a:ext cx="876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*Percentage of programs evaluated at this level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  Please add your numbers  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B65E538-A833-4ACA-8578-7BA8E771D751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7678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533400" y="762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Status of Measurement</a:t>
            </a:r>
          </a:p>
        </p:txBody>
      </p:sp>
      <p:graphicFrame>
        <p:nvGraphicFramePr>
          <p:cNvPr id="4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630094"/>
              </p:ext>
            </p:extLst>
          </p:nvPr>
        </p:nvGraphicFramePr>
        <p:xfrm>
          <a:off x="457200" y="1219200"/>
          <a:ext cx="8229600" cy="4707636"/>
        </p:xfrm>
        <a:graphic>
          <a:graphicData uri="http://schemas.openxmlformats.org/drawingml/2006/table">
            <a:tbl>
              <a:tblPr/>
              <a:tblGrid>
                <a:gridCol w="937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6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0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3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Level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Measurement Category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Current Status*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Goal in                                                             5 Years*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Comments About            Status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6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Impact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Measures changes in business impact variables such as output, quality, time, and cost-linked to the program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5%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10%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This is the connection to impact-must isolate the effects of the program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583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ROI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Compares the monetary benefits of the business impact measures to the costs of the program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1%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5%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pitchFamily="-111" charset="-128"/>
                          <a:cs typeface="Arial" pitchFamily="34" charset="0"/>
                        </a:rPr>
                        <a:t>The ultimate level of evaluation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33400" y="5915025"/>
            <a:ext cx="8610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*Percentage of programs evaluated at this level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  Please add your numbers  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latin typeface="+mj-lt"/>
              </a:rPr>
              <a:t>		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058C66-B9F2-4A56-964D-F054391FCBF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8458200" cy="10668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5 Levels of Measurement - Examples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217983"/>
              </p:ext>
            </p:extLst>
          </p:nvPr>
        </p:nvGraphicFramePr>
        <p:xfrm>
          <a:off x="457200" y="1676400"/>
          <a:ext cx="8534400" cy="5029200"/>
        </p:xfrm>
        <a:graphic>
          <a:graphicData uri="http://schemas.openxmlformats.org/drawingml/2006/table">
            <a:tbl>
              <a:tblPr/>
              <a:tblGrid>
                <a:gridCol w="3864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9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Level 0 Input and Indicators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Number of programs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Participants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Hours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Requests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Efficiencies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Time to Deliver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*Correlates with Application</a:t>
                      </a: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Level 1 Reaction and Planned Action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Relevance*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Importance*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Usefulness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Appeal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Emotion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Brevity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Uniqueness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Concreteness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New Information*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Motivation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Appropriateness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Intent to Use*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69900" algn="l"/>
                        </a:tabLs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	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EF90CE-4A4B-4874-9CFF-FAEFF06F8FE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5 Levels of Measurement - Examples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233590"/>
              </p:ext>
            </p:extLst>
          </p:nvPr>
        </p:nvGraphicFramePr>
        <p:xfrm>
          <a:off x="533400" y="1752600"/>
          <a:ext cx="8305800" cy="4876800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00">
                <a:tc>
                  <a:txBody>
                    <a:bodyPr/>
                    <a:lstStyle/>
                    <a:p>
                      <a:r>
                        <a:rPr kumimoji="0" lang="en-US" sz="20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Level 2 Learning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Information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Knowledge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Understanding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Capability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Contacts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Confidence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Perceptions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Skills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en-US" sz="20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Level 3 Application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Use of Information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Use of Knowledge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Use of Skill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Completion of Actions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Completion of Tasks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Implementation of Ideas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Following the Policy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Use of Procedure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Use of Regulation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Success with Application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Barriers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Enablers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A397EB-B3BF-4A99-B083-A03A366EE85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5 Levels of Measurement - Examples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302402"/>
              </p:ext>
            </p:extLst>
          </p:nvPr>
        </p:nvGraphicFramePr>
        <p:xfrm>
          <a:off x="457200" y="1752600"/>
          <a:ext cx="8686800" cy="5029200"/>
        </p:xfrm>
        <a:graphic>
          <a:graphicData uri="http://schemas.openxmlformats.org/drawingml/2006/table">
            <a:tbl>
              <a:tblPr/>
              <a:tblGrid>
                <a:gridCol w="438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3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r>
                        <a:rPr kumimoji="0" lang="en-US" sz="20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Level 4 Business Impact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Productivity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Quality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Sales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Errors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Incidents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Re-Work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Efficiency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</a:t>
                      </a: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Compliance Discrepancies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Citizen Complaints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Costs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Employee Engagement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Employee Retention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Service Delivery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Cycle Time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Customer Satisfaction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Intangible Measures</a:t>
                      </a:r>
                    </a:p>
                    <a:p>
                      <a:r>
                        <a:rPr kumimoji="0" lang="en-US" sz="20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….</a:t>
                      </a: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includes a technique to isolate the effects of the communication project.</a:t>
                      </a:r>
                    </a:p>
                    <a:p>
                      <a:endParaRPr kumimoji="0"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en-US" sz="20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Level 5 Return on Investment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endParaRPr kumimoji="0"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ROI (%)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Benefit/Cost Ratio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Payback Period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	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150" marR="571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06C0D-1B52-41C8-B84B-93C164EAF82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07975" y="365125"/>
            <a:ext cx="853122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228600" algn="ctr" eaLnBrk="0" hangingPunct="0"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An evaluation system must have five elements</a:t>
            </a:r>
          </a:p>
        </p:txBody>
      </p:sp>
      <p:sp>
        <p:nvSpPr>
          <p:cNvPr id="7" name="Freeform 3"/>
          <p:cNvSpPr>
            <a:spLocks/>
          </p:cNvSpPr>
          <p:nvPr/>
        </p:nvSpPr>
        <p:spPr bwMode="auto">
          <a:xfrm>
            <a:off x="4591050" y="1538288"/>
            <a:ext cx="4210050" cy="29765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2" y="1498"/>
              </a:cxn>
              <a:cxn ang="0">
                <a:pos x="2413" y="1511"/>
              </a:cxn>
              <a:cxn ang="0">
                <a:pos x="2406" y="1545"/>
              </a:cxn>
              <a:cxn ang="0">
                <a:pos x="2418" y="1586"/>
              </a:cxn>
              <a:cxn ang="0">
                <a:pos x="2436" y="1636"/>
              </a:cxn>
              <a:cxn ang="0">
                <a:pos x="2448" y="1685"/>
              </a:cxn>
              <a:cxn ang="0">
                <a:pos x="2443" y="1730"/>
              </a:cxn>
              <a:cxn ang="0">
                <a:pos x="2425" y="1775"/>
              </a:cxn>
              <a:cxn ang="0">
                <a:pos x="2381" y="1812"/>
              </a:cxn>
              <a:cxn ang="0">
                <a:pos x="2333" y="1842"/>
              </a:cxn>
              <a:cxn ang="0">
                <a:pos x="2273" y="1862"/>
              </a:cxn>
              <a:cxn ang="0">
                <a:pos x="2197" y="1874"/>
              </a:cxn>
              <a:cxn ang="0">
                <a:pos x="2130" y="1875"/>
              </a:cxn>
              <a:cxn ang="0">
                <a:pos x="2073" y="1870"/>
              </a:cxn>
              <a:cxn ang="0">
                <a:pos x="2013" y="1857"/>
              </a:cxn>
              <a:cxn ang="0">
                <a:pos x="1964" y="1834"/>
              </a:cxn>
              <a:cxn ang="0">
                <a:pos x="1918" y="1799"/>
              </a:cxn>
              <a:cxn ang="0">
                <a:pos x="1882" y="1760"/>
              </a:cxn>
              <a:cxn ang="0">
                <a:pos x="1861" y="1707"/>
              </a:cxn>
              <a:cxn ang="0">
                <a:pos x="1870" y="1653"/>
              </a:cxn>
              <a:cxn ang="0">
                <a:pos x="1889" y="1600"/>
              </a:cxn>
              <a:cxn ang="0">
                <a:pos x="1905" y="1546"/>
              </a:cxn>
              <a:cxn ang="0">
                <a:pos x="1902" y="1521"/>
              </a:cxn>
              <a:cxn ang="0">
                <a:pos x="1454" y="1508"/>
              </a:cxn>
              <a:cxn ang="0">
                <a:pos x="1458" y="1419"/>
              </a:cxn>
              <a:cxn ang="0">
                <a:pos x="1449" y="1361"/>
              </a:cxn>
              <a:cxn ang="0">
                <a:pos x="1431" y="1326"/>
              </a:cxn>
              <a:cxn ang="0">
                <a:pos x="1394" y="1297"/>
              </a:cxn>
              <a:cxn ang="0">
                <a:pos x="1343" y="1279"/>
              </a:cxn>
              <a:cxn ang="0">
                <a:pos x="1281" y="1274"/>
              </a:cxn>
              <a:cxn ang="0">
                <a:pos x="1192" y="1277"/>
              </a:cxn>
              <a:cxn ang="0">
                <a:pos x="1106" y="1282"/>
              </a:cxn>
              <a:cxn ang="0">
                <a:pos x="1019" y="1282"/>
              </a:cxn>
              <a:cxn ang="0">
                <a:pos x="932" y="1270"/>
              </a:cxn>
              <a:cxn ang="0">
                <a:pos x="865" y="1242"/>
              </a:cxn>
              <a:cxn ang="0">
                <a:pos x="826" y="1204"/>
              </a:cxn>
              <a:cxn ang="0">
                <a:pos x="810" y="1152"/>
              </a:cxn>
              <a:cxn ang="0">
                <a:pos x="812" y="1093"/>
              </a:cxn>
              <a:cxn ang="0">
                <a:pos x="800" y="1040"/>
              </a:cxn>
              <a:cxn ang="0">
                <a:pos x="782" y="1006"/>
              </a:cxn>
              <a:cxn ang="0">
                <a:pos x="754" y="985"/>
              </a:cxn>
              <a:cxn ang="0">
                <a:pos x="690" y="963"/>
              </a:cxn>
              <a:cxn ang="0">
                <a:pos x="605" y="946"/>
              </a:cxn>
              <a:cxn ang="0">
                <a:pos x="511" y="935"/>
              </a:cxn>
              <a:cxn ang="0">
                <a:pos x="439" y="918"/>
              </a:cxn>
              <a:cxn ang="0">
                <a:pos x="377" y="893"/>
              </a:cxn>
              <a:cxn ang="0">
                <a:pos x="327" y="858"/>
              </a:cxn>
              <a:cxn ang="0">
                <a:pos x="294" y="814"/>
              </a:cxn>
              <a:cxn ang="0">
                <a:pos x="290" y="766"/>
              </a:cxn>
              <a:cxn ang="0">
                <a:pos x="308" y="712"/>
              </a:cxn>
              <a:cxn ang="0">
                <a:pos x="324" y="652"/>
              </a:cxn>
              <a:cxn ang="0">
                <a:pos x="338" y="595"/>
              </a:cxn>
              <a:cxn ang="0">
                <a:pos x="324" y="538"/>
              </a:cxn>
              <a:cxn ang="0">
                <a:pos x="292" y="487"/>
              </a:cxn>
              <a:cxn ang="0">
                <a:pos x="260" y="455"/>
              </a:cxn>
              <a:cxn ang="0">
                <a:pos x="218" y="427"/>
              </a:cxn>
              <a:cxn ang="0">
                <a:pos x="170" y="406"/>
              </a:cxn>
              <a:cxn ang="0">
                <a:pos x="108" y="393"/>
              </a:cxn>
              <a:cxn ang="0">
                <a:pos x="34" y="391"/>
              </a:cxn>
            </a:cxnLst>
            <a:rect l="0" t="0" r="r" b="b"/>
            <a:pathLst>
              <a:path w="2652" h="1875">
                <a:moveTo>
                  <a:pt x="0" y="391"/>
                </a:moveTo>
                <a:lnTo>
                  <a:pt x="0" y="0"/>
                </a:lnTo>
                <a:lnTo>
                  <a:pt x="2650" y="0"/>
                </a:lnTo>
                <a:lnTo>
                  <a:pt x="2652" y="1498"/>
                </a:lnTo>
                <a:lnTo>
                  <a:pt x="2422" y="1498"/>
                </a:lnTo>
                <a:lnTo>
                  <a:pt x="2413" y="1511"/>
                </a:lnTo>
                <a:lnTo>
                  <a:pt x="2406" y="1529"/>
                </a:lnTo>
                <a:lnTo>
                  <a:pt x="2406" y="1545"/>
                </a:lnTo>
                <a:lnTo>
                  <a:pt x="2408" y="1563"/>
                </a:lnTo>
                <a:lnTo>
                  <a:pt x="2418" y="1586"/>
                </a:lnTo>
                <a:lnTo>
                  <a:pt x="2427" y="1616"/>
                </a:lnTo>
                <a:lnTo>
                  <a:pt x="2436" y="1636"/>
                </a:lnTo>
                <a:lnTo>
                  <a:pt x="2443" y="1661"/>
                </a:lnTo>
                <a:lnTo>
                  <a:pt x="2448" y="1685"/>
                </a:lnTo>
                <a:lnTo>
                  <a:pt x="2448" y="1708"/>
                </a:lnTo>
                <a:lnTo>
                  <a:pt x="2443" y="1730"/>
                </a:lnTo>
                <a:lnTo>
                  <a:pt x="2436" y="1753"/>
                </a:lnTo>
                <a:lnTo>
                  <a:pt x="2425" y="1775"/>
                </a:lnTo>
                <a:lnTo>
                  <a:pt x="2406" y="1792"/>
                </a:lnTo>
                <a:lnTo>
                  <a:pt x="2381" y="1812"/>
                </a:lnTo>
                <a:lnTo>
                  <a:pt x="2356" y="1827"/>
                </a:lnTo>
                <a:lnTo>
                  <a:pt x="2333" y="1842"/>
                </a:lnTo>
                <a:lnTo>
                  <a:pt x="2305" y="1854"/>
                </a:lnTo>
                <a:lnTo>
                  <a:pt x="2273" y="1862"/>
                </a:lnTo>
                <a:lnTo>
                  <a:pt x="2234" y="1870"/>
                </a:lnTo>
                <a:lnTo>
                  <a:pt x="2197" y="1874"/>
                </a:lnTo>
                <a:lnTo>
                  <a:pt x="2165" y="1875"/>
                </a:lnTo>
                <a:lnTo>
                  <a:pt x="2130" y="1875"/>
                </a:lnTo>
                <a:lnTo>
                  <a:pt x="2098" y="1874"/>
                </a:lnTo>
                <a:lnTo>
                  <a:pt x="2073" y="1870"/>
                </a:lnTo>
                <a:lnTo>
                  <a:pt x="2043" y="1864"/>
                </a:lnTo>
                <a:lnTo>
                  <a:pt x="2013" y="1857"/>
                </a:lnTo>
                <a:lnTo>
                  <a:pt x="1990" y="1847"/>
                </a:lnTo>
                <a:lnTo>
                  <a:pt x="1964" y="1834"/>
                </a:lnTo>
                <a:lnTo>
                  <a:pt x="1941" y="1817"/>
                </a:lnTo>
                <a:lnTo>
                  <a:pt x="1918" y="1799"/>
                </a:lnTo>
                <a:lnTo>
                  <a:pt x="1898" y="1780"/>
                </a:lnTo>
                <a:lnTo>
                  <a:pt x="1882" y="1760"/>
                </a:lnTo>
                <a:lnTo>
                  <a:pt x="1870" y="1735"/>
                </a:lnTo>
                <a:lnTo>
                  <a:pt x="1861" y="1707"/>
                </a:lnTo>
                <a:lnTo>
                  <a:pt x="1861" y="1680"/>
                </a:lnTo>
                <a:lnTo>
                  <a:pt x="1870" y="1653"/>
                </a:lnTo>
                <a:lnTo>
                  <a:pt x="1879" y="1626"/>
                </a:lnTo>
                <a:lnTo>
                  <a:pt x="1889" y="1600"/>
                </a:lnTo>
                <a:lnTo>
                  <a:pt x="1900" y="1570"/>
                </a:lnTo>
                <a:lnTo>
                  <a:pt x="1905" y="1546"/>
                </a:lnTo>
                <a:lnTo>
                  <a:pt x="1905" y="1533"/>
                </a:lnTo>
                <a:lnTo>
                  <a:pt x="1902" y="1521"/>
                </a:lnTo>
                <a:lnTo>
                  <a:pt x="1895" y="1508"/>
                </a:lnTo>
                <a:lnTo>
                  <a:pt x="1454" y="1508"/>
                </a:lnTo>
                <a:lnTo>
                  <a:pt x="1461" y="1451"/>
                </a:lnTo>
                <a:lnTo>
                  <a:pt x="1458" y="1419"/>
                </a:lnTo>
                <a:lnTo>
                  <a:pt x="1454" y="1389"/>
                </a:lnTo>
                <a:lnTo>
                  <a:pt x="1449" y="1361"/>
                </a:lnTo>
                <a:lnTo>
                  <a:pt x="1442" y="1342"/>
                </a:lnTo>
                <a:lnTo>
                  <a:pt x="1431" y="1326"/>
                </a:lnTo>
                <a:lnTo>
                  <a:pt x="1417" y="1311"/>
                </a:lnTo>
                <a:lnTo>
                  <a:pt x="1394" y="1297"/>
                </a:lnTo>
                <a:lnTo>
                  <a:pt x="1369" y="1285"/>
                </a:lnTo>
                <a:lnTo>
                  <a:pt x="1343" y="1279"/>
                </a:lnTo>
                <a:lnTo>
                  <a:pt x="1320" y="1275"/>
                </a:lnTo>
                <a:lnTo>
                  <a:pt x="1281" y="1274"/>
                </a:lnTo>
                <a:lnTo>
                  <a:pt x="1235" y="1274"/>
                </a:lnTo>
                <a:lnTo>
                  <a:pt x="1192" y="1277"/>
                </a:lnTo>
                <a:lnTo>
                  <a:pt x="1143" y="1279"/>
                </a:lnTo>
                <a:lnTo>
                  <a:pt x="1106" y="1282"/>
                </a:lnTo>
                <a:lnTo>
                  <a:pt x="1058" y="1284"/>
                </a:lnTo>
                <a:lnTo>
                  <a:pt x="1019" y="1282"/>
                </a:lnTo>
                <a:lnTo>
                  <a:pt x="985" y="1279"/>
                </a:lnTo>
                <a:lnTo>
                  <a:pt x="932" y="1270"/>
                </a:lnTo>
                <a:lnTo>
                  <a:pt x="897" y="1259"/>
                </a:lnTo>
                <a:lnTo>
                  <a:pt x="865" y="1242"/>
                </a:lnTo>
                <a:lnTo>
                  <a:pt x="844" y="1224"/>
                </a:lnTo>
                <a:lnTo>
                  <a:pt x="826" y="1204"/>
                </a:lnTo>
                <a:lnTo>
                  <a:pt x="812" y="1179"/>
                </a:lnTo>
                <a:lnTo>
                  <a:pt x="810" y="1152"/>
                </a:lnTo>
                <a:lnTo>
                  <a:pt x="810" y="1118"/>
                </a:lnTo>
                <a:lnTo>
                  <a:pt x="812" y="1093"/>
                </a:lnTo>
                <a:lnTo>
                  <a:pt x="810" y="1068"/>
                </a:lnTo>
                <a:lnTo>
                  <a:pt x="800" y="1040"/>
                </a:lnTo>
                <a:lnTo>
                  <a:pt x="794" y="1023"/>
                </a:lnTo>
                <a:lnTo>
                  <a:pt x="782" y="1006"/>
                </a:lnTo>
                <a:lnTo>
                  <a:pt x="768" y="995"/>
                </a:lnTo>
                <a:lnTo>
                  <a:pt x="754" y="985"/>
                </a:lnTo>
                <a:lnTo>
                  <a:pt x="725" y="975"/>
                </a:lnTo>
                <a:lnTo>
                  <a:pt x="690" y="963"/>
                </a:lnTo>
                <a:lnTo>
                  <a:pt x="651" y="955"/>
                </a:lnTo>
                <a:lnTo>
                  <a:pt x="605" y="946"/>
                </a:lnTo>
                <a:lnTo>
                  <a:pt x="559" y="940"/>
                </a:lnTo>
                <a:lnTo>
                  <a:pt x="511" y="935"/>
                </a:lnTo>
                <a:lnTo>
                  <a:pt x="476" y="926"/>
                </a:lnTo>
                <a:lnTo>
                  <a:pt x="439" y="918"/>
                </a:lnTo>
                <a:lnTo>
                  <a:pt x="403" y="908"/>
                </a:lnTo>
                <a:lnTo>
                  <a:pt x="377" y="893"/>
                </a:lnTo>
                <a:lnTo>
                  <a:pt x="347" y="874"/>
                </a:lnTo>
                <a:lnTo>
                  <a:pt x="327" y="858"/>
                </a:lnTo>
                <a:lnTo>
                  <a:pt x="308" y="838"/>
                </a:lnTo>
                <a:lnTo>
                  <a:pt x="294" y="814"/>
                </a:lnTo>
                <a:lnTo>
                  <a:pt x="290" y="789"/>
                </a:lnTo>
                <a:lnTo>
                  <a:pt x="290" y="766"/>
                </a:lnTo>
                <a:lnTo>
                  <a:pt x="297" y="744"/>
                </a:lnTo>
                <a:lnTo>
                  <a:pt x="308" y="712"/>
                </a:lnTo>
                <a:lnTo>
                  <a:pt x="320" y="681"/>
                </a:lnTo>
                <a:lnTo>
                  <a:pt x="324" y="652"/>
                </a:lnTo>
                <a:lnTo>
                  <a:pt x="334" y="624"/>
                </a:lnTo>
                <a:lnTo>
                  <a:pt x="338" y="595"/>
                </a:lnTo>
                <a:lnTo>
                  <a:pt x="334" y="565"/>
                </a:lnTo>
                <a:lnTo>
                  <a:pt x="324" y="538"/>
                </a:lnTo>
                <a:lnTo>
                  <a:pt x="311" y="512"/>
                </a:lnTo>
                <a:lnTo>
                  <a:pt x="292" y="487"/>
                </a:lnTo>
                <a:lnTo>
                  <a:pt x="271" y="467"/>
                </a:lnTo>
                <a:lnTo>
                  <a:pt x="260" y="455"/>
                </a:lnTo>
                <a:lnTo>
                  <a:pt x="239" y="440"/>
                </a:lnTo>
                <a:lnTo>
                  <a:pt x="218" y="427"/>
                </a:lnTo>
                <a:lnTo>
                  <a:pt x="198" y="416"/>
                </a:lnTo>
                <a:lnTo>
                  <a:pt x="170" y="406"/>
                </a:lnTo>
                <a:lnTo>
                  <a:pt x="143" y="400"/>
                </a:lnTo>
                <a:lnTo>
                  <a:pt x="108" y="393"/>
                </a:lnTo>
                <a:lnTo>
                  <a:pt x="69" y="391"/>
                </a:lnTo>
                <a:lnTo>
                  <a:pt x="34" y="391"/>
                </a:lnTo>
                <a:lnTo>
                  <a:pt x="0" y="391"/>
                </a:lnTo>
                <a:close/>
              </a:path>
            </a:pathLst>
          </a:custGeom>
          <a:gradFill rotWithShape="0">
            <a:gsLst>
              <a:gs pos="0">
                <a:schemeClr val="accent6">
                  <a:lumMod val="75000"/>
                  <a:alpha val="49000"/>
                </a:schemeClr>
              </a:gs>
              <a:gs pos="100000">
                <a:schemeClr val="accent1"/>
              </a:gs>
            </a:gsLst>
            <a:lin ang="5400000" scaled="1"/>
          </a:gra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Freeform 4"/>
          <p:cNvSpPr>
            <a:spLocks/>
          </p:cNvSpPr>
          <p:nvPr/>
        </p:nvSpPr>
        <p:spPr bwMode="auto">
          <a:xfrm>
            <a:off x="4610100" y="3906838"/>
            <a:ext cx="4229100" cy="2493962"/>
          </a:xfrm>
          <a:custGeom>
            <a:avLst/>
            <a:gdLst/>
            <a:ahLst/>
            <a:cxnLst>
              <a:cxn ang="0">
                <a:pos x="0" y="1571"/>
              </a:cxn>
              <a:cxn ang="0">
                <a:pos x="2662" y="0"/>
              </a:cxn>
              <a:cxn ang="0">
                <a:pos x="2414" y="30"/>
              </a:cxn>
              <a:cxn ang="0">
                <a:pos x="2420" y="82"/>
              </a:cxn>
              <a:cxn ang="0">
                <a:pos x="2448" y="152"/>
              </a:cxn>
              <a:cxn ang="0">
                <a:pos x="2455" y="209"/>
              </a:cxn>
              <a:cxn ang="0">
                <a:pos x="2439" y="267"/>
              </a:cxn>
              <a:cxn ang="0">
                <a:pos x="2384" y="318"/>
              </a:cxn>
              <a:cxn ang="0">
                <a:pos x="2315" y="354"/>
              </a:cxn>
              <a:cxn ang="0">
                <a:pos x="2232" y="373"/>
              </a:cxn>
              <a:cxn ang="0">
                <a:pos x="2112" y="371"/>
              </a:cxn>
              <a:cxn ang="0">
                <a:pos x="2034" y="359"/>
              </a:cxn>
              <a:cxn ang="0">
                <a:pos x="1956" y="319"/>
              </a:cxn>
              <a:cxn ang="0">
                <a:pos x="1903" y="271"/>
              </a:cxn>
              <a:cxn ang="0">
                <a:pos x="1880" y="219"/>
              </a:cxn>
              <a:cxn ang="0">
                <a:pos x="1884" y="162"/>
              </a:cxn>
              <a:cxn ang="0">
                <a:pos x="1903" y="110"/>
              </a:cxn>
              <a:cxn ang="0">
                <a:pos x="1921" y="57"/>
              </a:cxn>
              <a:cxn ang="0">
                <a:pos x="1912" y="7"/>
              </a:cxn>
              <a:cxn ang="0">
                <a:pos x="1470" y="62"/>
              </a:cxn>
              <a:cxn ang="0">
                <a:pos x="1463" y="132"/>
              </a:cxn>
              <a:cxn ang="0">
                <a:pos x="1459" y="191"/>
              </a:cxn>
              <a:cxn ang="0">
                <a:pos x="1438" y="241"/>
              </a:cxn>
              <a:cxn ang="0">
                <a:pos x="1399" y="274"/>
              </a:cxn>
              <a:cxn ang="0">
                <a:pos x="1344" y="292"/>
              </a:cxn>
              <a:cxn ang="0">
                <a:pos x="1282" y="298"/>
              </a:cxn>
              <a:cxn ang="0">
                <a:pos x="1206" y="294"/>
              </a:cxn>
              <a:cxn ang="0">
                <a:pos x="1137" y="291"/>
              </a:cxn>
              <a:cxn ang="0">
                <a:pos x="1049" y="287"/>
              </a:cxn>
              <a:cxn ang="0">
                <a:pos x="971" y="294"/>
              </a:cxn>
              <a:cxn ang="0">
                <a:pos x="900" y="314"/>
              </a:cxn>
              <a:cxn ang="0">
                <a:pos x="847" y="349"/>
              </a:cxn>
              <a:cxn ang="0">
                <a:pos x="817" y="393"/>
              </a:cxn>
              <a:cxn ang="0">
                <a:pos x="817" y="443"/>
              </a:cxn>
              <a:cxn ang="0">
                <a:pos x="817" y="498"/>
              </a:cxn>
              <a:cxn ang="0">
                <a:pos x="801" y="543"/>
              </a:cxn>
              <a:cxn ang="0">
                <a:pos x="769" y="580"/>
              </a:cxn>
              <a:cxn ang="0">
                <a:pos x="702" y="605"/>
              </a:cxn>
              <a:cxn ang="0">
                <a:pos x="631" y="620"/>
              </a:cxn>
              <a:cxn ang="0">
                <a:pos x="546" y="633"/>
              </a:cxn>
              <a:cxn ang="0">
                <a:pos x="470" y="647"/>
              </a:cxn>
              <a:cxn ang="0">
                <a:pos x="405" y="665"/>
              </a:cxn>
              <a:cxn ang="0">
                <a:pos x="357" y="692"/>
              </a:cxn>
              <a:cxn ang="0">
                <a:pos x="316" y="734"/>
              </a:cxn>
              <a:cxn ang="0">
                <a:pos x="295" y="785"/>
              </a:cxn>
              <a:cxn ang="0">
                <a:pos x="304" y="839"/>
              </a:cxn>
              <a:cxn ang="0">
                <a:pos x="327" y="906"/>
              </a:cxn>
              <a:cxn ang="0">
                <a:pos x="341" y="963"/>
              </a:cxn>
              <a:cxn ang="0">
                <a:pos x="336" y="1018"/>
              </a:cxn>
              <a:cxn ang="0">
                <a:pos x="316" y="1068"/>
              </a:cxn>
              <a:cxn ang="0">
                <a:pos x="283" y="1118"/>
              </a:cxn>
              <a:cxn ang="0">
                <a:pos x="230" y="1173"/>
              </a:cxn>
              <a:cxn ang="0">
                <a:pos x="178" y="1208"/>
              </a:cxn>
              <a:cxn ang="0">
                <a:pos x="122" y="1230"/>
              </a:cxn>
              <a:cxn ang="0">
                <a:pos x="40" y="1242"/>
              </a:cxn>
            </a:cxnLst>
            <a:rect l="0" t="0" r="r" b="b"/>
            <a:pathLst>
              <a:path w="2664" h="1571">
                <a:moveTo>
                  <a:pt x="0" y="1242"/>
                </a:moveTo>
                <a:lnTo>
                  <a:pt x="0" y="1571"/>
                </a:lnTo>
                <a:lnTo>
                  <a:pt x="2664" y="1571"/>
                </a:lnTo>
                <a:lnTo>
                  <a:pt x="2662" y="0"/>
                </a:lnTo>
                <a:lnTo>
                  <a:pt x="2425" y="0"/>
                </a:lnTo>
                <a:lnTo>
                  <a:pt x="2414" y="30"/>
                </a:lnTo>
                <a:lnTo>
                  <a:pt x="2414" y="52"/>
                </a:lnTo>
                <a:lnTo>
                  <a:pt x="2420" y="82"/>
                </a:lnTo>
                <a:lnTo>
                  <a:pt x="2434" y="114"/>
                </a:lnTo>
                <a:lnTo>
                  <a:pt x="2448" y="152"/>
                </a:lnTo>
                <a:lnTo>
                  <a:pt x="2455" y="182"/>
                </a:lnTo>
                <a:lnTo>
                  <a:pt x="2455" y="209"/>
                </a:lnTo>
                <a:lnTo>
                  <a:pt x="2450" y="239"/>
                </a:lnTo>
                <a:lnTo>
                  <a:pt x="2439" y="267"/>
                </a:lnTo>
                <a:lnTo>
                  <a:pt x="2414" y="294"/>
                </a:lnTo>
                <a:lnTo>
                  <a:pt x="2384" y="318"/>
                </a:lnTo>
                <a:lnTo>
                  <a:pt x="2351" y="339"/>
                </a:lnTo>
                <a:lnTo>
                  <a:pt x="2315" y="354"/>
                </a:lnTo>
                <a:lnTo>
                  <a:pt x="2271" y="366"/>
                </a:lnTo>
                <a:lnTo>
                  <a:pt x="2232" y="373"/>
                </a:lnTo>
                <a:lnTo>
                  <a:pt x="2177" y="374"/>
                </a:lnTo>
                <a:lnTo>
                  <a:pt x="2112" y="371"/>
                </a:lnTo>
                <a:lnTo>
                  <a:pt x="2071" y="366"/>
                </a:lnTo>
                <a:lnTo>
                  <a:pt x="2034" y="359"/>
                </a:lnTo>
                <a:lnTo>
                  <a:pt x="1999" y="344"/>
                </a:lnTo>
                <a:lnTo>
                  <a:pt x="1956" y="319"/>
                </a:lnTo>
                <a:lnTo>
                  <a:pt x="1928" y="296"/>
                </a:lnTo>
                <a:lnTo>
                  <a:pt x="1903" y="271"/>
                </a:lnTo>
                <a:lnTo>
                  <a:pt x="1889" y="244"/>
                </a:lnTo>
                <a:lnTo>
                  <a:pt x="1880" y="219"/>
                </a:lnTo>
                <a:lnTo>
                  <a:pt x="1880" y="191"/>
                </a:lnTo>
                <a:lnTo>
                  <a:pt x="1884" y="162"/>
                </a:lnTo>
                <a:lnTo>
                  <a:pt x="1894" y="135"/>
                </a:lnTo>
                <a:lnTo>
                  <a:pt x="1903" y="110"/>
                </a:lnTo>
                <a:lnTo>
                  <a:pt x="1914" y="84"/>
                </a:lnTo>
                <a:lnTo>
                  <a:pt x="1921" y="57"/>
                </a:lnTo>
                <a:lnTo>
                  <a:pt x="1921" y="33"/>
                </a:lnTo>
                <a:lnTo>
                  <a:pt x="1912" y="7"/>
                </a:lnTo>
                <a:lnTo>
                  <a:pt x="1466" y="7"/>
                </a:lnTo>
                <a:lnTo>
                  <a:pt x="1470" y="62"/>
                </a:lnTo>
                <a:lnTo>
                  <a:pt x="1466" y="100"/>
                </a:lnTo>
                <a:lnTo>
                  <a:pt x="1463" y="132"/>
                </a:lnTo>
                <a:lnTo>
                  <a:pt x="1463" y="160"/>
                </a:lnTo>
                <a:lnTo>
                  <a:pt x="1459" y="191"/>
                </a:lnTo>
                <a:lnTo>
                  <a:pt x="1450" y="221"/>
                </a:lnTo>
                <a:lnTo>
                  <a:pt x="1438" y="241"/>
                </a:lnTo>
                <a:lnTo>
                  <a:pt x="1422" y="259"/>
                </a:lnTo>
                <a:lnTo>
                  <a:pt x="1399" y="274"/>
                </a:lnTo>
                <a:lnTo>
                  <a:pt x="1374" y="286"/>
                </a:lnTo>
                <a:lnTo>
                  <a:pt x="1344" y="292"/>
                </a:lnTo>
                <a:lnTo>
                  <a:pt x="1312" y="296"/>
                </a:lnTo>
                <a:lnTo>
                  <a:pt x="1282" y="298"/>
                </a:lnTo>
                <a:lnTo>
                  <a:pt x="1243" y="298"/>
                </a:lnTo>
                <a:lnTo>
                  <a:pt x="1206" y="294"/>
                </a:lnTo>
                <a:lnTo>
                  <a:pt x="1176" y="292"/>
                </a:lnTo>
                <a:lnTo>
                  <a:pt x="1137" y="291"/>
                </a:lnTo>
                <a:lnTo>
                  <a:pt x="1095" y="287"/>
                </a:lnTo>
                <a:lnTo>
                  <a:pt x="1049" y="287"/>
                </a:lnTo>
                <a:lnTo>
                  <a:pt x="1010" y="291"/>
                </a:lnTo>
                <a:lnTo>
                  <a:pt x="971" y="294"/>
                </a:lnTo>
                <a:lnTo>
                  <a:pt x="930" y="303"/>
                </a:lnTo>
                <a:lnTo>
                  <a:pt x="900" y="314"/>
                </a:lnTo>
                <a:lnTo>
                  <a:pt x="868" y="329"/>
                </a:lnTo>
                <a:lnTo>
                  <a:pt x="847" y="349"/>
                </a:lnTo>
                <a:lnTo>
                  <a:pt x="826" y="371"/>
                </a:lnTo>
                <a:lnTo>
                  <a:pt x="817" y="393"/>
                </a:lnTo>
                <a:lnTo>
                  <a:pt x="812" y="418"/>
                </a:lnTo>
                <a:lnTo>
                  <a:pt x="817" y="443"/>
                </a:lnTo>
                <a:lnTo>
                  <a:pt x="819" y="470"/>
                </a:lnTo>
                <a:lnTo>
                  <a:pt x="817" y="498"/>
                </a:lnTo>
                <a:lnTo>
                  <a:pt x="810" y="520"/>
                </a:lnTo>
                <a:lnTo>
                  <a:pt x="801" y="543"/>
                </a:lnTo>
                <a:lnTo>
                  <a:pt x="787" y="565"/>
                </a:lnTo>
                <a:lnTo>
                  <a:pt x="769" y="580"/>
                </a:lnTo>
                <a:lnTo>
                  <a:pt x="739" y="595"/>
                </a:lnTo>
                <a:lnTo>
                  <a:pt x="702" y="605"/>
                </a:lnTo>
                <a:lnTo>
                  <a:pt x="665" y="613"/>
                </a:lnTo>
                <a:lnTo>
                  <a:pt x="631" y="620"/>
                </a:lnTo>
                <a:lnTo>
                  <a:pt x="594" y="627"/>
                </a:lnTo>
                <a:lnTo>
                  <a:pt x="546" y="633"/>
                </a:lnTo>
                <a:lnTo>
                  <a:pt x="509" y="638"/>
                </a:lnTo>
                <a:lnTo>
                  <a:pt x="470" y="647"/>
                </a:lnTo>
                <a:lnTo>
                  <a:pt x="438" y="655"/>
                </a:lnTo>
                <a:lnTo>
                  <a:pt x="405" y="665"/>
                </a:lnTo>
                <a:lnTo>
                  <a:pt x="380" y="679"/>
                </a:lnTo>
                <a:lnTo>
                  <a:pt x="357" y="692"/>
                </a:lnTo>
                <a:lnTo>
                  <a:pt x="332" y="714"/>
                </a:lnTo>
                <a:lnTo>
                  <a:pt x="316" y="734"/>
                </a:lnTo>
                <a:lnTo>
                  <a:pt x="302" y="757"/>
                </a:lnTo>
                <a:lnTo>
                  <a:pt x="295" y="785"/>
                </a:lnTo>
                <a:lnTo>
                  <a:pt x="299" y="812"/>
                </a:lnTo>
                <a:lnTo>
                  <a:pt x="304" y="839"/>
                </a:lnTo>
                <a:lnTo>
                  <a:pt x="316" y="871"/>
                </a:lnTo>
                <a:lnTo>
                  <a:pt x="327" y="906"/>
                </a:lnTo>
                <a:lnTo>
                  <a:pt x="336" y="938"/>
                </a:lnTo>
                <a:lnTo>
                  <a:pt x="341" y="963"/>
                </a:lnTo>
                <a:lnTo>
                  <a:pt x="341" y="986"/>
                </a:lnTo>
                <a:lnTo>
                  <a:pt x="336" y="1018"/>
                </a:lnTo>
                <a:lnTo>
                  <a:pt x="325" y="1045"/>
                </a:lnTo>
                <a:lnTo>
                  <a:pt x="316" y="1068"/>
                </a:lnTo>
                <a:lnTo>
                  <a:pt x="302" y="1090"/>
                </a:lnTo>
                <a:lnTo>
                  <a:pt x="283" y="1118"/>
                </a:lnTo>
                <a:lnTo>
                  <a:pt x="258" y="1150"/>
                </a:lnTo>
                <a:lnTo>
                  <a:pt x="230" y="1173"/>
                </a:lnTo>
                <a:lnTo>
                  <a:pt x="203" y="1192"/>
                </a:lnTo>
                <a:lnTo>
                  <a:pt x="178" y="1208"/>
                </a:lnTo>
                <a:lnTo>
                  <a:pt x="150" y="1222"/>
                </a:lnTo>
                <a:lnTo>
                  <a:pt x="122" y="1230"/>
                </a:lnTo>
                <a:lnTo>
                  <a:pt x="83" y="1237"/>
                </a:lnTo>
                <a:lnTo>
                  <a:pt x="40" y="1242"/>
                </a:lnTo>
                <a:lnTo>
                  <a:pt x="0" y="1242"/>
                </a:lnTo>
                <a:close/>
              </a:path>
            </a:pathLst>
          </a:custGeom>
          <a:gradFill rotWithShape="0"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bg2">
                  <a:gamma/>
                  <a:tint val="9412"/>
                  <a:invGamma/>
                </a:schemeClr>
              </a:gs>
            </a:gsLst>
            <a:lin ang="5400000" scaled="1"/>
          </a:gra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" name="Freeform 5"/>
          <p:cNvSpPr>
            <a:spLocks/>
          </p:cNvSpPr>
          <p:nvPr/>
        </p:nvSpPr>
        <p:spPr bwMode="auto">
          <a:xfrm>
            <a:off x="400050" y="3424238"/>
            <a:ext cx="4210050" cy="2976562"/>
          </a:xfrm>
          <a:custGeom>
            <a:avLst/>
            <a:gdLst/>
            <a:ahLst/>
            <a:cxnLst>
              <a:cxn ang="0">
                <a:pos x="2652" y="1875"/>
              </a:cxn>
              <a:cxn ang="0">
                <a:pos x="0" y="378"/>
              </a:cxn>
              <a:cxn ang="0">
                <a:pos x="239" y="364"/>
              </a:cxn>
              <a:cxn ang="0">
                <a:pos x="246" y="331"/>
              </a:cxn>
              <a:cxn ang="0">
                <a:pos x="235" y="289"/>
              </a:cxn>
              <a:cxn ang="0">
                <a:pos x="216" y="239"/>
              </a:cxn>
              <a:cxn ang="0">
                <a:pos x="205" y="190"/>
              </a:cxn>
              <a:cxn ang="0">
                <a:pos x="207" y="145"/>
              </a:cxn>
              <a:cxn ang="0">
                <a:pos x="228" y="100"/>
              </a:cxn>
              <a:cxn ang="0">
                <a:pos x="272" y="63"/>
              </a:cxn>
              <a:cxn ang="0">
                <a:pos x="320" y="33"/>
              </a:cxn>
              <a:cxn ang="0">
                <a:pos x="380" y="12"/>
              </a:cxn>
              <a:cxn ang="0">
                <a:pos x="456" y="2"/>
              </a:cxn>
              <a:cxn ang="0">
                <a:pos x="522" y="0"/>
              </a:cxn>
              <a:cxn ang="0">
                <a:pos x="580" y="5"/>
              </a:cxn>
              <a:cxn ang="0">
                <a:pos x="640" y="18"/>
              </a:cxn>
              <a:cxn ang="0">
                <a:pos x="688" y="42"/>
              </a:cxn>
              <a:cxn ang="0">
                <a:pos x="734" y="77"/>
              </a:cxn>
              <a:cxn ang="0">
                <a:pos x="771" y="115"/>
              </a:cxn>
              <a:cxn ang="0">
                <a:pos x="791" y="169"/>
              </a:cxn>
              <a:cxn ang="0">
                <a:pos x="782" y="222"/>
              </a:cxn>
              <a:cxn ang="0">
                <a:pos x="764" y="276"/>
              </a:cxn>
              <a:cxn ang="0">
                <a:pos x="745" y="329"/>
              </a:cxn>
              <a:cxn ang="0">
                <a:pos x="750" y="354"/>
              </a:cxn>
              <a:cxn ang="0">
                <a:pos x="1196" y="368"/>
              </a:cxn>
              <a:cxn ang="0">
                <a:pos x="1185" y="466"/>
              </a:cxn>
              <a:cxn ang="0">
                <a:pos x="1189" y="525"/>
              </a:cxn>
              <a:cxn ang="0">
                <a:pos x="1201" y="585"/>
              </a:cxn>
              <a:cxn ang="0">
                <a:pos x="1231" y="622"/>
              </a:cxn>
              <a:cxn ang="0">
                <a:pos x="1279" y="648"/>
              </a:cxn>
              <a:cxn ang="0">
                <a:pos x="1339" y="660"/>
              </a:cxn>
              <a:cxn ang="0">
                <a:pos x="1408" y="662"/>
              </a:cxn>
              <a:cxn ang="0">
                <a:pos x="1475" y="657"/>
              </a:cxn>
              <a:cxn ang="0">
                <a:pos x="1557" y="650"/>
              </a:cxn>
              <a:cxn ang="0">
                <a:pos x="1643" y="653"/>
              </a:cxn>
              <a:cxn ang="0">
                <a:pos x="1721" y="668"/>
              </a:cxn>
              <a:cxn ang="0">
                <a:pos x="1785" y="695"/>
              </a:cxn>
              <a:cxn ang="0">
                <a:pos x="1824" y="735"/>
              </a:cxn>
              <a:cxn ang="0">
                <a:pos x="1840" y="782"/>
              </a:cxn>
              <a:cxn ang="0">
                <a:pos x="1834" y="835"/>
              </a:cxn>
              <a:cxn ang="0">
                <a:pos x="1840" y="886"/>
              </a:cxn>
              <a:cxn ang="0">
                <a:pos x="1866" y="929"/>
              </a:cxn>
              <a:cxn ang="0">
                <a:pos x="1912" y="959"/>
              </a:cxn>
              <a:cxn ang="0">
                <a:pos x="1988" y="978"/>
              </a:cxn>
              <a:cxn ang="0">
                <a:pos x="2059" y="991"/>
              </a:cxn>
              <a:cxn ang="0">
                <a:pos x="2144" y="1003"/>
              </a:cxn>
              <a:cxn ang="0">
                <a:pos x="2215" y="1019"/>
              </a:cxn>
              <a:cxn ang="0">
                <a:pos x="2273" y="1043"/>
              </a:cxn>
              <a:cxn ang="0">
                <a:pos x="2321" y="1078"/>
              </a:cxn>
              <a:cxn ang="0">
                <a:pos x="2351" y="1120"/>
              </a:cxn>
              <a:cxn ang="0">
                <a:pos x="2353" y="1178"/>
              </a:cxn>
              <a:cxn ang="0">
                <a:pos x="2337" y="1235"/>
              </a:cxn>
              <a:cxn ang="0">
                <a:pos x="2314" y="1302"/>
              </a:cxn>
              <a:cxn ang="0">
                <a:pos x="2310" y="1350"/>
              </a:cxn>
              <a:cxn ang="0">
                <a:pos x="2326" y="1409"/>
              </a:cxn>
              <a:cxn ang="0">
                <a:pos x="2356" y="1449"/>
              </a:cxn>
              <a:cxn ang="0">
                <a:pos x="2404" y="1492"/>
              </a:cxn>
              <a:cxn ang="0">
                <a:pos x="2468" y="1526"/>
              </a:cxn>
              <a:cxn ang="0">
                <a:pos x="2535" y="1541"/>
              </a:cxn>
              <a:cxn ang="0">
                <a:pos x="2611" y="1546"/>
              </a:cxn>
            </a:cxnLst>
            <a:rect l="0" t="0" r="r" b="b"/>
            <a:pathLst>
              <a:path w="2652" h="1875">
                <a:moveTo>
                  <a:pt x="2652" y="1544"/>
                </a:moveTo>
                <a:lnTo>
                  <a:pt x="2652" y="1875"/>
                </a:lnTo>
                <a:lnTo>
                  <a:pt x="2" y="1875"/>
                </a:lnTo>
                <a:lnTo>
                  <a:pt x="0" y="378"/>
                </a:lnTo>
                <a:lnTo>
                  <a:pt x="230" y="378"/>
                </a:lnTo>
                <a:lnTo>
                  <a:pt x="239" y="364"/>
                </a:lnTo>
                <a:lnTo>
                  <a:pt x="246" y="346"/>
                </a:lnTo>
                <a:lnTo>
                  <a:pt x="246" y="331"/>
                </a:lnTo>
                <a:lnTo>
                  <a:pt x="244" y="312"/>
                </a:lnTo>
                <a:lnTo>
                  <a:pt x="235" y="289"/>
                </a:lnTo>
                <a:lnTo>
                  <a:pt x="226" y="259"/>
                </a:lnTo>
                <a:lnTo>
                  <a:pt x="216" y="239"/>
                </a:lnTo>
                <a:lnTo>
                  <a:pt x="207" y="214"/>
                </a:lnTo>
                <a:lnTo>
                  <a:pt x="205" y="190"/>
                </a:lnTo>
                <a:lnTo>
                  <a:pt x="205" y="167"/>
                </a:lnTo>
                <a:lnTo>
                  <a:pt x="207" y="145"/>
                </a:lnTo>
                <a:lnTo>
                  <a:pt x="216" y="122"/>
                </a:lnTo>
                <a:lnTo>
                  <a:pt x="228" y="100"/>
                </a:lnTo>
                <a:lnTo>
                  <a:pt x="246" y="83"/>
                </a:lnTo>
                <a:lnTo>
                  <a:pt x="272" y="63"/>
                </a:lnTo>
                <a:lnTo>
                  <a:pt x="295" y="48"/>
                </a:lnTo>
                <a:lnTo>
                  <a:pt x="320" y="33"/>
                </a:lnTo>
                <a:lnTo>
                  <a:pt x="347" y="22"/>
                </a:lnTo>
                <a:lnTo>
                  <a:pt x="380" y="12"/>
                </a:lnTo>
                <a:lnTo>
                  <a:pt x="416" y="5"/>
                </a:lnTo>
                <a:lnTo>
                  <a:pt x="456" y="2"/>
                </a:lnTo>
                <a:lnTo>
                  <a:pt x="488" y="0"/>
                </a:lnTo>
                <a:lnTo>
                  <a:pt x="522" y="0"/>
                </a:lnTo>
                <a:lnTo>
                  <a:pt x="554" y="2"/>
                </a:lnTo>
                <a:lnTo>
                  <a:pt x="580" y="5"/>
                </a:lnTo>
                <a:lnTo>
                  <a:pt x="610" y="12"/>
                </a:lnTo>
                <a:lnTo>
                  <a:pt x="640" y="18"/>
                </a:lnTo>
                <a:lnTo>
                  <a:pt x="663" y="28"/>
                </a:lnTo>
                <a:lnTo>
                  <a:pt x="688" y="42"/>
                </a:lnTo>
                <a:lnTo>
                  <a:pt x="711" y="58"/>
                </a:lnTo>
                <a:lnTo>
                  <a:pt x="734" y="77"/>
                </a:lnTo>
                <a:lnTo>
                  <a:pt x="755" y="95"/>
                </a:lnTo>
                <a:lnTo>
                  <a:pt x="771" y="115"/>
                </a:lnTo>
                <a:lnTo>
                  <a:pt x="782" y="140"/>
                </a:lnTo>
                <a:lnTo>
                  <a:pt x="791" y="169"/>
                </a:lnTo>
                <a:lnTo>
                  <a:pt x="791" y="195"/>
                </a:lnTo>
                <a:lnTo>
                  <a:pt x="782" y="222"/>
                </a:lnTo>
                <a:lnTo>
                  <a:pt x="773" y="249"/>
                </a:lnTo>
                <a:lnTo>
                  <a:pt x="764" y="276"/>
                </a:lnTo>
                <a:lnTo>
                  <a:pt x="752" y="306"/>
                </a:lnTo>
                <a:lnTo>
                  <a:pt x="745" y="329"/>
                </a:lnTo>
                <a:lnTo>
                  <a:pt x="745" y="342"/>
                </a:lnTo>
                <a:lnTo>
                  <a:pt x="750" y="354"/>
                </a:lnTo>
                <a:lnTo>
                  <a:pt x="757" y="368"/>
                </a:lnTo>
                <a:lnTo>
                  <a:pt x="1196" y="368"/>
                </a:lnTo>
                <a:lnTo>
                  <a:pt x="1187" y="429"/>
                </a:lnTo>
                <a:lnTo>
                  <a:pt x="1185" y="466"/>
                </a:lnTo>
                <a:lnTo>
                  <a:pt x="1187" y="496"/>
                </a:lnTo>
                <a:lnTo>
                  <a:pt x="1189" y="525"/>
                </a:lnTo>
                <a:lnTo>
                  <a:pt x="1194" y="555"/>
                </a:lnTo>
                <a:lnTo>
                  <a:pt x="1201" y="585"/>
                </a:lnTo>
                <a:lnTo>
                  <a:pt x="1215" y="605"/>
                </a:lnTo>
                <a:lnTo>
                  <a:pt x="1231" y="622"/>
                </a:lnTo>
                <a:lnTo>
                  <a:pt x="1252" y="637"/>
                </a:lnTo>
                <a:lnTo>
                  <a:pt x="1279" y="648"/>
                </a:lnTo>
                <a:lnTo>
                  <a:pt x="1309" y="657"/>
                </a:lnTo>
                <a:lnTo>
                  <a:pt x="1339" y="660"/>
                </a:lnTo>
                <a:lnTo>
                  <a:pt x="1371" y="662"/>
                </a:lnTo>
                <a:lnTo>
                  <a:pt x="1408" y="662"/>
                </a:lnTo>
                <a:lnTo>
                  <a:pt x="1447" y="658"/>
                </a:lnTo>
                <a:lnTo>
                  <a:pt x="1475" y="657"/>
                </a:lnTo>
                <a:lnTo>
                  <a:pt x="1516" y="653"/>
                </a:lnTo>
                <a:lnTo>
                  <a:pt x="1557" y="650"/>
                </a:lnTo>
                <a:lnTo>
                  <a:pt x="1603" y="650"/>
                </a:lnTo>
                <a:lnTo>
                  <a:pt x="1643" y="653"/>
                </a:lnTo>
                <a:lnTo>
                  <a:pt x="1682" y="658"/>
                </a:lnTo>
                <a:lnTo>
                  <a:pt x="1721" y="668"/>
                </a:lnTo>
                <a:lnTo>
                  <a:pt x="1753" y="678"/>
                </a:lnTo>
                <a:lnTo>
                  <a:pt x="1785" y="695"/>
                </a:lnTo>
                <a:lnTo>
                  <a:pt x="1806" y="713"/>
                </a:lnTo>
                <a:lnTo>
                  <a:pt x="1824" y="735"/>
                </a:lnTo>
                <a:lnTo>
                  <a:pt x="1836" y="759"/>
                </a:lnTo>
                <a:lnTo>
                  <a:pt x="1840" y="782"/>
                </a:lnTo>
                <a:lnTo>
                  <a:pt x="1836" y="809"/>
                </a:lnTo>
                <a:lnTo>
                  <a:pt x="1834" y="835"/>
                </a:lnTo>
                <a:lnTo>
                  <a:pt x="1836" y="862"/>
                </a:lnTo>
                <a:lnTo>
                  <a:pt x="1840" y="886"/>
                </a:lnTo>
                <a:lnTo>
                  <a:pt x="1852" y="907"/>
                </a:lnTo>
                <a:lnTo>
                  <a:pt x="1866" y="929"/>
                </a:lnTo>
                <a:lnTo>
                  <a:pt x="1884" y="944"/>
                </a:lnTo>
                <a:lnTo>
                  <a:pt x="1912" y="959"/>
                </a:lnTo>
                <a:lnTo>
                  <a:pt x="1949" y="969"/>
                </a:lnTo>
                <a:lnTo>
                  <a:pt x="1988" y="978"/>
                </a:lnTo>
                <a:lnTo>
                  <a:pt x="2020" y="984"/>
                </a:lnTo>
                <a:lnTo>
                  <a:pt x="2059" y="991"/>
                </a:lnTo>
                <a:lnTo>
                  <a:pt x="2105" y="998"/>
                </a:lnTo>
                <a:lnTo>
                  <a:pt x="2144" y="1003"/>
                </a:lnTo>
                <a:lnTo>
                  <a:pt x="2183" y="1011"/>
                </a:lnTo>
                <a:lnTo>
                  <a:pt x="2215" y="1019"/>
                </a:lnTo>
                <a:lnTo>
                  <a:pt x="2248" y="1029"/>
                </a:lnTo>
                <a:lnTo>
                  <a:pt x="2273" y="1043"/>
                </a:lnTo>
                <a:lnTo>
                  <a:pt x="2294" y="1056"/>
                </a:lnTo>
                <a:lnTo>
                  <a:pt x="2321" y="1078"/>
                </a:lnTo>
                <a:lnTo>
                  <a:pt x="2337" y="1098"/>
                </a:lnTo>
                <a:lnTo>
                  <a:pt x="2351" y="1120"/>
                </a:lnTo>
                <a:lnTo>
                  <a:pt x="2358" y="1150"/>
                </a:lnTo>
                <a:lnTo>
                  <a:pt x="2353" y="1178"/>
                </a:lnTo>
                <a:lnTo>
                  <a:pt x="2346" y="1203"/>
                </a:lnTo>
                <a:lnTo>
                  <a:pt x="2337" y="1235"/>
                </a:lnTo>
                <a:lnTo>
                  <a:pt x="2326" y="1270"/>
                </a:lnTo>
                <a:lnTo>
                  <a:pt x="2314" y="1302"/>
                </a:lnTo>
                <a:lnTo>
                  <a:pt x="2310" y="1328"/>
                </a:lnTo>
                <a:lnTo>
                  <a:pt x="2310" y="1350"/>
                </a:lnTo>
                <a:lnTo>
                  <a:pt x="2317" y="1382"/>
                </a:lnTo>
                <a:lnTo>
                  <a:pt x="2326" y="1409"/>
                </a:lnTo>
                <a:lnTo>
                  <a:pt x="2340" y="1429"/>
                </a:lnTo>
                <a:lnTo>
                  <a:pt x="2356" y="1449"/>
                </a:lnTo>
                <a:lnTo>
                  <a:pt x="2379" y="1470"/>
                </a:lnTo>
                <a:lnTo>
                  <a:pt x="2404" y="1492"/>
                </a:lnTo>
                <a:lnTo>
                  <a:pt x="2434" y="1511"/>
                </a:lnTo>
                <a:lnTo>
                  <a:pt x="2468" y="1526"/>
                </a:lnTo>
                <a:lnTo>
                  <a:pt x="2501" y="1534"/>
                </a:lnTo>
                <a:lnTo>
                  <a:pt x="2535" y="1541"/>
                </a:lnTo>
                <a:lnTo>
                  <a:pt x="2570" y="1544"/>
                </a:lnTo>
                <a:lnTo>
                  <a:pt x="2611" y="1546"/>
                </a:lnTo>
                <a:lnTo>
                  <a:pt x="2652" y="1544"/>
                </a:lnTo>
                <a:close/>
              </a:path>
            </a:pathLst>
          </a:custGeom>
          <a:gradFill rotWithShape="0"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</a:gra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" name="Freeform 6"/>
          <p:cNvSpPr>
            <a:spLocks/>
          </p:cNvSpPr>
          <p:nvPr/>
        </p:nvSpPr>
        <p:spPr bwMode="auto">
          <a:xfrm>
            <a:off x="400050" y="1531938"/>
            <a:ext cx="4229100" cy="2493962"/>
          </a:xfrm>
          <a:custGeom>
            <a:avLst/>
            <a:gdLst/>
            <a:ahLst/>
            <a:cxnLst>
              <a:cxn ang="0">
                <a:pos x="2664" y="0"/>
              </a:cxn>
              <a:cxn ang="0">
                <a:pos x="2" y="1571"/>
              </a:cxn>
              <a:cxn ang="0">
                <a:pos x="251" y="1541"/>
              </a:cxn>
              <a:cxn ang="0">
                <a:pos x="244" y="1489"/>
              </a:cxn>
              <a:cxn ang="0">
                <a:pos x="216" y="1419"/>
              </a:cxn>
              <a:cxn ang="0">
                <a:pos x="207" y="1362"/>
              </a:cxn>
              <a:cxn ang="0">
                <a:pos x="226" y="1304"/>
              </a:cxn>
              <a:cxn ang="0">
                <a:pos x="281" y="1254"/>
              </a:cxn>
              <a:cxn ang="0">
                <a:pos x="350" y="1217"/>
              </a:cxn>
              <a:cxn ang="0">
                <a:pos x="433" y="1199"/>
              </a:cxn>
              <a:cxn ang="0">
                <a:pos x="552" y="1200"/>
              </a:cxn>
              <a:cxn ang="0">
                <a:pos x="630" y="1212"/>
              </a:cxn>
              <a:cxn ang="0">
                <a:pos x="709" y="1252"/>
              </a:cxn>
              <a:cxn ang="0">
                <a:pos x="762" y="1301"/>
              </a:cxn>
              <a:cxn ang="0">
                <a:pos x="785" y="1352"/>
              </a:cxn>
              <a:cxn ang="0">
                <a:pos x="780" y="1409"/>
              </a:cxn>
              <a:cxn ang="0">
                <a:pos x="762" y="1461"/>
              </a:cxn>
              <a:cxn ang="0">
                <a:pos x="743" y="1514"/>
              </a:cxn>
              <a:cxn ang="0">
                <a:pos x="752" y="1565"/>
              </a:cxn>
              <a:cxn ang="0">
                <a:pos x="1194" y="1509"/>
              </a:cxn>
              <a:cxn ang="0">
                <a:pos x="1199" y="1439"/>
              </a:cxn>
              <a:cxn ang="0">
                <a:pos x="1206" y="1381"/>
              </a:cxn>
              <a:cxn ang="0">
                <a:pos x="1226" y="1331"/>
              </a:cxn>
              <a:cxn ang="0">
                <a:pos x="1265" y="1297"/>
              </a:cxn>
              <a:cxn ang="0">
                <a:pos x="1321" y="1279"/>
              </a:cxn>
              <a:cxn ang="0">
                <a:pos x="1383" y="1274"/>
              </a:cxn>
              <a:cxn ang="0">
                <a:pos x="1459" y="1275"/>
              </a:cxn>
              <a:cxn ang="0">
                <a:pos x="1528" y="1280"/>
              </a:cxn>
              <a:cxn ang="0">
                <a:pos x="1615" y="1284"/>
              </a:cxn>
              <a:cxn ang="0">
                <a:pos x="1693" y="1275"/>
              </a:cxn>
              <a:cxn ang="0">
                <a:pos x="1764" y="1257"/>
              </a:cxn>
              <a:cxn ang="0">
                <a:pos x="1817" y="1222"/>
              </a:cxn>
              <a:cxn ang="0">
                <a:pos x="1847" y="1179"/>
              </a:cxn>
              <a:cxn ang="0">
                <a:pos x="1847" y="1128"/>
              </a:cxn>
              <a:cxn ang="0">
                <a:pos x="1847" y="1073"/>
              </a:cxn>
              <a:cxn ang="0">
                <a:pos x="1863" y="1028"/>
              </a:cxn>
              <a:cxn ang="0">
                <a:pos x="1896" y="991"/>
              </a:cxn>
              <a:cxn ang="0">
                <a:pos x="1962" y="966"/>
              </a:cxn>
              <a:cxn ang="0">
                <a:pos x="2034" y="951"/>
              </a:cxn>
              <a:cxn ang="0">
                <a:pos x="2119" y="938"/>
              </a:cxn>
              <a:cxn ang="0">
                <a:pos x="2195" y="925"/>
              </a:cxn>
              <a:cxn ang="0">
                <a:pos x="2259" y="906"/>
              </a:cxn>
              <a:cxn ang="0">
                <a:pos x="2307" y="879"/>
              </a:cxn>
              <a:cxn ang="0">
                <a:pos x="2349" y="838"/>
              </a:cxn>
              <a:cxn ang="0">
                <a:pos x="2369" y="784"/>
              </a:cxn>
              <a:cxn ang="0">
                <a:pos x="2360" y="732"/>
              </a:cxn>
              <a:cxn ang="0">
                <a:pos x="2337" y="665"/>
              </a:cxn>
              <a:cxn ang="0">
                <a:pos x="2323" y="609"/>
              </a:cxn>
              <a:cxn ang="0">
                <a:pos x="2328" y="554"/>
              </a:cxn>
              <a:cxn ang="0">
                <a:pos x="2351" y="507"/>
              </a:cxn>
              <a:cxn ang="0">
                <a:pos x="2390" y="465"/>
              </a:cxn>
              <a:cxn ang="0">
                <a:pos x="2448" y="425"/>
              </a:cxn>
              <a:cxn ang="0">
                <a:pos x="2514" y="401"/>
              </a:cxn>
              <a:cxn ang="0">
                <a:pos x="2581" y="391"/>
              </a:cxn>
              <a:cxn ang="0">
                <a:pos x="2664" y="391"/>
              </a:cxn>
            </a:cxnLst>
            <a:rect l="0" t="0" r="r" b="b"/>
            <a:pathLst>
              <a:path w="2664" h="1571">
                <a:moveTo>
                  <a:pt x="2664" y="391"/>
                </a:moveTo>
                <a:lnTo>
                  <a:pt x="2664" y="0"/>
                </a:lnTo>
                <a:lnTo>
                  <a:pt x="0" y="0"/>
                </a:lnTo>
                <a:lnTo>
                  <a:pt x="2" y="1571"/>
                </a:lnTo>
                <a:lnTo>
                  <a:pt x="239" y="1571"/>
                </a:lnTo>
                <a:lnTo>
                  <a:pt x="251" y="1541"/>
                </a:lnTo>
                <a:lnTo>
                  <a:pt x="251" y="1519"/>
                </a:lnTo>
                <a:lnTo>
                  <a:pt x="244" y="1489"/>
                </a:lnTo>
                <a:lnTo>
                  <a:pt x="230" y="1458"/>
                </a:lnTo>
                <a:lnTo>
                  <a:pt x="216" y="1419"/>
                </a:lnTo>
                <a:lnTo>
                  <a:pt x="209" y="1389"/>
                </a:lnTo>
                <a:lnTo>
                  <a:pt x="207" y="1362"/>
                </a:lnTo>
                <a:lnTo>
                  <a:pt x="214" y="1332"/>
                </a:lnTo>
                <a:lnTo>
                  <a:pt x="226" y="1304"/>
                </a:lnTo>
                <a:lnTo>
                  <a:pt x="251" y="1275"/>
                </a:lnTo>
                <a:lnTo>
                  <a:pt x="281" y="1254"/>
                </a:lnTo>
                <a:lnTo>
                  <a:pt x="313" y="1232"/>
                </a:lnTo>
                <a:lnTo>
                  <a:pt x="350" y="1217"/>
                </a:lnTo>
                <a:lnTo>
                  <a:pt x="393" y="1204"/>
                </a:lnTo>
                <a:lnTo>
                  <a:pt x="433" y="1199"/>
                </a:lnTo>
                <a:lnTo>
                  <a:pt x="488" y="1197"/>
                </a:lnTo>
                <a:lnTo>
                  <a:pt x="552" y="1200"/>
                </a:lnTo>
                <a:lnTo>
                  <a:pt x="594" y="1204"/>
                </a:lnTo>
                <a:lnTo>
                  <a:pt x="630" y="1212"/>
                </a:lnTo>
                <a:lnTo>
                  <a:pt x="665" y="1227"/>
                </a:lnTo>
                <a:lnTo>
                  <a:pt x="709" y="1252"/>
                </a:lnTo>
                <a:lnTo>
                  <a:pt x="736" y="1275"/>
                </a:lnTo>
                <a:lnTo>
                  <a:pt x="762" y="1301"/>
                </a:lnTo>
                <a:lnTo>
                  <a:pt x="775" y="1327"/>
                </a:lnTo>
                <a:lnTo>
                  <a:pt x="785" y="1352"/>
                </a:lnTo>
                <a:lnTo>
                  <a:pt x="785" y="1381"/>
                </a:lnTo>
                <a:lnTo>
                  <a:pt x="780" y="1409"/>
                </a:lnTo>
                <a:lnTo>
                  <a:pt x="771" y="1436"/>
                </a:lnTo>
                <a:lnTo>
                  <a:pt x="762" y="1461"/>
                </a:lnTo>
                <a:lnTo>
                  <a:pt x="750" y="1488"/>
                </a:lnTo>
                <a:lnTo>
                  <a:pt x="743" y="1514"/>
                </a:lnTo>
                <a:lnTo>
                  <a:pt x="743" y="1538"/>
                </a:lnTo>
                <a:lnTo>
                  <a:pt x="752" y="1565"/>
                </a:lnTo>
                <a:lnTo>
                  <a:pt x="1199" y="1565"/>
                </a:lnTo>
                <a:lnTo>
                  <a:pt x="1194" y="1509"/>
                </a:lnTo>
                <a:lnTo>
                  <a:pt x="1199" y="1469"/>
                </a:lnTo>
                <a:lnTo>
                  <a:pt x="1199" y="1439"/>
                </a:lnTo>
                <a:lnTo>
                  <a:pt x="1201" y="1411"/>
                </a:lnTo>
                <a:lnTo>
                  <a:pt x="1206" y="1381"/>
                </a:lnTo>
                <a:lnTo>
                  <a:pt x="1215" y="1351"/>
                </a:lnTo>
                <a:lnTo>
                  <a:pt x="1226" y="1331"/>
                </a:lnTo>
                <a:lnTo>
                  <a:pt x="1242" y="1312"/>
                </a:lnTo>
                <a:lnTo>
                  <a:pt x="1265" y="1297"/>
                </a:lnTo>
                <a:lnTo>
                  <a:pt x="1291" y="1285"/>
                </a:lnTo>
                <a:lnTo>
                  <a:pt x="1321" y="1279"/>
                </a:lnTo>
                <a:lnTo>
                  <a:pt x="1353" y="1275"/>
                </a:lnTo>
                <a:lnTo>
                  <a:pt x="1383" y="1274"/>
                </a:lnTo>
                <a:lnTo>
                  <a:pt x="1422" y="1274"/>
                </a:lnTo>
                <a:lnTo>
                  <a:pt x="1459" y="1275"/>
                </a:lnTo>
                <a:lnTo>
                  <a:pt x="1488" y="1279"/>
                </a:lnTo>
                <a:lnTo>
                  <a:pt x="1528" y="1280"/>
                </a:lnTo>
                <a:lnTo>
                  <a:pt x="1569" y="1284"/>
                </a:lnTo>
                <a:lnTo>
                  <a:pt x="1615" y="1284"/>
                </a:lnTo>
                <a:lnTo>
                  <a:pt x="1654" y="1280"/>
                </a:lnTo>
                <a:lnTo>
                  <a:pt x="1693" y="1275"/>
                </a:lnTo>
                <a:lnTo>
                  <a:pt x="1735" y="1269"/>
                </a:lnTo>
                <a:lnTo>
                  <a:pt x="1764" y="1257"/>
                </a:lnTo>
                <a:lnTo>
                  <a:pt x="1797" y="1242"/>
                </a:lnTo>
                <a:lnTo>
                  <a:pt x="1817" y="1222"/>
                </a:lnTo>
                <a:lnTo>
                  <a:pt x="1838" y="1200"/>
                </a:lnTo>
                <a:lnTo>
                  <a:pt x="1847" y="1179"/>
                </a:lnTo>
                <a:lnTo>
                  <a:pt x="1852" y="1153"/>
                </a:lnTo>
                <a:lnTo>
                  <a:pt x="1847" y="1128"/>
                </a:lnTo>
                <a:lnTo>
                  <a:pt x="1845" y="1102"/>
                </a:lnTo>
                <a:lnTo>
                  <a:pt x="1847" y="1073"/>
                </a:lnTo>
                <a:lnTo>
                  <a:pt x="1854" y="1052"/>
                </a:lnTo>
                <a:lnTo>
                  <a:pt x="1863" y="1028"/>
                </a:lnTo>
                <a:lnTo>
                  <a:pt x="1877" y="1006"/>
                </a:lnTo>
                <a:lnTo>
                  <a:pt x="1896" y="991"/>
                </a:lnTo>
                <a:lnTo>
                  <a:pt x="1926" y="976"/>
                </a:lnTo>
                <a:lnTo>
                  <a:pt x="1962" y="966"/>
                </a:lnTo>
                <a:lnTo>
                  <a:pt x="1999" y="958"/>
                </a:lnTo>
                <a:lnTo>
                  <a:pt x="2034" y="951"/>
                </a:lnTo>
                <a:lnTo>
                  <a:pt x="2070" y="945"/>
                </a:lnTo>
                <a:lnTo>
                  <a:pt x="2119" y="938"/>
                </a:lnTo>
                <a:lnTo>
                  <a:pt x="2156" y="933"/>
                </a:lnTo>
                <a:lnTo>
                  <a:pt x="2195" y="925"/>
                </a:lnTo>
                <a:lnTo>
                  <a:pt x="2227" y="916"/>
                </a:lnTo>
                <a:lnTo>
                  <a:pt x="2259" y="906"/>
                </a:lnTo>
                <a:lnTo>
                  <a:pt x="2284" y="893"/>
                </a:lnTo>
                <a:lnTo>
                  <a:pt x="2307" y="879"/>
                </a:lnTo>
                <a:lnTo>
                  <a:pt x="2333" y="858"/>
                </a:lnTo>
                <a:lnTo>
                  <a:pt x="2349" y="838"/>
                </a:lnTo>
                <a:lnTo>
                  <a:pt x="2363" y="814"/>
                </a:lnTo>
                <a:lnTo>
                  <a:pt x="2369" y="784"/>
                </a:lnTo>
                <a:lnTo>
                  <a:pt x="2365" y="759"/>
                </a:lnTo>
                <a:lnTo>
                  <a:pt x="2360" y="732"/>
                </a:lnTo>
                <a:lnTo>
                  <a:pt x="2349" y="701"/>
                </a:lnTo>
                <a:lnTo>
                  <a:pt x="2337" y="665"/>
                </a:lnTo>
                <a:lnTo>
                  <a:pt x="2326" y="634"/>
                </a:lnTo>
                <a:lnTo>
                  <a:pt x="2323" y="609"/>
                </a:lnTo>
                <a:lnTo>
                  <a:pt x="2323" y="585"/>
                </a:lnTo>
                <a:lnTo>
                  <a:pt x="2328" y="554"/>
                </a:lnTo>
                <a:lnTo>
                  <a:pt x="2340" y="527"/>
                </a:lnTo>
                <a:lnTo>
                  <a:pt x="2351" y="507"/>
                </a:lnTo>
                <a:lnTo>
                  <a:pt x="2367" y="487"/>
                </a:lnTo>
                <a:lnTo>
                  <a:pt x="2390" y="465"/>
                </a:lnTo>
                <a:lnTo>
                  <a:pt x="2416" y="443"/>
                </a:lnTo>
                <a:lnTo>
                  <a:pt x="2448" y="425"/>
                </a:lnTo>
                <a:lnTo>
                  <a:pt x="2482" y="410"/>
                </a:lnTo>
                <a:lnTo>
                  <a:pt x="2514" y="401"/>
                </a:lnTo>
                <a:lnTo>
                  <a:pt x="2547" y="395"/>
                </a:lnTo>
                <a:lnTo>
                  <a:pt x="2581" y="391"/>
                </a:lnTo>
                <a:lnTo>
                  <a:pt x="2623" y="391"/>
                </a:lnTo>
                <a:lnTo>
                  <a:pt x="2664" y="391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" name="Freeform 7"/>
          <p:cNvSpPr>
            <a:spLocks/>
          </p:cNvSpPr>
          <p:nvPr/>
        </p:nvSpPr>
        <p:spPr bwMode="auto">
          <a:xfrm>
            <a:off x="2266950" y="2147888"/>
            <a:ext cx="4687888" cy="3732212"/>
          </a:xfrm>
          <a:custGeom>
            <a:avLst/>
            <a:gdLst/>
            <a:ahLst/>
            <a:cxnLst>
              <a:cxn ang="0">
                <a:pos x="1187" y="374"/>
              </a:cxn>
              <a:cxn ang="0">
                <a:pos x="1145" y="179"/>
              </a:cxn>
              <a:cxn ang="0">
                <a:pos x="1290" y="22"/>
              </a:cxn>
              <a:cxn ang="0">
                <a:pos x="1621" y="5"/>
              </a:cxn>
              <a:cxn ang="0">
                <a:pos x="1785" y="97"/>
              </a:cxn>
              <a:cxn ang="0">
                <a:pos x="1822" y="257"/>
              </a:cxn>
              <a:cxn ang="0">
                <a:pos x="1789" y="430"/>
              </a:cxn>
              <a:cxn ang="0">
                <a:pos x="1950" y="532"/>
              </a:cxn>
              <a:cxn ang="0">
                <a:pos x="2194" y="575"/>
              </a:cxn>
              <a:cxn ang="0">
                <a:pos x="2295" y="655"/>
              </a:cxn>
              <a:cxn ang="0">
                <a:pos x="2300" y="769"/>
              </a:cxn>
              <a:cxn ang="0">
                <a:pos x="2394" y="871"/>
              </a:cxn>
              <a:cxn ang="0">
                <a:pos x="2588" y="891"/>
              </a:cxn>
              <a:cxn ang="0">
                <a:pos x="2797" y="882"/>
              </a:cxn>
              <a:cxn ang="0">
                <a:pos x="2921" y="933"/>
              </a:cxn>
              <a:cxn ang="0">
                <a:pos x="2951" y="1111"/>
              </a:cxn>
              <a:cxn ang="0">
                <a:pos x="2921" y="1350"/>
              </a:cxn>
              <a:cxn ang="0">
                <a:pos x="2795" y="1407"/>
              </a:cxn>
              <a:cxn ang="0">
                <a:pos x="2567" y="1399"/>
              </a:cxn>
              <a:cxn ang="0">
                <a:pos x="2399" y="1417"/>
              </a:cxn>
              <a:cxn ang="0">
                <a:pos x="2305" y="1487"/>
              </a:cxn>
              <a:cxn ang="0">
                <a:pos x="2295" y="1623"/>
              </a:cxn>
              <a:cxn ang="0">
                <a:pos x="2187" y="1716"/>
              </a:cxn>
              <a:cxn ang="0">
                <a:pos x="1992" y="1748"/>
              </a:cxn>
              <a:cxn ang="0">
                <a:pos x="1822" y="1813"/>
              </a:cxn>
              <a:cxn ang="0">
                <a:pos x="1785" y="1945"/>
              </a:cxn>
              <a:cxn ang="0">
                <a:pos x="1822" y="2107"/>
              </a:cxn>
              <a:cxn ang="0">
                <a:pos x="1741" y="2261"/>
              </a:cxn>
              <a:cxn ang="0">
                <a:pos x="1598" y="2341"/>
              </a:cxn>
              <a:cxn ang="0">
                <a:pos x="1378" y="2350"/>
              </a:cxn>
              <a:cxn ang="0">
                <a:pos x="1212" y="2290"/>
              </a:cxn>
              <a:cxn ang="0">
                <a:pos x="1134" y="2174"/>
              </a:cxn>
              <a:cxn ang="0">
                <a:pos x="1154" y="2039"/>
              </a:cxn>
              <a:cxn ang="0">
                <a:pos x="1166" y="1917"/>
              </a:cxn>
              <a:cxn ang="0">
                <a:pos x="1055" y="1830"/>
              </a:cxn>
              <a:cxn ang="0">
                <a:pos x="874" y="1797"/>
              </a:cxn>
              <a:cxn ang="0">
                <a:pos x="699" y="1746"/>
              </a:cxn>
              <a:cxn ang="0">
                <a:pos x="653" y="1611"/>
              </a:cxn>
              <a:cxn ang="0">
                <a:pos x="600" y="1499"/>
              </a:cxn>
              <a:cxn ang="0">
                <a:pos x="425" y="1457"/>
              </a:cxn>
              <a:cxn ang="0">
                <a:pos x="248" y="1469"/>
              </a:cxn>
              <a:cxn ang="0">
                <a:pos x="57" y="1434"/>
              </a:cxn>
              <a:cxn ang="0">
                <a:pos x="2" y="1277"/>
              </a:cxn>
              <a:cxn ang="0">
                <a:pos x="13" y="1051"/>
              </a:cxn>
              <a:cxn ang="0">
                <a:pos x="71" y="916"/>
              </a:cxn>
              <a:cxn ang="0">
                <a:pos x="218" y="881"/>
              </a:cxn>
              <a:cxn ang="0">
                <a:pos x="437" y="892"/>
              </a:cxn>
              <a:cxn ang="0">
                <a:pos x="630" y="839"/>
              </a:cxn>
              <a:cxn ang="0">
                <a:pos x="664" y="714"/>
              </a:cxn>
              <a:cxn ang="0">
                <a:pos x="736" y="590"/>
              </a:cxn>
              <a:cxn ang="0">
                <a:pos x="940" y="547"/>
              </a:cxn>
            </a:cxnLst>
            <a:rect l="0" t="0" r="r" b="b"/>
            <a:pathLst>
              <a:path w="2953" h="2351">
                <a:moveTo>
                  <a:pt x="1124" y="491"/>
                </a:moveTo>
                <a:lnTo>
                  <a:pt x="1154" y="465"/>
                </a:lnTo>
                <a:lnTo>
                  <a:pt x="1175" y="440"/>
                </a:lnTo>
                <a:lnTo>
                  <a:pt x="1187" y="411"/>
                </a:lnTo>
                <a:lnTo>
                  <a:pt x="1187" y="374"/>
                </a:lnTo>
                <a:lnTo>
                  <a:pt x="1173" y="333"/>
                </a:lnTo>
                <a:lnTo>
                  <a:pt x="1161" y="298"/>
                </a:lnTo>
                <a:lnTo>
                  <a:pt x="1145" y="254"/>
                </a:lnTo>
                <a:lnTo>
                  <a:pt x="1138" y="207"/>
                </a:lnTo>
                <a:lnTo>
                  <a:pt x="1145" y="179"/>
                </a:lnTo>
                <a:lnTo>
                  <a:pt x="1157" y="144"/>
                </a:lnTo>
                <a:lnTo>
                  <a:pt x="1180" y="107"/>
                </a:lnTo>
                <a:lnTo>
                  <a:pt x="1212" y="72"/>
                </a:lnTo>
                <a:lnTo>
                  <a:pt x="1253" y="44"/>
                </a:lnTo>
                <a:lnTo>
                  <a:pt x="1290" y="22"/>
                </a:lnTo>
                <a:lnTo>
                  <a:pt x="1341" y="8"/>
                </a:lnTo>
                <a:lnTo>
                  <a:pt x="1401" y="2"/>
                </a:lnTo>
                <a:lnTo>
                  <a:pt x="1465" y="0"/>
                </a:lnTo>
                <a:lnTo>
                  <a:pt x="1552" y="0"/>
                </a:lnTo>
                <a:lnTo>
                  <a:pt x="1621" y="5"/>
                </a:lnTo>
                <a:lnTo>
                  <a:pt x="1660" y="15"/>
                </a:lnTo>
                <a:lnTo>
                  <a:pt x="1690" y="28"/>
                </a:lnTo>
                <a:lnTo>
                  <a:pt x="1723" y="44"/>
                </a:lnTo>
                <a:lnTo>
                  <a:pt x="1755" y="67"/>
                </a:lnTo>
                <a:lnTo>
                  <a:pt x="1785" y="97"/>
                </a:lnTo>
                <a:lnTo>
                  <a:pt x="1808" y="124"/>
                </a:lnTo>
                <a:lnTo>
                  <a:pt x="1819" y="147"/>
                </a:lnTo>
                <a:lnTo>
                  <a:pt x="1828" y="187"/>
                </a:lnTo>
                <a:lnTo>
                  <a:pt x="1828" y="222"/>
                </a:lnTo>
                <a:lnTo>
                  <a:pt x="1822" y="257"/>
                </a:lnTo>
                <a:lnTo>
                  <a:pt x="1812" y="284"/>
                </a:lnTo>
                <a:lnTo>
                  <a:pt x="1801" y="328"/>
                </a:lnTo>
                <a:lnTo>
                  <a:pt x="1785" y="373"/>
                </a:lnTo>
                <a:lnTo>
                  <a:pt x="1778" y="401"/>
                </a:lnTo>
                <a:lnTo>
                  <a:pt x="1789" y="430"/>
                </a:lnTo>
                <a:lnTo>
                  <a:pt x="1803" y="450"/>
                </a:lnTo>
                <a:lnTo>
                  <a:pt x="1828" y="476"/>
                </a:lnTo>
                <a:lnTo>
                  <a:pt x="1865" y="498"/>
                </a:lnTo>
                <a:lnTo>
                  <a:pt x="1900" y="516"/>
                </a:lnTo>
                <a:lnTo>
                  <a:pt x="1950" y="532"/>
                </a:lnTo>
                <a:lnTo>
                  <a:pt x="2001" y="542"/>
                </a:lnTo>
                <a:lnTo>
                  <a:pt x="2049" y="550"/>
                </a:lnTo>
                <a:lnTo>
                  <a:pt x="2100" y="555"/>
                </a:lnTo>
                <a:lnTo>
                  <a:pt x="2153" y="565"/>
                </a:lnTo>
                <a:lnTo>
                  <a:pt x="2194" y="575"/>
                </a:lnTo>
                <a:lnTo>
                  <a:pt x="2226" y="587"/>
                </a:lnTo>
                <a:lnTo>
                  <a:pt x="2252" y="600"/>
                </a:lnTo>
                <a:lnTo>
                  <a:pt x="2270" y="615"/>
                </a:lnTo>
                <a:lnTo>
                  <a:pt x="2284" y="633"/>
                </a:lnTo>
                <a:lnTo>
                  <a:pt x="2295" y="655"/>
                </a:lnTo>
                <a:lnTo>
                  <a:pt x="2300" y="675"/>
                </a:lnTo>
                <a:lnTo>
                  <a:pt x="2305" y="694"/>
                </a:lnTo>
                <a:lnTo>
                  <a:pt x="2305" y="719"/>
                </a:lnTo>
                <a:lnTo>
                  <a:pt x="2300" y="747"/>
                </a:lnTo>
                <a:lnTo>
                  <a:pt x="2300" y="769"/>
                </a:lnTo>
                <a:lnTo>
                  <a:pt x="2307" y="796"/>
                </a:lnTo>
                <a:lnTo>
                  <a:pt x="2323" y="819"/>
                </a:lnTo>
                <a:lnTo>
                  <a:pt x="2341" y="839"/>
                </a:lnTo>
                <a:lnTo>
                  <a:pt x="2364" y="854"/>
                </a:lnTo>
                <a:lnTo>
                  <a:pt x="2394" y="871"/>
                </a:lnTo>
                <a:lnTo>
                  <a:pt x="2424" y="881"/>
                </a:lnTo>
                <a:lnTo>
                  <a:pt x="2470" y="887"/>
                </a:lnTo>
                <a:lnTo>
                  <a:pt x="2509" y="891"/>
                </a:lnTo>
                <a:lnTo>
                  <a:pt x="2546" y="892"/>
                </a:lnTo>
                <a:lnTo>
                  <a:pt x="2588" y="891"/>
                </a:lnTo>
                <a:lnTo>
                  <a:pt x="2638" y="887"/>
                </a:lnTo>
                <a:lnTo>
                  <a:pt x="2677" y="886"/>
                </a:lnTo>
                <a:lnTo>
                  <a:pt x="2716" y="882"/>
                </a:lnTo>
                <a:lnTo>
                  <a:pt x="2753" y="881"/>
                </a:lnTo>
                <a:lnTo>
                  <a:pt x="2797" y="882"/>
                </a:lnTo>
                <a:lnTo>
                  <a:pt x="2820" y="886"/>
                </a:lnTo>
                <a:lnTo>
                  <a:pt x="2847" y="891"/>
                </a:lnTo>
                <a:lnTo>
                  <a:pt x="2873" y="901"/>
                </a:lnTo>
                <a:lnTo>
                  <a:pt x="2900" y="916"/>
                </a:lnTo>
                <a:lnTo>
                  <a:pt x="2921" y="933"/>
                </a:lnTo>
                <a:lnTo>
                  <a:pt x="2937" y="958"/>
                </a:lnTo>
                <a:lnTo>
                  <a:pt x="2944" y="979"/>
                </a:lnTo>
                <a:lnTo>
                  <a:pt x="2949" y="1006"/>
                </a:lnTo>
                <a:lnTo>
                  <a:pt x="2953" y="1055"/>
                </a:lnTo>
                <a:lnTo>
                  <a:pt x="2951" y="1111"/>
                </a:lnTo>
                <a:lnTo>
                  <a:pt x="2953" y="1172"/>
                </a:lnTo>
                <a:lnTo>
                  <a:pt x="2946" y="1242"/>
                </a:lnTo>
                <a:lnTo>
                  <a:pt x="2939" y="1290"/>
                </a:lnTo>
                <a:lnTo>
                  <a:pt x="2933" y="1329"/>
                </a:lnTo>
                <a:lnTo>
                  <a:pt x="2921" y="1350"/>
                </a:lnTo>
                <a:lnTo>
                  <a:pt x="2903" y="1370"/>
                </a:lnTo>
                <a:lnTo>
                  <a:pt x="2882" y="1384"/>
                </a:lnTo>
                <a:lnTo>
                  <a:pt x="2854" y="1395"/>
                </a:lnTo>
                <a:lnTo>
                  <a:pt x="2822" y="1402"/>
                </a:lnTo>
                <a:lnTo>
                  <a:pt x="2795" y="1407"/>
                </a:lnTo>
                <a:lnTo>
                  <a:pt x="2737" y="1409"/>
                </a:lnTo>
                <a:lnTo>
                  <a:pt x="2686" y="1407"/>
                </a:lnTo>
                <a:lnTo>
                  <a:pt x="2645" y="1402"/>
                </a:lnTo>
                <a:lnTo>
                  <a:pt x="2608" y="1400"/>
                </a:lnTo>
                <a:lnTo>
                  <a:pt x="2567" y="1399"/>
                </a:lnTo>
                <a:lnTo>
                  <a:pt x="2530" y="1399"/>
                </a:lnTo>
                <a:lnTo>
                  <a:pt x="2498" y="1400"/>
                </a:lnTo>
                <a:lnTo>
                  <a:pt x="2463" y="1402"/>
                </a:lnTo>
                <a:lnTo>
                  <a:pt x="2422" y="1411"/>
                </a:lnTo>
                <a:lnTo>
                  <a:pt x="2399" y="1417"/>
                </a:lnTo>
                <a:lnTo>
                  <a:pt x="2378" y="1424"/>
                </a:lnTo>
                <a:lnTo>
                  <a:pt x="2351" y="1437"/>
                </a:lnTo>
                <a:lnTo>
                  <a:pt x="2332" y="1454"/>
                </a:lnTo>
                <a:lnTo>
                  <a:pt x="2318" y="1469"/>
                </a:lnTo>
                <a:lnTo>
                  <a:pt x="2305" y="1487"/>
                </a:lnTo>
                <a:lnTo>
                  <a:pt x="2298" y="1506"/>
                </a:lnTo>
                <a:lnTo>
                  <a:pt x="2295" y="1526"/>
                </a:lnTo>
                <a:lnTo>
                  <a:pt x="2298" y="1548"/>
                </a:lnTo>
                <a:lnTo>
                  <a:pt x="2298" y="1584"/>
                </a:lnTo>
                <a:lnTo>
                  <a:pt x="2295" y="1623"/>
                </a:lnTo>
                <a:lnTo>
                  <a:pt x="2282" y="1651"/>
                </a:lnTo>
                <a:lnTo>
                  <a:pt x="2268" y="1675"/>
                </a:lnTo>
                <a:lnTo>
                  <a:pt x="2247" y="1691"/>
                </a:lnTo>
                <a:lnTo>
                  <a:pt x="2217" y="1705"/>
                </a:lnTo>
                <a:lnTo>
                  <a:pt x="2187" y="1716"/>
                </a:lnTo>
                <a:lnTo>
                  <a:pt x="2153" y="1723"/>
                </a:lnTo>
                <a:lnTo>
                  <a:pt x="2109" y="1730"/>
                </a:lnTo>
                <a:lnTo>
                  <a:pt x="2072" y="1738"/>
                </a:lnTo>
                <a:lnTo>
                  <a:pt x="2029" y="1743"/>
                </a:lnTo>
                <a:lnTo>
                  <a:pt x="1992" y="1748"/>
                </a:lnTo>
                <a:lnTo>
                  <a:pt x="1950" y="1755"/>
                </a:lnTo>
                <a:lnTo>
                  <a:pt x="1918" y="1766"/>
                </a:lnTo>
                <a:lnTo>
                  <a:pt x="1881" y="1778"/>
                </a:lnTo>
                <a:lnTo>
                  <a:pt x="1847" y="1793"/>
                </a:lnTo>
                <a:lnTo>
                  <a:pt x="1822" y="1813"/>
                </a:lnTo>
                <a:lnTo>
                  <a:pt x="1799" y="1837"/>
                </a:lnTo>
                <a:lnTo>
                  <a:pt x="1780" y="1865"/>
                </a:lnTo>
                <a:lnTo>
                  <a:pt x="1775" y="1890"/>
                </a:lnTo>
                <a:lnTo>
                  <a:pt x="1778" y="1919"/>
                </a:lnTo>
                <a:lnTo>
                  <a:pt x="1785" y="1945"/>
                </a:lnTo>
                <a:lnTo>
                  <a:pt x="1796" y="1974"/>
                </a:lnTo>
                <a:lnTo>
                  <a:pt x="1805" y="2005"/>
                </a:lnTo>
                <a:lnTo>
                  <a:pt x="1812" y="2034"/>
                </a:lnTo>
                <a:lnTo>
                  <a:pt x="1822" y="2071"/>
                </a:lnTo>
                <a:lnTo>
                  <a:pt x="1822" y="2107"/>
                </a:lnTo>
                <a:lnTo>
                  <a:pt x="1810" y="2144"/>
                </a:lnTo>
                <a:lnTo>
                  <a:pt x="1799" y="2173"/>
                </a:lnTo>
                <a:lnTo>
                  <a:pt x="1785" y="2201"/>
                </a:lnTo>
                <a:lnTo>
                  <a:pt x="1766" y="2228"/>
                </a:lnTo>
                <a:lnTo>
                  <a:pt x="1741" y="2261"/>
                </a:lnTo>
                <a:lnTo>
                  <a:pt x="1713" y="2283"/>
                </a:lnTo>
                <a:lnTo>
                  <a:pt x="1690" y="2298"/>
                </a:lnTo>
                <a:lnTo>
                  <a:pt x="1660" y="2316"/>
                </a:lnTo>
                <a:lnTo>
                  <a:pt x="1628" y="2333"/>
                </a:lnTo>
                <a:lnTo>
                  <a:pt x="1598" y="2341"/>
                </a:lnTo>
                <a:lnTo>
                  <a:pt x="1571" y="2346"/>
                </a:lnTo>
                <a:lnTo>
                  <a:pt x="1525" y="2350"/>
                </a:lnTo>
                <a:lnTo>
                  <a:pt x="1472" y="2351"/>
                </a:lnTo>
                <a:lnTo>
                  <a:pt x="1407" y="2350"/>
                </a:lnTo>
                <a:lnTo>
                  <a:pt x="1378" y="2350"/>
                </a:lnTo>
                <a:lnTo>
                  <a:pt x="1338" y="2345"/>
                </a:lnTo>
                <a:lnTo>
                  <a:pt x="1297" y="2336"/>
                </a:lnTo>
                <a:lnTo>
                  <a:pt x="1260" y="2321"/>
                </a:lnTo>
                <a:lnTo>
                  <a:pt x="1237" y="2308"/>
                </a:lnTo>
                <a:lnTo>
                  <a:pt x="1212" y="2290"/>
                </a:lnTo>
                <a:lnTo>
                  <a:pt x="1191" y="2273"/>
                </a:lnTo>
                <a:lnTo>
                  <a:pt x="1170" y="2251"/>
                </a:lnTo>
                <a:lnTo>
                  <a:pt x="1154" y="2229"/>
                </a:lnTo>
                <a:lnTo>
                  <a:pt x="1141" y="2203"/>
                </a:lnTo>
                <a:lnTo>
                  <a:pt x="1134" y="2174"/>
                </a:lnTo>
                <a:lnTo>
                  <a:pt x="1131" y="2153"/>
                </a:lnTo>
                <a:lnTo>
                  <a:pt x="1131" y="2122"/>
                </a:lnTo>
                <a:lnTo>
                  <a:pt x="1134" y="2097"/>
                </a:lnTo>
                <a:lnTo>
                  <a:pt x="1145" y="2071"/>
                </a:lnTo>
                <a:lnTo>
                  <a:pt x="1154" y="2039"/>
                </a:lnTo>
                <a:lnTo>
                  <a:pt x="1166" y="2009"/>
                </a:lnTo>
                <a:lnTo>
                  <a:pt x="1173" y="1982"/>
                </a:lnTo>
                <a:lnTo>
                  <a:pt x="1175" y="1957"/>
                </a:lnTo>
                <a:lnTo>
                  <a:pt x="1173" y="1937"/>
                </a:lnTo>
                <a:lnTo>
                  <a:pt x="1166" y="1917"/>
                </a:lnTo>
                <a:lnTo>
                  <a:pt x="1147" y="1892"/>
                </a:lnTo>
                <a:lnTo>
                  <a:pt x="1129" y="1875"/>
                </a:lnTo>
                <a:lnTo>
                  <a:pt x="1106" y="1857"/>
                </a:lnTo>
                <a:lnTo>
                  <a:pt x="1081" y="1843"/>
                </a:lnTo>
                <a:lnTo>
                  <a:pt x="1055" y="1830"/>
                </a:lnTo>
                <a:lnTo>
                  <a:pt x="1019" y="1820"/>
                </a:lnTo>
                <a:lnTo>
                  <a:pt x="986" y="1813"/>
                </a:lnTo>
                <a:lnTo>
                  <a:pt x="945" y="1807"/>
                </a:lnTo>
                <a:lnTo>
                  <a:pt x="908" y="1803"/>
                </a:lnTo>
                <a:lnTo>
                  <a:pt x="874" y="1797"/>
                </a:lnTo>
                <a:lnTo>
                  <a:pt x="832" y="1790"/>
                </a:lnTo>
                <a:lnTo>
                  <a:pt x="798" y="1780"/>
                </a:lnTo>
                <a:lnTo>
                  <a:pt x="756" y="1771"/>
                </a:lnTo>
                <a:lnTo>
                  <a:pt x="724" y="1761"/>
                </a:lnTo>
                <a:lnTo>
                  <a:pt x="699" y="1746"/>
                </a:lnTo>
                <a:lnTo>
                  <a:pt x="678" y="1726"/>
                </a:lnTo>
                <a:lnTo>
                  <a:pt x="664" y="1701"/>
                </a:lnTo>
                <a:lnTo>
                  <a:pt x="653" y="1668"/>
                </a:lnTo>
                <a:lnTo>
                  <a:pt x="651" y="1641"/>
                </a:lnTo>
                <a:lnTo>
                  <a:pt x="653" y="1611"/>
                </a:lnTo>
                <a:lnTo>
                  <a:pt x="658" y="1588"/>
                </a:lnTo>
                <a:lnTo>
                  <a:pt x="653" y="1559"/>
                </a:lnTo>
                <a:lnTo>
                  <a:pt x="641" y="1538"/>
                </a:lnTo>
                <a:lnTo>
                  <a:pt x="621" y="1514"/>
                </a:lnTo>
                <a:lnTo>
                  <a:pt x="600" y="1499"/>
                </a:lnTo>
                <a:lnTo>
                  <a:pt x="575" y="1484"/>
                </a:lnTo>
                <a:lnTo>
                  <a:pt x="540" y="1474"/>
                </a:lnTo>
                <a:lnTo>
                  <a:pt x="501" y="1464"/>
                </a:lnTo>
                <a:lnTo>
                  <a:pt x="460" y="1461"/>
                </a:lnTo>
                <a:lnTo>
                  <a:pt x="425" y="1457"/>
                </a:lnTo>
                <a:lnTo>
                  <a:pt x="386" y="1457"/>
                </a:lnTo>
                <a:lnTo>
                  <a:pt x="352" y="1461"/>
                </a:lnTo>
                <a:lnTo>
                  <a:pt x="317" y="1462"/>
                </a:lnTo>
                <a:lnTo>
                  <a:pt x="283" y="1466"/>
                </a:lnTo>
                <a:lnTo>
                  <a:pt x="248" y="1469"/>
                </a:lnTo>
                <a:lnTo>
                  <a:pt x="191" y="1469"/>
                </a:lnTo>
                <a:lnTo>
                  <a:pt x="154" y="1467"/>
                </a:lnTo>
                <a:lnTo>
                  <a:pt x="115" y="1461"/>
                </a:lnTo>
                <a:lnTo>
                  <a:pt x="87" y="1451"/>
                </a:lnTo>
                <a:lnTo>
                  <a:pt x="57" y="1434"/>
                </a:lnTo>
                <a:lnTo>
                  <a:pt x="36" y="1416"/>
                </a:lnTo>
                <a:lnTo>
                  <a:pt x="23" y="1395"/>
                </a:lnTo>
                <a:lnTo>
                  <a:pt x="7" y="1357"/>
                </a:lnTo>
                <a:lnTo>
                  <a:pt x="4" y="1317"/>
                </a:lnTo>
                <a:lnTo>
                  <a:pt x="2" y="1277"/>
                </a:lnTo>
                <a:lnTo>
                  <a:pt x="0" y="1227"/>
                </a:lnTo>
                <a:lnTo>
                  <a:pt x="4" y="1183"/>
                </a:lnTo>
                <a:lnTo>
                  <a:pt x="7" y="1136"/>
                </a:lnTo>
                <a:lnTo>
                  <a:pt x="9" y="1095"/>
                </a:lnTo>
                <a:lnTo>
                  <a:pt x="13" y="1051"/>
                </a:lnTo>
                <a:lnTo>
                  <a:pt x="20" y="1018"/>
                </a:lnTo>
                <a:lnTo>
                  <a:pt x="27" y="981"/>
                </a:lnTo>
                <a:lnTo>
                  <a:pt x="36" y="953"/>
                </a:lnTo>
                <a:lnTo>
                  <a:pt x="50" y="934"/>
                </a:lnTo>
                <a:lnTo>
                  <a:pt x="71" y="916"/>
                </a:lnTo>
                <a:lnTo>
                  <a:pt x="92" y="904"/>
                </a:lnTo>
                <a:lnTo>
                  <a:pt x="119" y="891"/>
                </a:lnTo>
                <a:lnTo>
                  <a:pt x="145" y="887"/>
                </a:lnTo>
                <a:lnTo>
                  <a:pt x="177" y="882"/>
                </a:lnTo>
                <a:lnTo>
                  <a:pt x="218" y="881"/>
                </a:lnTo>
                <a:lnTo>
                  <a:pt x="255" y="882"/>
                </a:lnTo>
                <a:lnTo>
                  <a:pt x="306" y="887"/>
                </a:lnTo>
                <a:lnTo>
                  <a:pt x="349" y="889"/>
                </a:lnTo>
                <a:lnTo>
                  <a:pt x="386" y="891"/>
                </a:lnTo>
                <a:lnTo>
                  <a:pt x="437" y="892"/>
                </a:lnTo>
                <a:lnTo>
                  <a:pt x="490" y="887"/>
                </a:lnTo>
                <a:lnTo>
                  <a:pt x="533" y="881"/>
                </a:lnTo>
                <a:lnTo>
                  <a:pt x="575" y="869"/>
                </a:lnTo>
                <a:lnTo>
                  <a:pt x="602" y="857"/>
                </a:lnTo>
                <a:lnTo>
                  <a:pt x="630" y="839"/>
                </a:lnTo>
                <a:lnTo>
                  <a:pt x="651" y="816"/>
                </a:lnTo>
                <a:lnTo>
                  <a:pt x="664" y="792"/>
                </a:lnTo>
                <a:lnTo>
                  <a:pt x="669" y="767"/>
                </a:lnTo>
                <a:lnTo>
                  <a:pt x="667" y="749"/>
                </a:lnTo>
                <a:lnTo>
                  <a:pt x="664" y="714"/>
                </a:lnTo>
                <a:lnTo>
                  <a:pt x="667" y="679"/>
                </a:lnTo>
                <a:lnTo>
                  <a:pt x="676" y="652"/>
                </a:lnTo>
                <a:lnTo>
                  <a:pt x="687" y="627"/>
                </a:lnTo>
                <a:lnTo>
                  <a:pt x="704" y="608"/>
                </a:lnTo>
                <a:lnTo>
                  <a:pt x="736" y="590"/>
                </a:lnTo>
                <a:lnTo>
                  <a:pt x="770" y="577"/>
                </a:lnTo>
                <a:lnTo>
                  <a:pt x="814" y="567"/>
                </a:lnTo>
                <a:lnTo>
                  <a:pt x="858" y="558"/>
                </a:lnTo>
                <a:lnTo>
                  <a:pt x="894" y="552"/>
                </a:lnTo>
                <a:lnTo>
                  <a:pt x="940" y="547"/>
                </a:lnTo>
                <a:lnTo>
                  <a:pt x="984" y="540"/>
                </a:lnTo>
                <a:lnTo>
                  <a:pt x="1035" y="530"/>
                </a:lnTo>
                <a:lnTo>
                  <a:pt x="1083" y="515"/>
                </a:lnTo>
                <a:lnTo>
                  <a:pt x="1124" y="491"/>
                </a:lnTo>
                <a:close/>
              </a:path>
            </a:pathLst>
          </a:custGeom>
          <a:solidFill>
            <a:srgbClr val="003366"/>
          </a:soli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52450" y="1690688"/>
            <a:ext cx="25908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0000"/>
                </a:solidFill>
              </a:rPr>
              <a:t>An Evaluation</a:t>
            </a:r>
          </a:p>
          <a:p>
            <a:pPr eaLnBrk="0" hangingPunct="0"/>
            <a:r>
              <a:rPr lang="en-US" sz="2800" b="1" dirty="0">
                <a:solidFill>
                  <a:srgbClr val="000000"/>
                </a:solidFill>
              </a:rPr>
              <a:t>Framework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505450" y="1766888"/>
            <a:ext cx="3124200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800" b="1" dirty="0">
                <a:solidFill>
                  <a:srgbClr val="000000"/>
                </a:solidFill>
              </a:rPr>
              <a:t>Applications</a:t>
            </a:r>
          </a:p>
          <a:p>
            <a:pPr algn="r" eaLnBrk="0" hangingPunct="0"/>
            <a:r>
              <a:rPr lang="en-US" sz="2800" b="1" dirty="0">
                <a:solidFill>
                  <a:srgbClr val="000000"/>
                </a:solidFill>
              </a:rPr>
              <a:t>and Practice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52450" y="5348288"/>
            <a:ext cx="19812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0000"/>
                </a:solidFill>
              </a:rPr>
              <a:t>A Process</a:t>
            </a:r>
          </a:p>
          <a:p>
            <a:pPr eaLnBrk="0" hangingPunct="0"/>
            <a:r>
              <a:rPr lang="en-US" sz="2800" b="1" dirty="0">
                <a:solidFill>
                  <a:srgbClr val="000000"/>
                </a:solidFill>
              </a:rPr>
              <a:t>Model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581650" y="4891088"/>
            <a:ext cx="3048000" cy="1373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800" b="1" dirty="0">
                <a:solidFill>
                  <a:srgbClr val="000000"/>
                </a:solidFill>
              </a:rPr>
              <a:t>Operating Standards and Philosophy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3295650" y="3595688"/>
            <a:ext cx="28956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FFFFFF"/>
                </a:solidFill>
              </a:rPr>
              <a:t>Implementation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86000" y="249872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695450" y="990600"/>
            <a:ext cx="57531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Reaction &amp; Planned Action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743200" y="1905000"/>
            <a:ext cx="3657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Learning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257300" y="2803525"/>
            <a:ext cx="6629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Application &amp; Implementation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743200" y="4572000"/>
            <a:ext cx="3657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Impact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43200" y="5486400"/>
            <a:ext cx="3657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ROI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638300" y="37338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Isolate the Effects of the Program</a:t>
            </a:r>
          </a:p>
        </p:txBody>
      </p: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1524000" y="3733800"/>
            <a:ext cx="381000" cy="533400"/>
          </a:xfrm>
          <a:prstGeom prst="curvedRightArrow">
            <a:avLst>
              <a:gd name="adj1" fmla="val 28000"/>
              <a:gd name="adj2" fmla="val 56000"/>
              <a:gd name="adj3" fmla="val 33333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 rot="10800000" flipV="1">
            <a:off x="7239000" y="3733800"/>
            <a:ext cx="381000" cy="533400"/>
          </a:xfrm>
          <a:prstGeom prst="curvedRightArrow">
            <a:avLst>
              <a:gd name="adj1" fmla="val 28000"/>
              <a:gd name="adj2" fmla="val 56000"/>
              <a:gd name="adj3" fmla="val 33333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76200" y="344269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Chain of Impact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247900" y="6019800"/>
            <a:ext cx="4648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Intangible Benefits</a:t>
            </a:r>
          </a:p>
        </p:txBody>
      </p:sp>
      <p:grpSp>
        <p:nvGrpSpPr>
          <p:cNvPr id="19" name="Group 13"/>
          <p:cNvGrpSpPr>
            <a:grpSpLocks/>
          </p:cNvGrpSpPr>
          <p:nvPr/>
        </p:nvGrpSpPr>
        <p:grpSpPr bwMode="auto">
          <a:xfrm>
            <a:off x="2400300" y="4876800"/>
            <a:ext cx="4343400" cy="1371600"/>
            <a:chOff x="1536" y="3120"/>
            <a:chExt cx="2736" cy="864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3264" y="3120"/>
              <a:ext cx="1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 flipH="1">
              <a:off x="1536" y="3120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1536" y="3120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>
              <a:off x="4272" y="3120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1536" y="398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 flipH="1">
              <a:off x="3888" y="39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4572000" y="15240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4572000" y="24384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>
            <a:off x="4572000" y="33528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>
            <a:off x="4572000" y="42672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>
            <a:off x="4572000" y="51054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31" name="Slide Number Placeholder 55"/>
          <p:cNvSpPr txBox="1">
            <a:spLocks/>
          </p:cNvSpPr>
          <p:nvPr/>
        </p:nvSpPr>
        <p:spPr bwMode="auto">
          <a:xfrm>
            <a:off x="67056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A8624F-4767-4BF1-AB81-2A53691BE7C4}" type="slidenum">
              <a:rPr lang="en-US" sz="1000"/>
              <a:pPr algn="r"/>
              <a:t>18</a:t>
            </a:fld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4316" y="457200"/>
            <a:ext cx="8382000" cy="1600200"/>
          </a:xfrm>
        </p:spPr>
        <p:txBody>
          <a:bodyPr>
            <a:no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Criteria for Selecting Programs for Level 4 and Level 5 Evaluation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71433" y="1600200"/>
            <a:ext cx="8467767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Benchmarking*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Life cycle of the program					14%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Linkage of program to operational goals and issues		29%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Importance of program to strategic objectives			50%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Executive interest in the evaluation				48%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Cost of the program						52%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Visibility of the program					45%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Size of target audience					  6%</a:t>
            </a:r>
          </a:p>
          <a:p>
            <a:pPr algn="r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a typeface="Times New Roman" pitchFamily="18" charset="0"/>
                <a:cs typeface="Arial" pitchFamily="34" charset="0"/>
              </a:rPr>
              <a:t> Investment of time required					  7%</a:t>
            </a:r>
          </a:p>
          <a:p>
            <a:pPr algn="r" eaLnBrk="0" hangingPunct="0">
              <a:tabLst>
                <a:tab pos="457200" algn="l"/>
              </a:tabLst>
            </a:pPr>
            <a:endParaRPr lang="en-US" sz="1400" dirty="0">
              <a:ea typeface="Times New Roman" pitchFamily="18" charset="0"/>
              <a:cs typeface="Arial" pitchFamily="34" charset="0"/>
            </a:endParaRPr>
          </a:p>
          <a:p>
            <a:pPr algn="r" eaLnBrk="0" hangingPunct="0">
              <a:tabLst>
                <a:tab pos="457200" algn="l"/>
              </a:tabLst>
            </a:pPr>
            <a:r>
              <a:rPr lang="en-US" sz="1400" dirty="0">
                <a:ea typeface="Times New Roman" pitchFamily="18" charset="0"/>
                <a:cs typeface="Arial" pitchFamily="34" charset="0"/>
              </a:rPr>
              <a:t>*Survey of Users, N = 235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4A74E84-ECDD-4885-AE08-FE6613BD2E4B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533400"/>
            <a:ext cx="8534400" cy="1524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400" dirty="0">
                <a:solidFill>
                  <a:schemeClr val="accent2">
                    <a:lumMod val="50000"/>
                  </a:schemeClr>
                </a:solidFill>
                <a:effectLst/>
              </a:rPr>
              <a:t>After completing this workshop, participants should perceive the content to be: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762000" y="2438400"/>
            <a:ext cx="6934200" cy="3382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Relevant to their work</a:t>
            </a:r>
          </a:p>
          <a:p>
            <a:pPr>
              <a:lnSpc>
                <a:spcPct val="200000"/>
              </a:lnSpc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Immediately applicable</a:t>
            </a:r>
          </a:p>
          <a:p>
            <a:pPr>
              <a:lnSpc>
                <a:spcPct val="200000"/>
              </a:lnSpc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  <a:buFont typeface="Wingdings 2" pitchFamily="18" charset="2"/>
              <a:buNone/>
            </a:pP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>
            <a:spLocks/>
          </p:cNvSpPr>
          <p:nvPr/>
        </p:nvSpPr>
        <p:spPr>
          <a:xfrm>
            <a:off x="0" y="228600"/>
            <a:ext cx="8839200" cy="762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 ROI Methodology</a:t>
            </a:r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>
            <a:off x="8915400" y="4572000"/>
            <a:ext cx="2286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Line 3"/>
          <p:cNvSpPr>
            <a:spLocks noChangeShapeType="1"/>
          </p:cNvSpPr>
          <p:nvPr/>
        </p:nvSpPr>
        <p:spPr bwMode="auto">
          <a:xfrm>
            <a:off x="6629400" y="4572000"/>
            <a:ext cx="3048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4"/>
          <p:cNvSpPr>
            <a:spLocks noChangeShapeType="1"/>
          </p:cNvSpPr>
          <p:nvPr/>
        </p:nvSpPr>
        <p:spPr bwMode="auto">
          <a:xfrm>
            <a:off x="4343400" y="4572000"/>
            <a:ext cx="3048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5"/>
          <p:cNvSpPr>
            <a:spLocks noChangeShapeType="1"/>
          </p:cNvSpPr>
          <p:nvPr/>
        </p:nvSpPr>
        <p:spPr bwMode="auto">
          <a:xfrm>
            <a:off x="2057400" y="4572000"/>
            <a:ext cx="3048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AutoShape 6"/>
          <p:cNvSpPr>
            <a:spLocks noChangeArrowheads="1"/>
          </p:cNvSpPr>
          <p:nvPr/>
        </p:nvSpPr>
        <p:spPr bwMode="auto">
          <a:xfrm>
            <a:off x="76200" y="3776663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Develop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Objectives of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34824" name="AutoShape 7"/>
          <p:cNvSpPr>
            <a:spLocks noChangeArrowheads="1"/>
          </p:cNvSpPr>
          <p:nvPr/>
        </p:nvSpPr>
        <p:spPr bwMode="auto">
          <a:xfrm>
            <a:off x="2362200" y="3776663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Develop 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Evaluation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Plans and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Baseline Data</a:t>
            </a:r>
          </a:p>
        </p:txBody>
      </p:sp>
      <p:sp>
        <p:nvSpPr>
          <p:cNvPr id="34825" name="AutoShape 8"/>
          <p:cNvSpPr>
            <a:spLocks noChangeArrowheads="1"/>
          </p:cNvSpPr>
          <p:nvPr/>
        </p:nvSpPr>
        <p:spPr bwMode="auto">
          <a:xfrm>
            <a:off x="4648200" y="3776663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Collect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Data During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Solution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34826" name="AutoShape 9"/>
          <p:cNvSpPr>
            <a:spLocks noChangeArrowheads="1"/>
          </p:cNvSpPr>
          <p:nvPr/>
        </p:nvSpPr>
        <p:spPr bwMode="auto">
          <a:xfrm>
            <a:off x="6934200" y="3776663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Collect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Data After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Solution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34827" name="Text Box 10"/>
          <p:cNvSpPr txBox="1">
            <a:spLocks noChangeArrowheads="1"/>
          </p:cNvSpPr>
          <p:nvPr/>
        </p:nvSpPr>
        <p:spPr bwMode="auto">
          <a:xfrm>
            <a:off x="4724400" y="5376863"/>
            <a:ext cx="1905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Level 2: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/>
              <a:t>Learning</a:t>
            </a:r>
          </a:p>
        </p:txBody>
      </p:sp>
      <p:sp>
        <p:nvSpPr>
          <p:cNvPr id="34828" name="Text Box 11"/>
          <p:cNvSpPr txBox="1">
            <a:spLocks noChangeArrowheads="1"/>
          </p:cNvSpPr>
          <p:nvPr/>
        </p:nvSpPr>
        <p:spPr bwMode="auto">
          <a:xfrm>
            <a:off x="7086600" y="5376863"/>
            <a:ext cx="19050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Level 4: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/>
              <a:t>Business Impact</a:t>
            </a:r>
          </a:p>
        </p:txBody>
      </p:sp>
      <p:sp>
        <p:nvSpPr>
          <p:cNvPr id="34829" name="Text Box 12"/>
          <p:cNvSpPr txBox="1">
            <a:spLocks noChangeArrowheads="1"/>
          </p:cNvSpPr>
          <p:nvPr/>
        </p:nvSpPr>
        <p:spPr bwMode="auto">
          <a:xfrm>
            <a:off x="4724400" y="2819400"/>
            <a:ext cx="1905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Level 1: Reaction, Satisfaction, and Planned Actions</a:t>
            </a:r>
          </a:p>
        </p:txBody>
      </p:sp>
      <p:sp>
        <p:nvSpPr>
          <p:cNvPr id="34830" name="Text Box 13"/>
          <p:cNvSpPr txBox="1">
            <a:spLocks noChangeArrowheads="1"/>
          </p:cNvSpPr>
          <p:nvPr/>
        </p:nvSpPr>
        <p:spPr bwMode="auto">
          <a:xfrm>
            <a:off x="7010400" y="2862263"/>
            <a:ext cx="1905000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Level 3: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600"/>
              <a:t>Application/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600"/>
              <a:t>Implementation</a:t>
            </a:r>
          </a:p>
        </p:txBody>
      </p:sp>
      <p:sp>
        <p:nvSpPr>
          <p:cNvPr id="34831" name="AutoShape 14"/>
          <p:cNvSpPr>
            <a:spLocks/>
          </p:cNvSpPr>
          <p:nvPr/>
        </p:nvSpPr>
        <p:spPr bwMode="auto">
          <a:xfrm rot="5400000">
            <a:off x="5638800" y="500063"/>
            <a:ext cx="990600" cy="5257800"/>
          </a:xfrm>
          <a:prstGeom prst="leftBracket">
            <a:avLst>
              <a:gd name="adj" fmla="val 4423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AutoShape 15"/>
          <p:cNvSpPr>
            <a:spLocks/>
          </p:cNvSpPr>
          <p:nvPr/>
        </p:nvSpPr>
        <p:spPr bwMode="auto">
          <a:xfrm rot="5400000">
            <a:off x="1371600" y="1795463"/>
            <a:ext cx="990600" cy="2667000"/>
          </a:xfrm>
          <a:prstGeom prst="leftBracket">
            <a:avLst>
              <a:gd name="adj" fmla="val 2243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Text Box 16"/>
          <p:cNvSpPr txBox="1">
            <a:spLocks noChangeArrowheads="1"/>
          </p:cNvSpPr>
          <p:nvPr/>
        </p:nvSpPr>
        <p:spPr bwMode="auto">
          <a:xfrm>
            <a:off x="1143000" y="1828800"/>
            <a:ext cx="1905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Evaluation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400"/>
              <a:t>Planning</a:t>
            </a:r>
          </a:p>
        </p:txBody>
      </p:sp>
      <p:sp>
        <p:nvSpPr>
          <p:cNvPr id="34834" name="Text Box 17"/>
          <p:cNvSpPr txBox="1">
            <a:spLocks noChangeArrowheads="1"/>
          </p:cNvSpPr>
          <p:nvPr/>
        </p:nvSpPr>
        <p:spPr bwMode="auto">
          <a:xfrm>
            <a:off x="5181600" y="1828800"/>
            <a:ext cx="2770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Data Collection</a:t>
            </a:r>
          </a:p>
        </p:txBody>
      </p:sp>
      <p:sp>
        <p:nvSpPr>
          <p:cNvPr id="67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8153400" y="6111875"/>
            <a:ext cx="652463" cy="288925"/>
          </a:xfrm>
        </p:spPr>
        <p:txBody>
          <a:bodyPr/>
          <a:lstStyle/>
          <a:p>
            <a:pPr>
              <a:defRPr/>
            </a:pPr>
            <a:fld id="{3E926695-669E-4EE5-A55E-E57A9AC7B36D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304800" y="2590800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Isolate the 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Effects</a:t>
            </a:r>
          </a:p>
        </p:txBody>
      </p:sp>
      <p:sp>
        <p:nvSpPr>
          <p:cNvPr id="35843" name="AutoShape 4"/>
          <p:cNvSpPr>
            <a:spLocks noChangeArrowheads="1"/>
          </p:cNvSpPr>
          <p:nvPr/>
        </p:nvSpPr>
        <p:spPr bwMode="auto">
          <a:xfrm>
            <a:off x="2667000" y="2590800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Convert Data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to Monetary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Value</a:t>
            </a:r>
          </a:p>
        </p:txBody>
      </p:sp>
      <p:sp>
        <p:nvSpPr>
          <p:cNvPr id="35844" name="AutoShape 5"/>
          <p:cNvSpPr>
            <a:spLocks noChangeArrowheads="1"/>
          </p:cNvSpPr>
          <p:nvPr/>
        </p:nvSpPr>
        <p:spPr bwMode="auto">
          <a:xfrm>
            <a:off x="5029200" y="2590800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Calculate the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Return on 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Investment</a:t>
            </a:r>
          </a:p>
        </p:txBody>
      </p:sp>
      <p:sp>
        <p:nvSpPr>
          <p:cNvPr id="35845" name="AutoShape 6"/>
          <p:cNvSpPr>
            <a:spLocks noChangeArrowheads="1"/>
          </p:cNvSpPr>
          <p:nvPr/>
        </p:nvSpPr>
        <p:spPr bwMode="auto">
          <a:xfrm>
            <a:off x="5029200" y="762000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Capture Costs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of Solution</a:t>
            </a:r>
          </a:p>
        </p:txBody>
      </p:sp>
      <p:sp>
        <p:nvSpPr>
          <p:cNvPr id="35846" name="AutoShape 7"/>
          <p:cNvSpPr>
            <a:spLocks noChangeArrowheads="1"/>
          </p:cNvSpPr>
          <p:nvPr/>
        </p:nvSpPr>
        <p:spPr bwMode="auto">
          <a:xfrm>
            <a:off x="5105400" y="4800600"/>
            <a:ext cx="1981200" cy="1524000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Identify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Intangible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Measures</a:t>
            </a:r>
          </a:p>
        </p:txBody>
      </p:sp>
      <p:sp>
        <p:nvSpPr>
          <p:cNvPr id="35847" name="Oval 8"/>
          <p:cNvSpPr>
            <a:spLocks noChangeArrowheads="1"/>
          </p:cNvSpPr>
          <p:nvPr/>
        </p:nvSpPr>
        <p:spPr bwMode="auto">
          <a:xfrm>
            <a:off x="7391400" y="2590800"/>
            <a:ext cx="1600200" cy="1524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Generate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Impact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35848" name="Line 12"/>
          <p:cNvSpPr>
            <a:spLocks noChangeShapeType="1"/>
          </p:cNvSpPr>
          <p:nvPr/>
        </p:nvSpPr>
        <p:spPr bwMode="auto">
          <a:xfrm>
            <a:off x="4800600" y="350520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13"/>
          <p:cNvSpPr>
            <a:spLocks noChangeShapeType="1"/>
          </p:cNvSpPr>
          <p:nvPr/>
        </p:nvSpPr>
        <p:spPr bwMode="auto">
          <a:xfrm>
            <a:off x="4800600" y="5562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4"/>
          <p:cNvSpPr>
            <a:spLocks noChangeShapeType="1"/>
          </p:cNvSpPr>
          <p:nvPr/>
        </p:nvSpPr>
        <p:spPr bwMode="auto">
          <a:xfrm>
            <a:off x="7086600" y="5562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5"/>
          <p:cNvSpPr>
            <a:spLocks noChangeShapeType="1"/>
          </p:cNvSpPr>
          <p:nvPr/>
        </p:nvSpPr>
        <p:spPr bwMode="auto">
          <a:xfrm rot="10800000">
            <a:off x="8153400" y="4114800"/>
            <a:ext cx="1588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Text Box 16"/>
          <p:cNvSpPr txBox="1">
            <a:spLocks noChangeArrowheads="1"/>
          </p:cNvSpPr>
          <p:nvPr/>
        </p:nvSpPr>
        <p:spPr bwMode="auto">
          <a:xfrm>
            <a:off x="5105400" y="4114800"/>
            <a:ext cx="18288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Level 5: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600"/>
              <a:t>ROI</a:t>
            </a:r>
          </a:p>
        </p:txBody>
      </p:sp>
      <p:sp>
        <p:nvSpPr>
          <p:cNvPr id="35853" name="Text Box 17"/>
          <p:cNvSpPr txBox="1">
            <a:spLocks noChangeArrowheads="1"/>
          </p:cNvSpPr>
          <p:nvPr/>
        </p:nvSpPr>
        <p:spPr bwMode="auto">
          <a:xfrm>
            <a:off x="5105400" y="6338888"/>
            <a:ext cx="2362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Intangible Measures</a:t>
            </a:r>
          </a:p>
        </p:txBody>
      </p:sp>
      <p:sp>
        <p:nvSpPr>
          <p:cNvPr id="35854" name="AutoShape 18"/>
          <p:cNvSpPr>
            <a:spLocks/>
          </p:cNvSpPr>
          <p:nvPr/>
        </p:nvSpPr>
        <p:spPr bwMode="auto">
          <a:xfrm rot="5400000">
            <a:off x="2743200" y="76200"/>
            <a:ext cx="609600" cy="4267200"/>
          </a:xfrm>
          <a:prstGeom prst="leftBracket">
            <a:avLst>
              <a:gd name="adj" fmla="val 5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AutoShape 19"/>
          <p:cNvSpPr>
            <a:spLocks/>
          </p:cNvSpPr>
          <p:nvPr/>
        </p:nvSpPr>
        <p:spPr bwMode="auto">
          <a:xfrm rot="5400000">
            <a:off x="7467600" y="1600200"/>
            <a:ext cx="609600" cy="1219200"/>
          </a:xfrm>
          <a:prstGeom prst="leftBracke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20"/>
          <p:cNvSpPr>
            <a:spLocks noChangeShapeType="1"/>
          </p:cNvSpPr>
          <p:nvPr/>
        </p:nvSpPr>
        <p:spPr bwMode="auto">
          <a:xfrm>
            <a:off x="7162800" y="2514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Text Box 21"/>
          <p:cNvSpPr txBox="1">
            <a:spLocks noChangeArrowheads="1"/>
          </p:cNvSpPr>
          <p:nvPr/>
        </p:nvSpPr>
        <p:spPr bwMode="auto">
          <a:xfrm>
            <a:off x="1981200" y="1371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Data Analysis</a:t>
            </a:r>
          </a:p>
        </p:txBody>
      </p:sp>
      <p:sp>
        <p:nvSpPr>
          <p:cNvPr id="35858" name="Text Box 22"/>
          <p:cNvSpPr txBox="1">
            <a:spLocks noChangeArrowheads="1"/>
          </p:cNvSpPr>
          <p:nvPr/>
        </p:nvSpPr>
        <p:spPr bwMode="auto">
          <a:xfrm>
            <a:off x="7086600" y="1371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Reporting</a:t>
            </a:r>
          </a:p>
        </p:txBody>
      </p:sp>
      <p:sp>
        <p:nvSpPr>
          <p:cNvPr id="35859" name="Line 23"/>
          <p:cNvSpPr>
            <a:spLocks noChangeShapeType="1"/>
          </p:cNvSpPr>
          <p:nvPr/>
        </p:nvSpPr>
        <p:spPr bwMode="auto">
          <a:xfrm>
            <a:off x="5867400" y="2286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5860" name="Line 3"/>
          <p:cNvSpPr>
            <a:spLocks noChangeShapeType="1"/>
          </p:cNvSpPr>
          <p:nvPr/>
        </p:nvSpPr>
        <p:spPr bwMode="auto">
          <a:xfrm>
            <a:off x="0" y="3429000"/>
            <a:ext cx="3048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Line 9"/>
          <p:cNvSpPr>
            <a:spLocks noChangeShapeType="1"/>
          </p:cNvSpPr>
          <p:nvPr/>
        </p:nvSpPr>
        <p:spPr bwMode="auto">
          <a:xfrm>
            <a:off x="2286000" y="3429000"/>
            <a:ext cx="3810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Line 10"/>
          <p:cNvSpPr>
            <a:spLocks noChangeShapeType="1"/>
          </p:cNvSpPr>
          <p:nvPr/>
        </p:nvSpPr>
        <p:spPr bwMode="auto">
          <a:xfrm>
            <a:off x="4648200" y="3429000"/>
            <a:ext cx="3810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Line 11"/>
          <p:cNvSpPr>
            <a:spLocks noChangeShapeType="1"/>
          </p:cNvSpPr>
          <p:nvPr/>
        </p:nvSpPr>
        <p:spPr bwMode="auto">
          <a:xfrm>
            <a:off x="7010400" y="3429000"/>
            <a:ext cx="381000" cy="0"/>
          </a:xfrm>
          <a:prstGeom prst="line">
            <a:avLst/>
          </a:prstGeom>
          <a:noFill/>
          <a:ln w="127000">
            <a:solidFill>
              <a:srgbClr val="0033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E2D99-84CE-4E29-A8DD-700237C35BD2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0" y="76200"/>
            <a:ext cx="8839200" cy="762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 ROI Methodology</a:t>
            </a:r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277813"/>
            <a:ext cx="89154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ROI Calculation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6764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19812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Net Project Benefits</a:t>
            </a:r>
          </a:p>
          <a:p>
            <a:pPr algn="ctr"/>
            <a:r>
              <a:rPr lang="en-US" sz="2800" dirty="0"/>
              <a:t>Project Costs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rot="10800000" flipH="1">
            <a:off x="2133600" y="2438400"/>
            <a:ext cx="449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838200" y="2209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ROI 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3505200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Cost of project $230,000</a:t>
            </a:r>
          </a:p>
          <a:p>
            <a:r>
              <a:rPr lang="en-US" sz="2800" dirty="0"/>
              <a:t>Benefits of project (1</a:t>
            </a:r>
            <a:r>
              <a:rPr lang="en-US" sz="2800" baseline="30000" dirty="0"/>
              <a:t>st</a:t>
            </a:r>
            <a:r>
              <a:rPr lang="en-US" sz="2800" dirty="0"/>
              <a:t> year) $430,000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5105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ROI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6400" y="49530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$430,000 - $230,000</a:t>
            </a:r>
          </a:p>
          <a:p>
            <a:pPr algn="ctr"/>
            <a:r>
              <a:rPr lang="en-US" sz="2800" dirty="0"/>
              <a:t>$230,000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3657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562600" y="519178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 0.87 x 100 = 87%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182563"/>
            <a:ext cx="8915400" cy="808037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Evaluation Framework</a:t>
            </a:r>
          </a:p>
        </p:txBody>
      </p:sp>
      <p:graphicFrame>
        <p:nvGraphicFramePr>
          <p:cNvPr id="7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29398"/>
              </p:ext>
            </p:extLst>
          </p:nvPr>
        </p:nvGraphicFramePr>
        <p:xfrm>
          <a:off x="457200" y="914400"/>
          <a:ext cx="8305800" cy="55626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Level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</a:endParaRPr>
                    </a:p>
                  </a:txBody>
                  <a:tcPr marT="91440" marB="91440" anchor="b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Measurement Focus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91440" marB="91440" anchor="b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Times New Roman" pitchFamily="18" charset="0"/>
                        </a:rPr>
                        <a:t>1. Reaction and Planned Action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MS PGothic" pitchFamily="34" charset="-128"/>
                        <a:cs typeface="Times New Roman" pitchFamily="18" charset="0"/>
                      </a:endParaRP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Measures participant reaction to the program and captures planned action.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3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Times New Roman" pitchFamily="18" charset="0"/>
                        </a:rPr>
                        <a:t>2. Learning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MS PGothic" pitchFamily="34" charset="-128"/>
                        <a:cs typeface="Times New Roman" pitchFamily="18" charset="0"/>
                      </a:endParaRP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Measures changes in knowledge and skills.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3. Application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Measures implementation, action, and changes in behavior on the job.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8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4. Business Impact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Measures changes in business impact variables.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8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5. Return on Investment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Compares monetary benefits of the impact of the program.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  <a:lumOff val="50000"/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915400" cy="80803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Guiding Principles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6967" y="1077754"/>
            <a:ext cx="811363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When conducting a higher-level evaluation, collect data at lower levels.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When planning a higher level evaluation, the previous level of evaluation is not required to be comprehensive.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When collecting and analyzing data, use only the most credible sources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When analyzing data, select the most conservative alternatives for calculations.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Use at least one method to isolate the effects of the program or project.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If no improvement data are available for a population or from a specific source, assume that no improvement has occurred.	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915400" cy="80803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Guiding Principles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6967" y="969288"/>
            <a:ext cx="7961233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	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Adjust estimates of improvements for the potential error of the estimates.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Avoid use of extreme data items and unsupported claims when calculating  ROI calculations.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Use only the first year of annual benefits in the ROI analysis of short-term solutions.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Fully load all costs of the solution, project, or program when analyzing ROI.</a:t>
            </a:r>
            <a:r>
              <a:rPr lang="en-US" sz="2400" dirty="0">
                <a:ea typeface="MS PGothic" pitchFamily="34" charset="-128"/>
                <a:cs typeface="Arial" pitchFamily="34" charset="0"/>
              </a:rPr>
              <a:t>	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Intangible measures are defined as measures that are purposely not converted to monetary values.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>
                <a:solidFill>
                  <a:srgbClr val="231F20"/>
                </a:solidFill>
                <a:ea typeface="MS PGothic" pitchFamily="34" charset="-128"/>
                <a:cs typeface="Arial" pitchFamily="34" charset="0"/>
              </a:rPr>
              <a:t>Communicate the results of the ROI Methodology to all key stakeholders.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0988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152400"/>
            <a:ext cx="89154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ROI Process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3400" y="14478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marL="0" indent="0" eaLnBrk="0" hangingPunct="0">
              <a:spcBef>
                <a:spcPct val="30000"/>
              </a:spcBef>
              <a:buClrTx/>
              <a:buSzPct val="75000"/>
              <a:buFont typeface="Wingdings" pitchFamily="2" charset="2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 comprehensive measurement and evaluation process that generates six types of measures: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Reaction and Planned Action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Learning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Application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Business Impact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Return on Investment</a:t>
            </a:r>
          </a:p>
          <a:p>
            <a:pPr marL="628650" indent="-457200" eaLnBrk="0" hangingPunct="0">
              <a:spcBef>
                <a:spcPct val="30000"/>
              </a:spcBef>
              <a:buClrTx/>
              <a:buFontTx/>
              <a:buAutoNum type="arabicPeriod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Intangible Measures</a:t>
            </a:r>
          </a:p>
          <a:p>
            <a:pPr marL="165100" indent="6350" eaLnBrk="0" hangingPunct="0">
              <a:spcBef>
                <a:spcPct val="30000"/>
              </a:spcBef>
              <a:buClrTx/>
              <a:buSzPct val="75000"/>
              <a:buFont typeface="Wingdings" pitchFamily="2" charset="2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This balanced approach to measurement includes a technique to isolate the effect of the program or solution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0" y="-152400"/>
            <a:ext cx="91440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Results-Based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305800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6538" indent="-236538" defTabSz="1651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Performance solutions/projects are initiated, developed and delivered with the end in mind.</a:t>
            </a:r>
          </a:p>
          <a:p>
            <a:pPr marL="236538" indent="-236538" defTabSz="1651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Participants understand their responsibility to obtain results with   programs/solutions.</a:t>
            </a:r>
          </a:p>
          <a:p>
            <a:pPr marL="236538" indent="-236538">
              <a:spcAft>
                <a:spcPts val="600"/>
              </a:spcAft>
              <a:buFont typeface="Arial" pitchFamily="34" charset="0"/>
              <a:buChar char="•"/>
              <a:tabLst>
                <a:tab pos="165100" algn="l"/>
              </a:tabLst>
            </a:pPr>
            <a:r>
              <a:rPr lang="en-US" sz="2400" dirty="0"/>
              <a:t>Support groups (management, supervisors, co-workers, etc.) help to achieve results from performance solutions.</a:t>
            </a:r>
          </a:p>
          <a:p>
            <a:pPr marL="236538" indent="-236538" defTabSz="165100">
              <a:spcAft>
                <a:spcPts val="600"/>
              </a:spcAft>
              <a:buFont typeface="Arial" pitchFamily="34" charset="0"/>
              <a:buChar char="•"/>
              <a:tabLst>
                <a:tab pos="165100" algn="l"/>
              </a:tabLst>
            </a:pPr>
            <a:r>
              <a:rPr lang="en-US" sz="2400" dirty="0"/>
              <a:t> A comprehensive measurement and evaluation system is in place for each	program/project.</a:t>
            </a:r>
          </a:p>
          <a:p>
            <a:pPr marL="236538" indent="-236538" defTabSz="1651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Variety of approaches utilized to measure contribution, representing 	a balanced viewpoint.</a:t>
            </a:r>
          </a:p>
          <a:p>
            <a:pPr marL="236538" indent="-236538" defTabSz="1651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Follow-up evaluations (Application, Impact, and ROI) are developed 	for targeted solutions/projects and results are reported to a variety of stakeholders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533400"/>
            <a:ext cx="8915400" cy="11398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effectLst/>
              </a:rPr>
              <a:t>Matching Evaluation Levels 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en-US" sz="4000" dirty="0">
                <a:solidFill>
                  <a:schemeClr val="accent2">
                    <a:lumMod val="50000"/>
                  </a:schemeClr>
                </a:solidFill>
                <a:effectLst/>
              </a:rPr>
              <a:t>with Objectives Exercise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idx="4294967295"/>
          </p:nvPr>
        </p:nvSpPr>
        <p:spPr>
          <a:xfrm>
            <a:off x="1066800" y="1981200"/>
            <a:ext cx="8229600" cy="4149725"/>
          </a:xfrm>
        </p:spPr>
        <p:txBody>
          <a:bodyPr/>
          <a:lstStyle/>
          <a:p>
            <a:pPr marL="609600" indent="-609600" eaLnBrk="1" hangingPunct="1">
              <a:spcBef>
                <a:spcPct val="40000"/>
              </a:spcBef>
              <a:buFont typeface="Wingdings" pitchFamily="2" charset="2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Reaction and Planned Action</a:t>
            </a:r>
          </a:p>
          <a:p>
            <a:pPr marL="609600" indent="-609600" eaLnBrk="1" hangingPunct="1">
              <a:spcBef>
                <a:spcPct val="40000"/>
              </a:spcBef>
              <a:buFont typeface="Wingdings" pitchFamily="2" charset="2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Learning</a:t>
            </a:r>
          </a:p>
          <a:p>
            <a:pPr marL="609600" indent="-609600" eaLnBrk="1" hangingPunct="1">
              <a:spcBef>
                <a:spcPct val="40000"/>
              </a:spcBef>
              <a:buFont typeface="Wingdings" pitchFamily="2" charset="2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Application</a:t>
            </a:r>
          </a:p>
          <a:p>
            <a:pPr marL="609600" indent="-609600" eaLnBrk="1" hangingPunct="1">
              <a:spcBef>
                <a:spcPct val="40000"/>
              </a:spcBef>
              <a:buFont typeface="Wingdings" pitchFamily="2" charset="2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Business Impact</a:t>
            </a:r>
          </a:p>
          <a:p>
            <a:pPr marL="609600" indent="-609600" eaLnBrk="1" hangingPunct="1">
              <a:spcBef>
                <a:spcPct val="40000"/>
              </a:spcBef>
              <a:buFont typeface="Wingdings" pitchFamily="2" charset="2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Return on Investment</a:t>
            </a:r>
          </a:p>
          <a:p>
            <a:pPr marL="609600" indent="-60960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8EEE77-C149-448D-8338-D28B21D14CC7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3795" name="TextBox 51"/>
          <p:cNvSpPr txBox="1">
            <a:spLocks noChangeArrowheads="1"/>
          </p:cNvSpPr>
          <p:nvPr/>
        </p:nvSpPr>
        <p:spPr bwMode="auto">
          <a:xfrm>
            <a:off x="1282700" y="164465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			       B			                C</a:t>
            </a:r>
          </a:p>
        </p:txBody>
      </p:sp>
      <p:sp>
        <p:nvSpPr>
          <p:cNvPr id="4" name="Oval 3"/>
          <p:cNvSpPr/>
          <p:nvPr/>
        </p:nvSpPr>
        <p:spPr>
          <a:xfrm>
            <a:off x="1247775" y="1660525"/>
            <a:ext cx="381000" cy="3810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797" name="Slide Number Placeholder 87"/>
          <p:cNvSpPr txBox="1">
            <a:spLocks/>
          </p:cNvSpPr>
          <p:nvPr/>
        </p:nvSpPr>
        <p:spPr bwMode="auto">
          <a:xfrm>
            <a:off x="8348663" y="6111875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57745A-3126-4152-8194-212AC0C793CB}" type="slidenum">
              <a:rPr lang="en-US" sz="1000"/>
              <a:pPr algn="r"/>
              <a:t>29</a:t>
            </a:fld>
            <a:endParaRPr lang="en-US" sz="100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33400" y="762000"/>
            <a:ext cx="904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i="1" dirty="0">
                <a:latin typeface="Calibri" pitchFamily="34" charset="0"/>
              </a:rPr>
              <a:t>Start Here</a:t>
            </a:r>
            <a:endParaRPr lang="en-US" sz="1600" i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315325" y="838200"/>
            <a:ext cx="904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i="1" dirty="0">
                <a:latin typeface="Calibri" pitchFamily="34" charset="0"/>
              </a:rPr>
              <a:t>End Here</a:t>
            </a:r>
            <a:endParaRPr lang="en-US" sz="1600" i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914400" y="1295400"/>
            <a:ext cx="7467600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5 		                             ROI Objectives                                                             5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47800" y="2057400"/>
            <a:ext cx="655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4 		                 Impact Objectives 		                4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133600" y="2971800"/>
            <a:ext cx="57912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3 	                Application Objectives 	 	        3  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47950" y="3781425"/>
            <a:ext cx="44386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2                           Learning Objectives 	      2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00400" y="4648200"/>
            <a:ext cx="32766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1            Reaction Objectives 	  1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3962400" y="5257800"/>
            <a:ext cx="1517650" cy="9048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lnSpc>
                <a:spcPct val="200000"/>
              </a:lnSpc>
              <a:spcBef>
                <a:spcPts val="1800"/>
              </a:spcBef>
              <a:spcAft>
                <a:spcPts val="1000"/>
              </a:spcAft>
              <a:defRPr/>
            </a:pPr>
            <a:r>
              <a:rPr lang="en-US" sz="2000" dirty="0">
                <a:latin typeface="Calibri" pitchFamily="34" charset="0"/>
              </a:rPr>
              <a:t> Project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cxnSp>
        <p:nvCxnSpPr>
          <p:cNvPr id="33806" name="AutoShape 14"/>
          <p:cNvCxnSpPr>
            <a:cxnSpLocks noChangeShapeType="1"/>
          </p:cNvCxnSpPr>
          <p:nvPr/>
        </p:nvCxnSpPr>
        <p:spPr bwMode="auto">
          <a:xfrm>
            <a:off x="1295400" y="1484313"/>
            <a:ext cx="2641600" cy="1587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07" name="AutoShape 15"/>
          <p:cNvCxnSpPr>
            <a:cxnSpLocks noChangeShapeType="1"/>
          </p:cNvCxnSpPr>
          <p:nvPr/>
        </p:nvCxnSpPr>
        <p:spPr bwMode="auto">
          <a:xfrm>
            <a:off x="5511800" y="1484313"/>
            <a:ext cx="25654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08" name="AutoShape 16"/>
          <p:cNvCxnSpPr>
            <a:cxnSpLocks noChangeShapeType="1"/>
          </p:cNvCxnSpPr>
          <p:nvPr/>
        </p:nvCxnSpPr>
        <p:spPr bwMode="auto">
          <a:xfrm>
            <a:off x="1752600" y="2209800"/>
            <a:ext cx="2286000" cy="1588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09" name="AutoShape 17"/>
          <p:cNvCxnSpPr>
            <a:cxnSpLocks noChangeShapeType="1"/>
          </p:cNvCxnSpPr>
          <p:nvPr/>
        </p:nvCxnSpPr>
        <p:spPr bwMode="auto">
          <a:xfrm flipV="1">
            <a:off x="5638800" y="2209800"/>
            <a:ext cx="20574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0" name="AutoShape 18"/>
          <p:cNvCxnSpPr>
            <a:cxnSpLocks noChangeShapeType="1"/>
          </p:cNvCxnSpPr>
          <p:nvPr/>
        </p:nvCxnSpPr>
        <p:spPr bwMode="auto">
          <a:xfrm>
            <a:off x="2471738" y="3124200"/>
            <a:ext cx="1338262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1" name="AutoShape 19"/>
          <p:cNvCxnSpPr>
            <a:cxnSpLocks noChangeShapeType="1"/>
          </p:cNvCxnSpPr>
          <p:nvPr/>
        </p:nvCxnSpPr>
        <p:spPr bwMode="auto">
          <a:xfrm>
            <a:off x="5791200" y="3124200"/>
            <a:ext cx="12192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2" name="AutoShape 20"/>
          <p:cNvCxnSpPr>
            <a:cxnSpLocks noChangeShapeType="1"/>
          </p:cNvCxnSpPr>
          <p:nvPr/>
        </p:nvCxnSpPr>
        <p:spPr bwMode="auto">
          <a:xfrm>
            <a:off x="3048000" y="3962400"/>
            <a:ext cx="7874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3" name="AutoShape 21"/>
          <p:cNvCxnSpPr>
            <a:cxnSpLocks noChangeShapeType="1"/>
          </p:cNvCxnSpPr>
          <p:nvPr/>
        </p:nvCxnSpPr>
        <p:spPr bwMode="auto">
          <a:xfrm>
            <a:off x="5805488" y="3962400"/>
            <a:ext cx="747712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4" name="AutoShape 22"/>
          <p:cNvCxnSpPr>
            <a:cxnSpLocks noChangeShapeType="1"/>
          </p:cNvCxnSpPr>
          <p:nvPr/>
        </p:nvCxnSpPr>
        <p:spPr bwMode="auto">
          <a:xfrm>
            <a:off x="3429000" y="4800600"/>
            <a:ext cx="384175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5" name="AutoShape 23"/>
          <p:cNvCxnSpPr>
            <a:cxnSpLocks noChangeShapeType="1"/>
          </p:cNvCxnSpPr>
          <p:nvPr/>
        </p:nvCxnSpPr>
        <p:spPr bwMode="auto">
          <a:xfrm>
            <a:off x="5638800" y="4800600"/>
            <a:ext cx="3810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33816" name="AutoShape 24"/>
          <p:cNvCxnSpPr>
            <a:cxnSpLocks noChangeShapeType="1"/>
          </p:cNvCxnSpPr>
          <p:nvPr/>
        </p:nvCxnSpPr>
        <p:spPr bwMode="auto">
          <a:xfrm>
            <a:off x="762000" y="1524000"/>
            <a:ext cx="541338" cy="731838"/>
          </a:xfrm>
          <a:prstGeom prst="straightConnector1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25" name="AutoShape 25"/>
          <p:cNvCxnSpPr>
            <a:cxnSpLocks noChangeShapeType="1"/>
          </p:cNvCxnSpPr>
          <p:nvPr/>
        </p:nvCxnSpPr>
        <p:spPr bwMode="auto">
          <a:xfrm>
            <a:off x="1447800" y="2438400"/>
            <a:ext cx="482600" cy="649288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26" name="AutoShape 26"/>
          <p:cNvCxnSpPr>
            <a:cxnSpLocks noChangeShapeType="1"/>
          </p:cNvCxnSpPr>
          <p:nvPr/>
        </p:nvCxnSpPr>
        <p:spPr bwMode="auto">
          <a:xfrm>
            <a:off x="2032000" y="3227388"/>
            <a:ext cx="482600" cy="658812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27" name="AutoShape 27"/>
          <p:cNvCxnSpPr>
            <a:cxnSpLocks noChangeShapeType="1"/>
          </p:cNvCxnSpPr>
          <p:nvPr/>
        </p:nvCxnSpPr>
        <p:spPr bwMode="auto">
          <a:xfrm>
            <a:off x="2667000" y="4065588"/>
            <a:ext cx="492125" cy="658812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28" name="AutoShape 28"/>
          <p:cNvCxnSpPr>
            <a:cxnSpLocks noChangeShapeType="1"/>
          </p:cNvCxnSpPr>
          <p:nvPr/>
        </p:nvCxnSpPr>
        <p:spPr bwMode="auto">
          <a:xfrm>
            <a:off x="3352800" y="5056188"/>
            <a:ext cx="482600" cy="658812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29" name="AutoShape 29"/>
          <p:cNvCxnSpPr>
            <a:cxnSpLocks noChangeShapeType="1"/>
          </p:cNvCxnSpPr>
          <p:nvPr/>
        </p:nvCxnSpPr>
        <p:spPr bwMode="auto">
          <a:xfrm flipV="1">
            <a:off x="5562600" y="5046663"/>
            <a:ext cx="492125" cy="668337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30" name="AutoShape 30"/>
          <p:cNvCxnSpPr>
            <a:cxnSpLocks noChangeShapeType="1"/>
          </p:cNvCxnSpPr>
          <p:nvPr/>
        </p:nvCxnSpPr>
        <p:spPr bwMode="auto">
          <a:xfrm flipV="1">
            <a:off x="6276975" y="4038600"/>
            <a:ext cx="504825" cy="687388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31" name="AutoShape 31"/>
          <p:cNvCxnSpPr>
            <a:cxnSpLocks noChangeShapeType="1"/>
          </p:cNvCxnSpPr>
          <p:nvPr/>
        </p:nvCxnSpPr>
        <p:spPr bwMode="auto">
          <a:xfrm flipV="1">
            <a:off x="6886575" y="3122613"/>
            <a:ext cx="504825" cy="687387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32" name="AutoShape 32"/>
          <p:cNvCxnSpPr>
            <a:cxnSpLocks noChangeShapeType="1"/>
          </p:cNvCxnSpPr>
          <p:nvPr/>
        </p:nvCxnSpPr>
        <p:spPr bwMode="auto">
          <a:xfrm flipV="1">
            <a:off x="7467600" y="2362200"/>
            <a:ext cx="496888" cy="677863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33" name="AutoShape 33"/>
          <p:cNvCxnSpPr>
            <a:cxnSpLocks noChangeShapeType="1"/>
          </p:cNvCxnSpPr>
          <p:nvPr/>
        </p:nvCxnSpPr>
        <p:spPr bwMode="auto">
          <a:xfrm rot="10800000" flipH="1">
            <a:off x="8001000" y="1447800"/>
            <a:ext cx="541338" cy="738188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76200" y="2160588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Business Needs 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228600" y="2971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 Performance Needs 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>
            <a:off x="457200" y="3886200"/>
            <a:ext cx="201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Learning  Needs 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7" name="Text Box 38"/>
          <p:cNvSpPr txBox="1">
            <a:spLocks noChangeArrowheads="1"/>
          </p:cNvSpPr>
          <p:nvPr/>
        </p:nvSpPr>
        <p:spPr bwMode="auto">
          <a:xfrm>
            <a:off x="1143000" y="4724400"/>
            <a:ext cx="200818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Preference Needs 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8" name="Text Box 40"/>
          <p:cNvSpPr txBox="1">
            <a:spLocks noChangeArrowheads="1"/>
          </p:cNvSpPr>
          <p:nvPr/>
        </p:nvSpPr>
        <p:spPr bwMode="auto">
          <a:xfrm>
            <a:off x="8101013" y="2209800"/>
            <a:ext cx="104298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Impact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6781800" y="3810000"/>
            <a:ext cx="952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Learning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5715000" y="4648200"/>
            <a:ext cx="16144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alibri" pitchFamily="34" charset="0"/>
              </a:rPr>
              <a:t>Reaction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3833" name="Text Box 43"/>
          <p:cNvSpPr txBox="1">
            <a:spLocks noChangeArrowheads="1"/>
          </p:cNvSpPr>
          <p:nvPr/>
        </p:nvSpPr>
        <p:spPr bwMode="auto">
          <a:xfrm>
            <a:off x="304800" y="32766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latin typeface="Calibri" pitchFamily="34" charset="0"/>
              </a:rPr>
              <a:t>Initial </a:t>
            </a:r>
          </a:p>
          <a:p>
            <a:pPr algn="ctr"/>
            <a:r>
              <a:rPr lang="en-US" sz="1600">
                <a:latin typeface="Calibri" pitchFamily="34" charset="0"/>
              </a:rPr>
              <a:t>Analysis</a:t>
            </a:r>
          </a:p>
        </p:txBody>
      </p:sp>
      <p:sp>
        <p:nvSpPr>
          <p:cNvPr id="33834" name="Text Box 43"/>
          <p:cNvSpPr txBox="1">
            <a:spLocks noChangeArrowheads="1"/>
          </p:cNvSpPr>
          <p:nvPr/>
        </p:nvSpPr>
        <p:spPr bwMode="auto">
          <a:xfrm>
            <a:off x="7467600" y="3276600"/>
            <a:ext cx="16144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latin typeface="Calibri" pitchFamily="34" charset="0"/>
              </a:rPr>
              <a:t>Measurement and Evaluation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391400" y="2971800"/>
            <a:ext cx="11811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Application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3836" name="Text Box 43"/>
          <p:cNvSpPr txBox="1">
            <a:spLocks noChangeArrowheads="1"/>
          </p:cNvSpPr>
          <p:nvPr/>
        </p:nvSpPr>
        <p:spPr bwMode="auto">
          <a:xfrm>
            <a:off x="457200" y="5486400"/>
            <a:ext cx="31384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600" dirty="0">
                <a:latin typeface="Calibri" pitchFamily="34" charset="0"/>
              </a:rPr>
              <a:t>Business Alignment and Forecasting</a:t>
            </a:r>
          </a:p>
        </p:txBody>
      </p:sp>
      <p:sp>
        <p:nvSpPr>
          <p:cNvPr id="33837" name="Text Box 43"/>
          <p:cNvSpPr txBox="1">
            <a:spLocks noChangeArrowheads="1"/>
          </p:cNvSpPr>
          <p:nvPr/>
        </p:nvSpPr>
        <p:spPr bwMode="auto">
          <a:xfrm>
            <a:off x="5853113" y="5486400"/>
            <a:ext cx="22240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>
                <a:latin typeface="Calibri" pitchFamily="34" charset="0"/>
              </a:rPr>
              <a:t>The ROI Process Model</a:t>
            </a:r>
          </a:p>
        </p:txBody>
      </p:sp>
      <p:sp>
        <p:nvSpPr>
          <p:cNvPr id="46" name="Oval 45"/>
          <p:cNvSpPr/>
          <p:nvPr/>
        </p:nvSpPr>
        <p:spPr>
          <a:xfrm>
            <a:off x="4419600" y="1644650"/>
            <a:ext cx="381000" cy="3810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732713" y="1644650"/>
            <a:ext cx="381000" cy="3810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8" name="AutoShape 25"/>
          <p:cNvCxnSpPr>
            <a:cxnSpLocks noChangeShapeType="1"/>
          </p:cNvCxnSpPr>
          <p:nvPr/>
        </p:nvCxnSpPr>
        <p:spPr bwMode="auto">
          <a:xfrm>
            <a:off x="812800" y="1524000"/>
            <a:ext cx="482600" cy="649288"/>
          </a:xfrm>
          <a:prstGeom prst="straightConnector1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</p:cxnSp>
      <p:sp>
        <p:nvSpPr>
          <p:cNvPr id="49" name="Title 1"/>
          <p:cNvSpPr txBox="1">
            <a:spLocks/>
          </p:cNvSpPr>
          <p:nvPr/>
        </p:nvSpPr>
        <p:spPr>
          <a:xfrm>
            <a:off x="0" y="76200"/>
            <a:ext cx="8839200" cy="762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Alignment Model</a:t>
            </a:r>
          </a:p>
        </p:txBody>
      </p:sp>
      <p:sp>
        <p:nvSpPr>
          <p:cNvPr id="50" name="Text Box 35"/>
          <p:cNvSpPr txBox="1">
            <a:spLocks noChangeArrowheads="1"/>
          </p:cNvSpPr>
          <p:nvPr/>
        </p:nvSpPr>
        <p:spPr bwMode="auto">
          <a:xfrm>
            <a:off x="152400" y="12954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alibri" pitchFamily="34" charset="0"/>
              </a:rPr>
              <a:t>Payoff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alibri" pitchFamily="34" charset="0"/>
              </a:rPr>
              <a:t>Needs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1" name="Text Box 35"/>
          <p:cNvSpPr txBox="1">
            <a:spLocks noChangeArrowheads="1"/>
          </p:cNvSpPr>
          <p:nvPr/>
        </p:nvSpPr>
        <p:spPr bwMode="auto">
          <a:xfrm>
            <a:off x="8610600" y="13716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600" dirty="0">
                <a:latin typeface="Calibri" pitchFamily="34" charset="0"/>
              </a:rPr>
              <a:t>ROI</a:t>
            </a:r>
            <a:endParaRPr lang="en-US" sz="160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4A74E84-ECDD-4885-AE08-FE6613BD2E4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304800"/>
            <a:ext cx="8534400" cy="1524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effectLst/>
              </a:rPr>
              <a:t>After completing this workshop, participants should be able to: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533400" y="2286000"/>
            <a:ext cx="7162800" cy="3154363"/>
          </a:xfrm>
        </p:spPr>
        <p:txBody>
          <a:bodyPr>
            <a:no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Explain the drivers for ROI use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Describe the five levels of evaluation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Identify the ROI Myths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Describe the 10 steps in the ROI Methodology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List the payoffs for ROI use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0706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7DE0B-5B74-47D9-9CDB-79244E3949B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7848600" y="609600"/>
            <a:ext cx="129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i="1" dirty="0">
                <a:solidFill>
                  <a:srgbClr val="595959"/>
                </a:solidFill>
                <a:latin typeface="Calibri" pitchFamily="34" charset="0"/>
              </a:rPr>
              <a:t>End Here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838200" y="1066800"/>
            <a:ext cx="7696200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alibri" pitchFamily="34" charset="0"/>
              </a:rPr>
              <a:t>   5 		                           ROI Objectives                                                         5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371600" y="1981200"/>
            <a:ext cx="67056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alibri" pitchFamily="34" charset="0"/>
              </a:rPr>
              <a:t>   4 		              Impact Objectives 		        4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981200" y="3006725"/>
            <a:ext cx="58674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alibri" pitchFamily="34" charset="0"/>
              </a:rPr>
              <a:t>   3 	                Application Objectives 	 	   3  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667000" y="4038600"/>
            <a:ext cx="3810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alibri" pitchFamily="34" charset="0"/>
              </a:rPr>
              <a:t>   2                  Learning Objectives                 2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657600" y="4953000"/>
            <a:ext cx="22860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alibri" pitchFamily="34" charset="0"/>
              </a:rPr>
              <a:t>1 Reaction Objectives  1</a:t>
            </a: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3886200" y="5943600"/>
            <a:ext cx="1517650" cy="6096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itchFamily="34" charset="0"/>
              </a:rPr>
              <a:t>Project</a:t>
            </a:r>
          </a:p>
        </p:txBody>
      </p:sp>
      <p:cxnSp>
        <p:nvCxnSpPr>
          <p:cNvPr id="10" name="AutoShape 14"/>
          <p:cNvCxnSpPr>
            <a:cxnSpLocks noChangeShapeType="1"/>
          </p:cNvCxnSpPr>
          <p:nvPr/>
        </p:nvCxnSpPr>
        <p:spPr bwMode="auto">
          <a:xfrm>
            <a:off x="1295400" y="1293813"/>
            <a:ext cx="2641600" cy="1587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1" name="AutoShape 15"/>
          <p:cNvCxnSpPr>
            <a:cxnSpLocks noChangeShapeType="1"/>
          </p:cNvCxnSpPr>
          <p:nvPr/>
        </p:nvCxnSpPr>
        <p:spPr bwMode="auto">
          <a:xfrm>
            <a:off x="5257800" y="1293813"/>
            <a:ext cx="2438400" cy="1587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2" name="AutoShape 16"/>
          <p:cNvCxnSpPr>
            <a:cxnSpLocks noChangeShapeType="1"/>
          </p:cNvCxnSpPr>
          <p:nvPr/>
        </p:nvCxnSpPr>
        <p:spPr bwMode="auto">
          <a:xfrm>
            <a:off x="1905000" y="2133600"/>
            <a:ext cx="1752600" cy="1588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3" name="AutoShape 17"/>
          <p:cNvCxnSpPr>
            <a:cxnSpLocks noChangeShapeType="1"/>
          </p:cNvCxnSpPr>
          <p:nvPr/>
        </p:nvCxnSpPr>
        <p:spPr bwMode="auto">
          <a:xfrm>
            <a:off x="5603875" y="2133600"/>
            <a:ext cx="1330325" cy="1588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4" name="AutoShape 18"/>
          <p:cNvCxnSpPr>
            <a:cxnSpLocks noChangeShapeType="1"/>
          </p:cNvCxnSpPr>
          <p:nvPr/>
        </p:nvCxnSpPr>
        <p:spPr bwMode="auto">
          <a:xfrm flipV="1">
            <a:off x="2468563" y="3233738"/>
            <a:ext cx="1112837" cy="1587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5" name="AutoShape 19"/>
          <p:cNvCxnSpPr>
            <a:cxnSpLocks noChangeShapeType="1"/>
          </p:cNvCxnSpPr>
          <p:nvPr/>
        </p:nvCxnSpPr>
        <p:spPr bwMode="auto">
          <a:xfrm flipV="1">
            <a:off x="5638800" y="3233738"/>
            <a:ext cx="925513" cy="1587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6" name="AutoShape 20"/>
          <p:cNvCxnSpPr>
            <a:cxnSpLocks noChangeShapeType="1"/>
          </p:cNvCxnSpPr>
          <p:nvPr/>
        </p:nvCxnSpPr>
        <p:spPr bwMode="auto">
          <a:xfrm>
            <a:off x="3048000" y="4191000"/>
            <a:ext cx="6858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7" name="AutoShape 21"/>
          <p:cNvCxnSpPr>
            <a:cxnSpLocks noChangeShapeType="1"/>
          </p:cNvCxnSpPr>
          <p:nvPr/>
        </p:nvCxnSpPr>
        <p:spPr bwMode="auto">
          <a:xfrm>
            <a:off x="5562600" y="4191000"/>
            <a:ext cx="6096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8" name="AutoShape 22"/>
          <p:cNvCxnSpPr>
            <a:cxnSpLocks noChangeShapeType="1"/>
          </p:cNvCxnSpPr>
          <p:nvPr/>
        </p:nvCxnSpPr>
        <p:spPr bwMode="auto">
          <a:xfrm>
            <a:off x="3505200" y="5105400"/>
            <a:ext cx="2286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cxnSp>
        <p:nvCxnSpPr>
          <p:cNvPr id="19" name="AutoShape 23"/>
          <p:cNvCxnSpPr>
            <a:cxnSpLocks noChangeShapeType="1"/>
          </p:cNvCxnSpPr>
          <p:nvPr/>
        </p:nvCxnSpPr>
        <p:spPr bwMode="auto">
          <a:xfrm>
            <a:off x="5715000" y="5105400"/>
            <a:ext cx="228600" cy="0"/>
          </a:xfrm>
          <a:prstGeom prst="straightConnector1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</p:spPr>
      </p:cxn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0" y="11430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Payoff Needs</a:t>
            </a:r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0" y="20574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Business Needs 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152400" y="3048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Job Performance Needs </a:t>
            </a: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1143000" y="4114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Learning  Needs </a:t>
            </a: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1143000" y="5029200"/>
            <a:ext cx="200818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Preference Needs </a:t>
            </a: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7543800" y="2057400"/>
            <a:ext cx="104298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Impact</a:t>
            </a:r>
          </a:p>
        </p:txBody>
      </p:sp>
      <p:sp>
        <p:nvSpPr>
          <p:cNvPr id="26" name="Text Box 42"/>
          <p:cNvSpPr txBox="1">
            <a:spLocks noChangeArrowheads="1"/>
          </p:cNvSpPr>
          <p:nvPr/>
        </p:nvSpPr>
        <p:spPr bwMode="auto">
          <a:xfrm>
            <a:off x="6477000" y="4114800"/>
            <a:ext cx="952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Learning</a:t>
            </a:r>
          </a:p>
        </p:txBody>
      </p:sp>
      <p:sp>
        <p:nvSpPr>
          <p:cNvPr id="27" name="Text Box 43"/>
          <p:cNvSpPr txBox="1">
            <a:spLocks noChangeArrowheads="1"/>
          </p:cNvSpPr>
          <p:nvPr/>
        </p:nvSpPr>
        <p:spPr bwMode="auto">
          <a:xfrm>
            <a:off x="6096000" y="5019675"/>
            <a:ext cx="9286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400" b="1" dirty="0">
                <a:latin typeface="Calibri" pitchFamily="34" charset="0"/>
              </a:rPr>
              <a:t>Reaction</a:t>
            </a:r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381000" y="4267200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b="1" dirty="0">
                <a:latin typeface="Calibri" pitchFamily="34" charset="0"/>
              </a:rPr>
              <a:t>Initial </a:t>
            </a:r>
          </a:p>
          <a:p>
            <a:r>
              <a:rPr lang="en-US" sz="1200" b="1" dirty="0">
                <a:latin typeface="Calibri" pitchFamily="34" charset="0"/>
              </a:rPr>
              <a:t>Analysi</a:t>
            </a:r>
            <a:r>
              <a:rPr lang="en-US" sz="1400" dirty="0">
                <a:latin typeface="Calibri" pitchFamily="34" charset="0"/>
              </a:rPr>
              <a:t>s</a:t>
            </a: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7048500" y="3048000"/>
            <a:ext cx="11811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Application</a:t>
            </a:r>
          </a:p>
        </p:txBody>
      </p:sp>
      <p:sp>
        <p:nvSpPr>
          <p:cNvPr id="30" name="Text Box 43"/>
          <p:cNvSpPr txBox="1">
            <a:spLocks noChangeArrowheads="1"/>
          </p:cNvSpPr>
          <p:nvPr/>
        </p:nvSpPr>
        <p:spPr bwMode="auto">
          <a:xfrm>
            <a:off x="381000" y="6248400"/>
            <a:ext cx="32908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600" dirty="0">
                <a:latin typeface="Calibri" pitchFamily="34" charset="0"/>
              </a:rPr>
              <a:t>Business Alignment and Forecasting</a:t>
            </a:r>
          </a:p>
        </p:txBody>
      </p:sp>
      <p:sp>
        <p:nvSpPr>
          <p:cNvPr id="31" name="Text Box 43"/>
          <p:cNvSpPr txBox="1">
            <a:spLocks noChangeArrowheads="1"/>
          </p:cNvSpPr>
          <p:nvPr/>
        </p:nvSpPr>
        <p:spPr bwMode="auto">
          <a:xfrm>
            <a:off x="5853113" y="6172200"/>
            <a:ext cx="32908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dirty="0">
                <a:latin typeface="Calibri" pitchFamily="34" charset="0"/>
              </a:rPr>
              <a:t>The ROI Process Model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8229600" y="10668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b="1" dirty="0">
                <a:latin typeface="Calibri" pitchFamily="34" charset="0"/>
              </a:rPr>
              <a:t>ROI</a:t>
            </a:r>
          </a:p>
        </p:txBody>
      </p:sp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rot="16200000" flipH="1">
            <a:off x="-266700" y="1943100"/>
            <a:ext cx="5105400" cy="32004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4343400" y="2209800"/>
            <a:ext cx="5029200" cy="2590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28600" y="685800"/>
            <a:ext cx="152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600" i="1" dirty="0">
                <a:solidFill>
                  <a:srgbClr val="595959"/>
                </a:solidFill>
                <a:latin typeface="Calibri" pitchFamily="34" charset="0"/>
              </a:rPr>
              <a:t>Start Here</a:t>
            </a:r>
          </a:p>
        </p:txBody>
      </p:sp>
      <p:sp>
        <p:nvSpPr>
          <p:cNvPr id="36" name="Text Box 53"/>
          <p:cNvSpPr txBox="1">
            <a:spLocks noChangeArrowheads="1"/>
          </p:cNvSpPr>
          <p:nvPr/>
        </p:nvSpPr>
        <p:spPr bwMode="auto">
          <a:xfrm>
            <a:off x="0" y="15240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dirty="0"/>
              <a:t>Absenteeism is costing $10,000 monthly.</a:t>
            </a:r>
          </a:p>
        </p:txBody>
      </p:sp>
      <p:sp>
        <p:nvSpPr>
          <p:cNvPr id="37" name="Text Box 54"/>
          <p:cNvSpPr txBox="1">
            <a:spLocks noChangeArrowheads="1"/>
          </p:cNvSpPr>
          <p:nvPr/>
        </p:nvSpPr>
        <p:spPr bwMode="auto">
          <a:xfrm>
            <a:off x="228600" y="22860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Unexpected  absenteeism is 9% and growing; benchmark data is at 5%</a:t>
            </a:r>
          </a:p>
        </p:txBody>
      </p:sp>
      <p:sp>
        <p:nvSpPr>
          <p:cNvPr id="38" name="Text Box 55"/>
          <p:cNvSpPr txBox="1">
            <a:spLocks noChangeArrowheads="1"/>
          </p:cNvSpPr>
          <p:nvPr/>
        </p:nvSpPr>
        <p:spPr bwMode="auto">
          <a:xfrm>
            <a:off x="381000" y="3276600"/>
            <a:ext cx="2057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dirty="0"/>
              <a:t>Discussions between team member and supervisor are not occurring when there is an unplanned absence.</a:t>
            </a:r>
          </a:p>
        </p:txBody>
      </p:sp>
      <p:sp>
        <p:nvSpPr>
          <p:cNvPr id="39" name="Text Box 56"/>
          <p:cNvSpPr txBox="1">
            <a:spLocks noChangeArrowheads="1"/>
          </p:cNvSpPr>
          <p:nvPr/>
        </p:nvSpPr>
        <p:spPr bwMode="auto">
          <a:xfrm>
            <a:off x="1143000" y="4343400"/>
            <a:ext cx="1647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dirty="0"/>
              <a:t>Deficiency in counseling/ discussion skills.</a:t>
            </a:r>
          </a:p>
        </p:txBody>
      </p:sp>
      <p:sp>
        <p:nvSpPr>
          <p:cNvPr id="40" name="Text Box 60"/>
          <p:cNvSpPr txBox="1">
            <a:spLocks noChangeArrowheads="1"/>
          </p:cNvSpPr>
          <p:nvPr/>
        </p:nvSpPr>
        <p:spPr bwMode="auto">
          <a:xfrm>
            <a:off x="3962400" y="1371600"/>
            <a:ext cx="112395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200" dirty="0"/>
              <a:t>ROI of 25%</a:t>
            </a:r>
          </a:p>
        </p:txBody>
      </p:sp>
      <p:sp>
        <p:nvSpPr>
          <p:cNvPr id="41" name="Text Box 61"/>
          <p:cNvSpPr txBox="1">
            <a:spLocks noChangeArrowheads="1"/>
          </p:cNvSpPr>
          <p:nvPr/>
        </p:nvSpPr>
        <p:spPr bwMode="auto">
          <a:xfrm>
            <a:off x="3810000" y="2286000"/>
            <a:ext cx="177482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200" dirty="0"/>
              <a:t>Reduce absenteeism to 5% six months after course</a:t>
            </a:r>
          </a:p>
        </p:txBody>
      </p:sp>
      <p:sp>
        <p:nvSpPr>
          <p:cNvPr id="42" name="Text Box 62"/>
          <p:cNvSpPr txBox="1">
            <a:spLocks noChangeArrowheads="1"/>
          </p:cNvSpPr>
          <p:nvPr/>
        </p:nvSpPr>
        <p:spPr bwMode="auto">
          <a:xfrm>
            <a:off x="3733800" y="3276600"/>
            <a:ext cx="24384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200" dirty="0"/>
              <a:t>Counseling discussions conducted in 95% of situations when an unexpected absence occurs</a:t>
            </a:r>
          </a:p>
        </p:txBody>
      </p:sp>
      <p:sp>
        <p:nvSpPr>
          <p:cNvPr id="43" name="Text Box 63"/>
          <p:cNvSpPr txBox="1">
            <a:spLocks noChangeArrowheads="1"/>
          </p:cNvSpPr>
          <p:nvPr/>
        </p:nvSpPr>
        <p:spPr bwMode="auto">
          <a:xfrm>
            <a:off x="3733800" y="42672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200" dirty="0"/>
              <a:t>Be able to demonstrate the use of counseling skills</a:t>
            </a:r>
          </a:p>
        </p:txBody>
      </p:sp>
      <p:sp>
        <p:nvSpPr>
          <p:cNvPr id="44" name="Text Box 64"/>
          <p:cNvSpPr txBox="1">
            <a:spLocks noChangeArrowheads="1"/>
          </p:cNvSpPr>
          <p:nvPr/>
        </p:nvSpPr>
        <p:spPr bwMode="auto">
          <a:xfrm>
            <a:off x="7467600" y="2362200"/>
            <a:ext cx="15049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Monitor absenteeism records for six months</a:t>
            </a:r>
          </a:p>
        </p:txBody>
      </p:sp>
      <p:sp>
        <p:nvSpPr>
          <p:cNvPr id="45" name="Text Box 65"/>
          <p:cNvSpPr txBox="1">
            <a:spLocks noChangeArrowheads="1"/>
          </p:cNvSpPr>
          <p:nvPr/>
        </p:nvSpPr>
        <p:spPr bwMode="auto">
          <a:xfrm>
            <a:off x="6934200" y="3276600"/>
            <a:ext cx="17526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Follow-up questionnaire to participants to check frequency of discussions – three months</a:t>
            </a:r>
          </a:p>
        </p:txBody>
      </p:sp>
      <p:sp>
        <p:nvSpPr>
          <p:cNvPr id="46" name="Text Box 66"/>
          <p:cNvSpPr txBox="1">
            <a:spLocks noChangeArrowheads="1"/>
          </p:cNvSpPr>
          <p:nvPr/>
        </p:nvSpPr>
        <p:spPr bwMode="auto">
          <a:xfrm>
            <a:off x="6477000" y="4343400"/>
            <a:ext cx="1600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Skills practice session during program</a:t>
            </a:r>
          </a:p>
        </p:txBody>
      </p:sp>
      <p:sp>
        <p:nvSpPr>
          <p:cNvPr id="47" name="Text Box 67"/>
          <p:cNvSpPr txBox="1">
            <a:spLocks noChangeArrowheads="1"/>
          </p:cNvSpPr>
          <p:nvPr/>
        </p:nvSpPr>
        <p:spPr bwMode="auto">
          <a:xfrm>
            <a:off x="6172200" y="5248275"/>
            <a:ext cx="1747838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Reaction questionnaire at the end of program</a:t>
            </a:r>
          </a:p>
        </p:txBody>
      </p:sp>
      <p:sp>
        <p:nvSpPr>
          <p:cNvPr id="48" name="Text Box 68"/>
          <p:cNvSpPr txBox="1">
            <a:spLocks noChangeArrowheads="1"/>
          </p:cNvSpPr>
          <p:nvPr/>
        </p:nvSpPr>
        <p:spPr bwMode="auto">
          <a:xfrm>
            <a:off x="3657600" y="52578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000" dirty="0"/>
              <a:t>Program receives favorable rating of 4 out of 5 on need for program, relevance of the program, and the practicality of program</a:t>
            </a:r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7924800" y="1371600"/>
            <a:ext cx="1666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200" dirty="0"/>
              <a:t>Calculate ROI</a:t>
            </a:r>
          </a:p>
        </p:txBody>
      </p:sp>
      <p:sp>
        <p:nvSpPr>
          <p:cNvPr id="50" name="Title 92"/>
          <p:cNvSpPr txBox="1">
            <a:spLocks/>
          </p:cNvSpPr>
          <p:nvPr/>
        </p:nvSpPr>
        <p:spPr>
          <a:xfrm>
            <a:off x="-38100" y="190500"/>
            <a:ext cx="91440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+mj-lt"/>
                <a:ea typeface="+mj-ea"/>
                <a:cs typeface="+mj-cs"/>
              </a:rPr>
              <a:t>The Alignment Process</a:t>
            </a:r>
          </a:p>
        </p:txBody>
      </p:sp>
      <p:sp>
        <p:nvSpPr>
          <p:cNvPr id="51" name="Slide Number Placeholder 94"/>
          <p:cNvSpPr txBox="1">
            <a:spLocks/>
          </p:cNvSpPr>
          <p:nvPr/>
        </p:nvSpPr>
        <p:spPr>
          <a:xfrm>
            <a:off x="76200" y="6400800"/>
            <a:ext cx="762000" cy="320675"/>
          </a:xfrm>
          <a:prstGeom prst="rect">
            <a:avLst/>
          </a:prstGeom>
          <a:noFill/>
        </p:spPr>
        <p:txBody>
          <a:bodyPr vert="horz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4FA4C5-F650-43A9-9BAD-BCE8B6BCC7E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2" name="TextBox 93"/>
          <p:cNvSpPr txBox="1">
            <a:spLocks noChangeArrowheads="1"/>
          </p:cNvSpPr>
          <p:nvPr/>
        </p:nvSpPr>
        <p:spPr bwMode="auto">
          <a:xfrm>
            <a:off x="1600200" y="7620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i="1" dirty="0">
                <a:latin typeface="Franklin Gothic Book" pitchFamily="34" charset="0"/>
              </a:rPr>
              <a:t>V-Model Example</a:t>
            </a: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447800" y="5257800"/>
            <a:ext cx="1952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dirty="0"/>
              <a:t>One-day counseling skills workshop must provide usable necessary and relevant skills; facilitator-led; participants are supervisors</a:t>
            </a:r>
          </a:p>
        </p:txBody>
      </p:sp>
      <p:sp>
        <p:nvSpPr>
          <p:cNvPr id="54" name="Text Box 43"/>
          <p:cNvSpPr txBox="1">
            <a:spLocks noChangeArrowheads="1"/>
          </p:cNvSpPr>
          <p:nvPr/>
        </p:nvSpPr>
        <p:spPr bwMode="auto">
          <a:xfrm>
            <a:off x="7239000" y="4114800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 dirty="0">
                <a:latin typeface="Calibri" pitchFamily="34" charset="0"/>
              </a:rPr>
              <a:t>Measurement and Evaluation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5962650"/>
            <a:ext cx="2133600" cy="457200"/>
          </a:xfrm>
          <a:prstGeom prst="rect">
            <a:avLst/>
          </a:prstGeom>
          <a:noFill/>
        </p:spPr>
        <p:txBody>
          <a:bodyPr vert="horz"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181CC0-0D9D-44EB-9947-EF14BCA7BCC1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Data Collection </a:t>
            </a:r>
          </a:p>
          <a:p>
            <a:pPr algn="ctr" eaLnBrk="0" hangingPunct="0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During and After Program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60408"/>
              </p:ext>
            </p:extLst>
          </p:nvPr>
        </p:nvGraphicFramePr>
        <p:xfrm>
          <a:off x="304800" y="1464377"/>
          <a:ext cx="8534400" cy="49364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10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81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Method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Type of Data</a:t>
                      </a:r>
                    </a:p>
                    <a:p>
                      <a:pPr algn="l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Level 1               2                3                 4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Questionnaires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Observation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Interviews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Focus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Tests/Quizzes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Demonstrations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Simulations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582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Action Planning/</a:t>
                      </a:r>
                    </a:p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Improvement Plans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5383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Performance Contracting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6187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Performance Monitoring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en-US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1000" y="122237"/>
            <a:ext cx="8382000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Methods to Isolate Program Effects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1743075"/>
            <a:ext cx="868680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Use of a control group arrangement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Trend line analysis of performance data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Use of forecasting methods of performance data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Participant’s estimate of program impact (percent)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Supervisor’s estimate of program impact (percent)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Manager’s estimate of program impact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Use of experts/previous studies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Calculate/estimate the impact of other factors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75000"/>
              <a:buFont typeface="Arial" pitchFamily="34" charset="0"/>
              <a:buChar char="•"/>
              <a:defRPr/>
            </a:pPr>
            <a:r>
              <a:rPr lang="en-US" sz="2400" dirty="0">
                <a:latin typeface="Arial" charset="0"/>
              </a:rPr>
              <a:t>Customer input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81000" y="1952694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2200" b="1" dirty="0">
                <a:cs typeface="Arial" pitchFamily="34" charset="0"/>
              </a:rPr>
              <a:t>Benchmarking Data</a:t>
            </a:r>
            <a:endParaRPr lang="en-US" sz="2200" dirty="0"/>
          </a:p>
          <a:p>
            <a:pPr algn="ctr" eaLnBrk="0" hangingPunct="0">
              <a:tabLst>
                <a:tab pos="914400" algn="l"/>
                <a:tab pos="4114800" algn="ctr"/>
                <a:tab pos="5943600" algn="r"/>
              </a:tabLst>
              <a:defRPr/>
            </a:pPr>
            <a:endParaRPr lang="en-US" dirty="0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408899"/>
              </p:ext>
            </p:extLst>
          </p:nvPr>
        </p:nvGraphicFramePr>
        <p:xfrm>
          <a:off x="3306097" y="2520470"/>
          <a:ext cx="5410200" cy="3739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6" name="Chart" r:id="rId4" imgW="4257717" imgH="2152565" progId="Excel.Sheet.8">
                  <p:embed/>
                </p:oleObj>
              </mc:Choice>
              <mc:Fallback>
                <p:oleObj name="Chart" r:id="rId4" imgW="4257717" imgH="2152565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097" y="2520470"/>
                        <a:ext cx="5410200" cy="37394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57200" y="2514600"/>
            <a:ext cx="31242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u="sng" dirty="0">
                <a:cs typeface="Arial" pitchFamily="34" charset="0"/>
              </a:rPr>
              <a:t>Method</a:t>
            </a:r>
            <a:r>
              <a:rPr lang="en-US" sz="1600" dirty="0">
                <a:cs typeface="Arial" pitchFamily="34" charset="0"/>
              </a:rPr>
              <a:t>		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Control Groups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Trend Line Analysis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Forecasting Methods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Participant Estimates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Manager Estimates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Sr. Management Estimates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Expert Input</a:t>
            </a:r>
            <a:endParaRPr lang="en-US" sz="1600" dirty="0"/>
          </a:p>
          <a:p>
            <a:pPr eaLnBrk="0" hangingPunct="0">
              <a:buFontTx/>
              <a:buChar char="•"/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Customer Input</a:t>
            </a:r>
            <a:endParaRPr lang="en-US" sz="1600" dirty="0"/>
          </a:p>
          <a:p>
            <a:pPr eaLnBrk="0" hangingPunct="0"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1600" dirty="0">
                <a:cs typeface="Arial" pitchFamily="34" charset="0"/>
              </a:rPr>
              <a:t>* Survey of Users, N = 235</a:t>
            </a:r>
            <a:endParaRPr lang="en-US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28600" y="609600"/>
            <a:ext cx="8915400" cy="9144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Isolating the Effects of the Program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334000" y="25146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914400" algn="l"/>
                <a:tab pos="4114800" algn="ctr"/>
                <a:tab pos="5943600" algn="r"/>
              </a:tabLst>
              <a:defRPr/>
            </a:pPr>
            <a:r>
              <a:rPr lang="en-US" sz="2000" u="sng" dirty="0"/>
              <a:t>Frequency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686800" cy="10175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Data are Converted by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609600" y="1524000"/>
            <a:ext cx="8229600" cy="46069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Converting output to contribution – standard value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Converting the cost of quality – standard value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Converting employee’s time – standard value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historical costs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internal and external experts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data from external databases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Linking with other measures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participants’ estimates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supervisors’ and managers’ estimates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Using staff estimates</a:t>
            </a:r>
          </a:p>
          <a:p>
            <a:pPr>
              <a:spcBef>
                <a:spcPts val="60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304800" y="3810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en-US" sz="3400" dirty="0">
                <a:solidFill>
                  <a:schemeClr val="accent2">
                    <a:lumMod val="50000"/>
                  </a:schemeClr>
                </a:solidFill>
                <a:effectLst/>
              </a:rPr>
              <a:t>Credibility of Conversion Methods</a:t>
            </a:r>
          </a:p>
        </p:txBody>
      </p:sp>
      <p:graphicFrame>
        <p:nvGraphicFramePr>
          <p:cNvPr id="7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69765"/>
              </p:ext>
            </p:extLst>
          </p:nvPr>
        </p:nvGraphicFramePr>
        <p:xfrm>
          <a:off x="838201" y="1295400"/>
          <a:ext cx="7543799" cy="4572000"/>
        </p:xfrm>
        <a:graphic>
          <a:graphicData uri="http://schemas.openxmlformats.org/drawingml/2006/table">
            <a:tbl>
              <a:tblPr/>
              <a:tblGrid>
                <a:gridCol w="324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0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21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Credibility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Resources Needed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0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Standard values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High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Low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8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Records/Reports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Analysis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High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High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58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Databases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Moderate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Moderate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7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Expert estimation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Moderate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Low</a:t>
                      </a:r>
                    </a:p>
                  </a:txBody>
                  <a:tcPr marT="91440" marB="9144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8600" y="381000"/>
            <a:ext cx="891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34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Cost Categories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318333"/>
              </p:ext>
            </p:extLst>
          </p:nvPr>
        </p:nvGraphicFramePr>
        <p:xfrm>
          <a:off x="381000" y="1311723"/>
          <a:ext cx="8370801" cy="4784277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u="sng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 Item 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u="sng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Prorated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u="sng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Expensed</a:t>
                      </a: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Needs Assessment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Design and Development 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Acquisition/Purchase (if</a:t>
                      </a:r>
                      <a:r>
                        <a:rPr lang="en-US" sz="18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applicable)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Delivery/Implementation 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Salaries/Benefits-Facilitator Time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Salaries/Benefits-Coordination Time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Program Materials and Fees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Travel/Lodging/Meals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Facilities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Salaries/Benefits-Participant Time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Operating Expenses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Ongoing Operations cost (if applicable)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Evaluation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11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Overhead </a:t>
                      </a: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1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endParaRPr lang="en-US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022" marR="6202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7" name="Title 7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9154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Typical Intangible Benefits</a:t>
            </a:r>
          </a:p>
        </p:txBody>
      </p:sp>
      <p:sp>
        <p:nvSpPr>
          <p:cNvPr id="5" name="Content Placeholder 6"/>
          <p:cNvSpPr>
            <a:spLocks noGrp="1"/>
          </p:cNvSpPr>
          <p:nvPr>
            <p:ph idx="4294967295"/>
          </p:nvPr>
        </p:nvSpPr>
        <p:spPr>
          <a:xfrm>
            <a:off x="814387" y="1676400"/>
            <a:ext cx="4291013" cy="3941763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Adaptability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Awards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Brand awareness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Career minded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Caring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Collaboration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Communication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Conflicts</a:t>
            </a:r>
          </a:p>
        </p:txBody>
      </p:sp>
      <p:sp>
        <p:nvSpPr>
          <p:cNvPr id="6" name="Content Placeholder 6"/>
          <p:cNvSpPr txBox="1">
            <a:spLocks/>
          </p:cNvSpPr>
          <p:nvPr/>
        </p:nvSpPr>
        <p:spPr bwMode="auto">
          <a:xfrm>
            <a:off x="4419600" y="1676400"/>
            <a:ext cx="5181600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Cooperation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Corporate social responsibility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Creativity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Culture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Customer complaints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Customer response time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Customer satisfaction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Decisiveness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228600" y="277813"/>
            <a:ext cx="89154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Typical Intangible Benefits</a:t>
            </a:r>
          </a:p>
        </p:txBody>
      </p:sp>
      <p:sp>
        <p:nvSpPr>
          <p:cNvPr id="5" name="Content Placeholder 6"/>
          <p:cNvSpPr>
            <a:spLocks noGrp="1"/>
          </p:cNvSpPr>
          <p:nvPr>
            <p:ph idx="4294967295"/>
          </p:nvPr>
        </p:nvSpPr>
        <p:spPr>
          <a:xfrm>
            <a:off x="1143000" y="1828800"/>
            <a:ext cx="4291013" cy="3941763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Employee complaints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Engagement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Execution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Image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Innovation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Job satisfaction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Leadership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Networking</a:t>
            </a:r>
          </a:p>
        </p:txBody>
      </p:sp>
      <p:sp>
        <p:nvSpPr>
          <p:cNvPr id="6" name="Content Placeholder 6"/>
          <p:cNvSpPr txBox="1">
            <a:spLocks/>
          </p:cNvSpPr>
          <p:nvPr/>
        </p:nvSpPr>
        <p:spPr bwMode="auto">
          <a:xfrm>
            <a:off x="4495800" y="1828800"/>
            <a:ext cx="4748212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Organizational climate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Organizational commitment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Partnering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Reputation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Resilience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Stress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Talent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Teamwork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4343400" y="2819400"/>
            <a:ext cx="297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276600" y="4800600"/>
            <a:ext cx="3733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4800" y="2362200"/>
            <a:ext cx="41148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en-US" sz="2400" b="1" dirty="0">
                <a:cs typeface="Arial" pitchFamily="34" charset="0"/>
              </a:rPr>
              <a:t>Benefits-Cost Ratio </a:t>
            </a:r>
          </a:p>
          <a:p>
            <a:pPr algn="ctr" eaLnBrk="0" hangingPunct="0">
              <a:spcBef>
                <a:spcPts val="0"/>
              </a:spcBef>
            </a:pPr>
            <a:r>
              <a:rPr lang="en-US" sz="2400" b="1" dirty="0">
                <a:cs typeface="Arial" pitchFamily="34" charset="0"/>
              </a:rPr>
              <a:t>(BCR)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066800" y="4495800"/>
            <a:ext cx="15240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2800" b="1" dirty="0">
                <a:cs typeface="Arial" pitchFamily="34" charset="0"/>
              </a:rPr>
              <a:t>ROI (%)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962400" y="2209800"/>
            <a:ext cx="4419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cs typeface="Arial" pitchFamily="34" charset="0"/>
              </a:rPr>
              <a:t>Program Benefits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cs typeface="Arial" pitchFamily="34" charset="0"/>
              </a:rPr>
              <a:t>Program Costs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200400" y="4267200"/>
            <a:ext cx="4038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cs typeface="Arial" pitchFamily="34" charset="0"/>
              </a:rPr>
              <a:t>Net Program Benefits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cs typeface="Arial" pitchFamily="34" charset="0"/>
              </a:rPr>
              <a:t>Program Costs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590800" y="45720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=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810000" y="25908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=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315200" y="4572000"/>
            <a:ext cx="1524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cs typeface="Arial" pitchFamily="34" charset="0"/>
              </a:rPr>
              <a:t>X 100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56116" y="685800"/>
            <a:ext cx="77524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Clr>
                <a:srgbClr val="006600"/>
              </a:buClr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ROI is Reported in Two Ways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C47959C-7C32-45CD-8F5C-612E129EB3A1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518318" y="457200"/>
            <a:ext cx="8183563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“New” Definition of Value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655638" y="1752600"/>
            <a:ext cx="8183562" cy="4187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Value Must: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 balanced, with qualitative and quantitative data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Contain financial and non-financial perspectives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Reflect strategic and tactical issues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Satisfy all key stakeholders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 consistent in collection and analysis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 grounded in conservative standards</a:t>
            </a:r>
          </a:p>
          <a:p>
            <a:pPr lvl="1">
              <a:buSzPct val="105000"/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Come from credible sources</a:t>
            </a:r>
          </a:p>
          <a:p>
            <a:pPr>
              <a:buFont typeface="Wingdings 2" pitchFamily="18" charset="2"/>
              <a:buNone/>
            </a:pP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5181600"/>
            <a:ext cx="8458200" cy="5238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</a:rPr>
              <a:t>Can you add to the list?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 idx="4294967295"/>
          </p:nvPr>
        </p:nvSpPr>
        <p:spPr>
          <a:xfrm>
            <a:off x="228600" y="277813"/>
            <a:ext cx="8915400" cy="11398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Setting the ROI Objective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4294967295"/>
          </p:nvPr>
        </p:nvSpPr>
        <p:spPr>
          <a:xfrm>
            <a:off x="685800" y="2057400"/>
            <a:ext cx="8229600" cy="453072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Set the value as with other investments – 15%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Set the value slightly above other investments – 25%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Set at break even – 0%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Set at client expectations – 30%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D96383-FE8C-4423-AC74-86F6396AFFE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87042" name="Title 4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1447800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When Properly Implemented, High ROI Values Can Be Achieved With Programs On:</a:t>
            </a:r>
          </a:p>
        </p:txBody>
      </p:sp>
      <p:sp>
        <p:nvSpPr>
          <p:cNvPr id="87043" name="Content Placeholder 5"/>
          <p:cNvSpPr>
            <a:spLocks noGrp="1"/>
          </p:cNvSpPr>
          <p:nvPr>
            <p:ph idx="4294967295"/>
          </p:nvPr>
        </p:nvSpPr>
        <p:spPr>
          <a:xfrm>
            <a:off x="609600" y="2022475"/>
            <a:ext cx="8229600" cy="4530725"/>
          </a:xfrm>
        </p:spPr>
        <p:txBody>
          <a:bodyPr numCol="2"/>
          <a:lstStyle/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Leadership Development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Performance Management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Management Development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Supervisor Training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Sales Training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Talent Retention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Flexible Work Systems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Reward Systems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Skill Based Pay</a:t>
            </a:r>
          </a:p>
          <a:p>
            <a:pPr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Business Coaches</a:t>
            </a:r>
          </a:p>
          <a:p>
            <a:pPr>
              <a:buClrTx/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Tx/>
              <a:buFont typeface="Wingdings" pitchFamily="2" charset="2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ClrTx/>
              <a:buFont typeface="Wingdings" pitchFamily="2" charset="2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100% to 700% ROI is not uncommon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1724DA-2FB2-4A4F-88A5-698EDA9B4A79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88066" name="Title 1"/>
          <p:cNvSpPr>
            <a:spLocks noGrp="1"/>
          </p:cNvSpPr>
          <p:nvPr>
            <p:ph type="title" idx="4294967295"/>
          </p:nvPr>
        </p:nvSpPr>
        <p:spPr>
          <a:xfrm>
            <a:off x="228600" y="152400"/>
            <a:ext cx="8915400" cy="96043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effectLst/>
              </a:rPr>
              <a:t>ROI Methodology: The Payoff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53072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Align projects to business needs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Show contributions of selected projects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Earn respect of senior management/administrators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Build staff morale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Justify/defend budgets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Improve support for projects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Enhance design and implementation processes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Identify inefficient projects that need to be redesigned or eliminated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Identify successful projects that can be implemented in other areas</a:t>
            </a:r>
          </a:p>
          <a:p>
            <a:pPr>
              <a:spcBef>
                <a:spcPts val="600"/>
              </a:spcBef>
              <a:buClrTx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Earn a “seat at the table”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FBAA26-963A-42CE-AF72-05E686D4A42C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95234" name="Title 4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915400" cy="9112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ROI is Credible</a:t>
            </a:r>
          </a:p>
        </p:txBody>
      </p:sp>
      <p:sp>
        <p:nvSpPr>
          <p:cNvPr id="95235" name="Content Placeholder 5"/>
          <p:cNvSpPr>
            <a:spLocks noGrp="1"/>
          </p:cNvSpPr>
          <p:nvPr>
            <p:ph idx="4294967295"/>
          </p:nvPr>
        </p:nvSpPr>
        <p:spPr>
          <a:xfrm>
            <a:off x="685800" y="1600200"/>
            <a:ext cx="8229600" cy="4648200"/>
          </a:xfrm>
        </p:spPr>
        <p:txBody>
          <a:bodyPr/>
          <a:lstStyle/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Common categories of data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Systematic, step-by-step process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Conservative standards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Results-based approach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High level of use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Client focused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Satisfies all stakeholders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237" name="Rectangle 2"/>
          <p:cNvSpPr>
            <a:spLocks noChangeArrowheads="1"/>
          </p:cNvSpPr>
          <p:nvPr/>
        </p:nvSpPr>
        <p:spPr bwMode="auto">
          <a:xfrm>
            <a:off x="5334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b="1" dirty="0">
              <a:latin typeface="Calibri" pitchFamily="34" charset="0"/>
            </a:endParaRPr>
          </a:p>
        </p:txBody>
      </p:sp>
      <p:sp>
        <p:nvSpPr>
          <p:cNvPr id="95238" name="Rectangle 3"/>
          <p:cNvSpPr>
            <a:spLocks noChangeArrowheads="1"/>
          </p:cNvSpPr>
          <p:nvPr/>
        </p:nvSpPr>
        <p:spPr bwMode="auto">
          <a:xfrm>
            <a:off x="4800600" y="3810000"/>
            <a:ext cx="6324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0" hangingPunct="0">
              <a:spcBef>
                <a:spcPct val="45000"/>
              </a:spcBef>
              <a:buClr>
                <a:schemeClr val="accent2"/>
              </a:buClr>
              <a:buFontTx/>
              <a:buChar char="•"/>
            </a:pPr>
            <a:endParaRPr lang="en-US" sz="2800" dirty="0">
              <a:latin typeface="Calibri" pitchFamily="34" charset="0"/>
            </a:endParaRPr>
          </a:p>
          <a:p>
            <a:pPr marL="228600" indent="-228600" eaLnBrk="0" hangingPunct="0">
              <a:spcBef>
                <a:spcPct val="45000"/>
              </a:spcBef>
              <a:buClr>
                <a:schemeClr val="accent2"/>
              </a:buClr>
              <a:buFontTx/>
              <a:buChar char="•"/>
            </a:pPr>
            <a:endParaRPr lang="en-US" sz="2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E8A9F0-A8E4-42B5-A219-3C75CBEFF58F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8001000" cy="914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ROI is Feasible</a:t>
            </a:r>
          </a:p>
        </p:txBody>
      </p:sp>
      <p:sp>
        <p:nvSpPr>
          <p:cNvPr id="96259" name="Content Placeholder 5"/>
          <p:cNvSpPr>
            <a:spLocks noGrp="1"/>
          </p:cNvSpPr>
          <p:nvPr>
            <p:ph idx="4294967295"/>
          </p:nvPr>
        </p:nvSpPr>
        <p:spPr>
          <a:xfrm>
            <a:off x="960438" y="1905000"/>
            <a:ext cx="8183562" cy="4187825"/>
          </a:xfrm>
        </p:spPr>
        <p:txBody>
          <a:bodyPr/>
          <a:lstStyle/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Not very expensive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Many shortcut methods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Time requirement can be managed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Fits all types of programs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Technology helps with costs/time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Implementation is planned/systematic</a:t>
            </a:r>
          </a:p>
          <a:p>
            <a:pPr>
              <a:spcBef>
                <a:spcPts val="60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421CB6-A928-4471-8975-76326DCD2327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>
          <a:xfrm>
            <a:off x="228600" y="381000"/>
            <a:ext cx="8915400" cy="80803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Have  No Fear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447800"/>
            <a:ext cx="8001000" cy="5638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ROI is a process improvement tool – designed to improve projects and programs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ROI is not designed for performance review for individuals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Every study reveals opportunities for changes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Negative results represent the best opportunity to learn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Negative results have a positive story</a:t>
            </a:r>
          </a:p>
          <a:p>
            <a:pPr>
              <a:spcBef>
                <a:spcPts val="600"/>
              </a:spcBef>
              <a:buClrTx/>
            </a:pPr>
            <a:r>
              <a:rPr lang="en-US" dirty="0">
                <a:latin typeface="Arial" pitchFamily="34" charset="0"/>
                <a:cs typeface="Arial" pitchFamily="34" charset="0"/>
              </a:rPr>
              <a:t>Don’t wait for a sponsor to ask for Impact and ROI</a:t>
            </a:r>
          </a:p>
          <a:p>
            <a:pPr>
              <a:spcBef>
                <a:spcPts val="60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88F289-189A-4021-8E29-29F6C1A5FAF5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98306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183562" cy="10509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Implementation Strategies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4294967295"/>
          </p:nvPr>
        </p:nvSpPr>
        <p:spPr>
          <a:xfrm>
            <a:off x="914400" y="1905000"/>
            <a:ext cx="8229600" cy="4953000"/>
          </a:xfrm>
        </p:spPr>
        <p:txBody>
          <a:bodyPr/>
          <a:lstStyle/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Brief, train, educate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Involve the staff – early and often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Emphasize process improvement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Explain why – routinely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Build it into programs – not add it on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Provide resources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Use the results appropriately</a:t>
            </a:r>
          </a:p>
          <a:p>
            <a:pPr>
              <a:spcBef>
                <a:spcPts val="600"/>
              </a:spcBef>
              <a:buClrTx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Celebrate and recognize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591459-257C-494B-97A0-09310624DCC6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1558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5438" y="277813"/>
            <a:ext cx="8818562" cy="98583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ROI Myths</a:t>
            </a:r>
          </a:p>
        </p:txBody>
      </p:sp>
      <p:sp>
        <p:nvSpPr>
          <p:cNvPr id="1558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838200" y="1600200"/>
            <a:ext cx="8077200" cy="50292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ROI is too complex for most users.</a:t>
            </a:r>
          </a:p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ROI is too expensive, consuming too many critical resources.</a:t>
            </a:r>
          </a:p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If senior management does not require ROI, there is no need to pursue it.</a:t>
            </a:r>
          </a:p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ROI is a passing fad.</a:t>
            </a:r>
          </a:p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ROI is too subjective.</a:t>
            </a:r>
          </a:p>
          <a:p>
            <a:pPr eaLnBrk="1" hangingPunct="1">
              <a:spcBef>
                <a:spcPct val="40000"/>
              </a:spcBef>
              <a:buClrTx/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ROI is for post analysis only.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92C2A0-2A84-4A10-9D82-0B5347467E25}" type="slidenum">
              <a:rPr lang="en-US" smtClean="0">
                <a:latin typeface="Calibri" pitchFamily="34" charset="0"/>
              </a:rPr>
              <a:pPr/>
              <a:t>48</a:t>
            </a:fld>
            <a:endParaRPr lang="en-US" dirty="0">
              <a:latin typeface="Calibri" pitchFamily="34" charset="0"/>
            </a:endParaRPr>
          </a:p>
        </p:txBody>
      </p:sp>
      <p:sp>
        <p:nvSpPr>
          <p:cNvPr id="105475" name="Rectangle 2"/>
          <p:cNvSpPr>
            <a:spLocks noChangeArrowheads="1"/>
          </p:cNvSpPr>
          <p:nvPr/>
        </p:nvSpPr>
        <p:spPr bwMode="auto">
          <a:xfrm>
            <a:off x="304800" y="3810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What Happens If We Do Nothing?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879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95400" y="3048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ROI Reality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33400" y="14478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35000"/>
              </a:spcBef>
              <a:buFontTx/>
              <a:buChar char="•"/>
            </a:pPr>
            <a:r>
              <a:rPr lang="en-US" sz="2600" dirty="0">
                <a:cs typeface="Arial" pitchFamily="34" charset="0"/>
              </a:rPr>
              <a:t>Impact/ROI information is desired by clients/executives</a:t>
            </a:r>
          </a:p>
          <a:p>
            <a:pPr marL="457200" indent="-457200" eaLnBrk="0" hangingPunct="0">
              <a:spcBef>
                <a:spcPct val="35000"/>
              </a:spcBef>
              <a:buFontTx/>
              <a:buChar char="•"/>
            </a:pPr>
            <a:r>
              <a:rPr lang="en-US" sz="2600" dirty="0">
                <a:cs typeface="Arial" pitchFamily="34" charset="0"/>
              </a:rPr>
              <a:t>The impact/ROI process provides a balanced, credible approach with six types of data</a:t>
            </a:r>
          </a:p>
          <a:p>
            <a:pPr marL="457200" indent="-457200" eaLnBrk="0" hangingPunct="0">
              <a:spcBef>
                <a:spcPct val="35000"/>
              </a:spcBef>
              <a:buFontTx/>
              <a:buChar char="•"/>
            </a:pPr>
            <a:r>
              <a:rPr lang="en-US" sz="2600" dirty="0">
                <a:cs typeface="Arial" pitchFamily="34" charset="0"/>
              </a:rPr>
              <a:t>All types of organizations are routinely using impact/ROI</a:t>
            </a:r>
          </a:p>
          <a:p>
            <a:pPr marL="457200" indent="-457200" eaLnBrk="0" hangingPunct="0">
              <a:spcBef>
                <a:spcPct val="35000"/>
              </a:spcBef>
              <a:buFontTx/>
              <a:buChar char="•"/>
            </a:pPr>
            <a:r>
              <a:rPr lang="en-US" sz="2600" dirty="0">
                <a:cs typeface="Arial" pitchFamily="34" charset="0"/>
              </a:rPr>
              <a:t>The impact/ROI process can be implemented without draining resources</a:t>
            </a:r>
          </a:p>
          <a:p>
            <a:pPr marL="457200" indent="-457200" eaLnBrk="0" hangingPunct="0">
              <a:spcBef>
                <a:spcPct val="35000"/>
              </a:spcBef>
              <a:buFontTx/>
              <a:buChar char="•"/>
            </a:pPr>
            <a:r>
              <a:rPr lang="en-US" sz="2600" dirty="0">
                <a:cs typeface="Arial" pitchFamily="34" charset="0"/>
              </a:rPr>
              <a:t>The impact/ROI process is a long-term goal for many organizations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4A6E896-D557-49AF-99E2-D25DF923976C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381000" y="152400"/>
            <a:ext cx="82296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“Show Me” Evolution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007165"/>
              </p:ext>
            </p:extLst>
          </p:nvPr>
        </p:nvGraphicFramePr>
        <p:xfrm>
          <a:off x="381000" y="990600"/>
          <a:ext cx="8382000" cy="5658123"/>
        </p:xfrm>
        <a:graphic>
          <a:graphicData uri="http://schemas.openxmlformats.org/drawingml/2006/table">
            <a:tbl>
              <a:tblPr/>
              <a:tblGrid>
                <a:gridCol w="3794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7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57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57400" algn="ctr"/>
                          <a:tab pos="4114800" algn="r"/>
                          <a:tab pos="457200" algn="l"/>
                        </a:tabLs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Term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Issue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57400" algn="ctr"/>
                          <a:tab pos="4114800" algn="r"/>
                          <a:tab pos="685800" algn="l"/>
                        </a:tabLs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Show Me!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57400" algn="ctr"/>
                          <a:tab pos="4114800" algn="r"/>
                          <a:tab pos="457200" algn="l"/>
                        </a:tabLs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Collect Impact Data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Show Me the Money!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And Convert Data to Money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65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Show Me the Real Money!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And Isolate the Effects of the Project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40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Show Me the Real Money,</a:t>
                      </a:r>
                      <a:b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And Make me Believe it!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And Compare the Money </a:t>
                      </a:r>
                      <a:b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en-US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 the Cost of the Project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55" name="AutoShape 2"/>
          <p:cNvSpPr>
            <a:spLocks noChangeArrowheads="1"/>
          </p:cNvSpPr>
          <p:nvPr/>
        </p:nvSpPr>
        <p:spPr bwMode="auto">
          <a:xfrm rot="5400000">
            <a:off x="1905000" y="21336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AutoShape 2"/>
          <p:cNvSpPr>
            <a:spLocks noChangeArrowheads="1"/>
          </p:cNvSpPr>
          <p:nvPr/>
        </p:nvSpPr>
        <p:spPr bwMode="auto">
          <a:xfrm rot="5400000">
            <a:off x="1905000" y="32004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AutoShape 2"/>
          <p:cNvSpPr>
            <a:spLocks noChangeArrowheads="1"/>
          </p:cNvSpPr>
          <p:nvPr/>
        </p:nvSpPr>
        <p:spPr bwMode="auto">
          <a:xfrm rot="5400000">
            <a:off x="1905000" y="47244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AutoShape 2"/>
          <p:cNvSpPr>
            <a:spLocks noChangeArrowheads="1"/>
          </p:cNvSpPr>
          <p:nvPr/>
        </p:nvSpPr>
        <p:spPr bwMode="auto">
          <a:xfrm rot="5400000">
            <a:off x="6172200" y="21336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AutoShape 2"/>
          <p:cNvSpPr>
            <a:spLocks noChangeArrowheads="1"/>
          </p:cNvSpPr>
          <p:nvPr/>
        </p:nvSpPr>
        <p:spPr bwMode="auto">
          <a:xfrm rot="5400000">
            <a:off x="6172200" y="32004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AutoShape 2"/>
          <p:cNvSpPr>
            <a:spLocks noChangeArrowheads="1"/>
          </p:cNvSpPr>
          <p:nvPr/>
        </p:nvSpPr>
        <p:spPr bwMode="auto">
          <a:xfrm rot="5400000">
            <a:off x="6172200" y="4800600"/>
            <a:ext cx="5334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B5F94A-B4C1-4609-9125-D04506470CA6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108546" name="Tit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183562" cy="7620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effectLst/>
              </a:rPr>
              <a:t>ROI Quiz</a:t>
            </a:r>
          </a:p>
        </p:txBody>
      </p:sp>
      <p:pic>
        <p:nvPicPr>
          <p:cNvPr id="108548" name="Picture 2" descr="C:\Documents and Settings\juliachevyreva\Local Settings\Temporary Internet Files\Content.IE5\MH0CVD4S\MPj03415130000[1]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0" y="1752600"/>
            <a:ext cx="2819400" cy="4151313"/>
          </a:xfrm>
        </p:spPr>
      </p:pic>
      <p:cxnSp>
        <p:nvCxnSpPr>
          <p:cNvPr id="3" name="Straight Connector 2"/>
          <p:cNvCxnSpPr/>
          <p:nvPr/>
        </p:nvCxnSpPr>
        <p:spPr>
          <a:xfrm>
            <a:off x="685800" y="1524000"/>
            <a:ext cx="7543800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6350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B5F94A-B4C1-4609-9125-D04506470CA6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108546" name="Title 2"/>
          <p:cNvSpPr>
            <a:spLocks noGrp="1"/>
          </p:cNvSpPr>
          <p:nvPr>
            <p:ph type="title" idx="4294967295"/>
          </p:nvPr>
        </p:nvSpPr>
        <p:spPr>
          <a:xfrm>
            <a:off x="533400" y="457200"/>
            <a:ext cx="8153400" cy="6826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So, how did you do?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557981" y="1600200"/>
            <a:ext cx="8183562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Now that the answers to the quiz have been explained, see how you fared.  Tally your scores.  Based on the interpretations below, what is your ROI acumen?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No. of Correct   </a:t>
            </a:r>
          </a:p>
          <a:p>
            <a:r>
              <a:rPr lang="en-US" sz="2000" u="sng" dirty="0">
                <a:latin typeface="Arial" pitchFamily="34" charset="0"/>
                <a:cs typeface="Arial" pitchFamily="34" charset="0"/>
              </a:rPr>
              <a:t>Responses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		</a:t>
            </a:r>
            <a:r>
              <a:rPr lang="en-US" sz="2000" u="sng" dirty="0">
                <a:latin typeface="Arial" pitchFamily="34" charset="0"/>
                <a:cs typeface="Arial" pitchFamily="34" charset="0"/>
              </a:rPr>
              <a:t>Interpretation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14-16		You could be an ROI consultant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10-13		You could be a speaker at the next ROI  				Conference 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7-9			You need a copy of a thick ROI book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4-6			You need to attend a two-day ROI workshop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1-3			You need to attend the ROI certification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33400" y="1371600"/>
            <a:ext cx="8077200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6900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30081-5361-4998-8226-F8ECF71CBA93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0" y="623332"/>
            <a:ext cx="3124200" cy="533400"/>
          </a:xfrm>
        </p:spPr>
        <p:txBody>
          <a:bodyPr>
            <a:noAutofit/>
          </a:bodyPr>
          <a:lstStyle/>
          <a:p>
            <a:pPr algn="ctr"/>
            <a:r>
              <a:rPr lang="en-US" sz="3400" dirty="0">
                <a:solidFill>
                  <a:schemeClr val="accent2">
                    <a:lumMod val="50000"/>
                  </a:schemeClr>
                </a:solidFill>
                <a:effectLst/>
              </a:rPr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5105400" y="1447800"/>
            <a:ext cx="3733800" cy="4206875"/>
          </a:xfrm>
        </p:spPr>
        <p:txBody>
          <a:bodyPr/>
          <a:lstStyle/>
          <a:p>
            <a:r>
              <a:rPr lang="en-US" sz="1800" dirty="0">
                <a:hlinkClick r:id="rId3"/>
              </a:rPr>
              <a:t>Web: www.roiinstitute.net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Email: </a:t>
            </a:r>
            <a:r>
              <a:rPr lang="en-US" sz="1800" dirty="0" err="1"/>
              <a:t>jack@roiinstitute.net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191846" y="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 descr="Jack Phillips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622" y="685800"/>
            <a:ext cx="3581399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962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F745A-01DE-43E1-871F-84A13125B2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183562" cy="1050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Six Types of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99768" y="1905000"/>
            <a:ext cx="8534400" cy="418782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Reaction and Planned Action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Learning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Application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Business Impact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Return on Investment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Intangible Measures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….and includes a technique to isolate the effects of the program or solution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3F4E998-4752-4FEB-B5B3-515006D4A77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Executive View of Metrics*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037500"/>
              </p:ext>
            </p:extLst>
          </p:nvPr>
        </p:nvGraphicFramePr>
        <p:xfrm>
          <a:off x="381000" y="1295400"/>
          <a:ext cx="8382001" cy="5105399"/>
        </p:xfrm>
        <a:graphic>
          <a:graphicData uri="http://schemas.openxmlformats.org/drawingml/2006/table">
            <a:tbl>
              <a:tblPr/>
              <a:tblGrid>
                <a:gridCol w="4679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9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currently measure this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should measure this in the future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My ranking of the importance of this 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62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r>
                        <a:rPr lang="en-US" sz="1600" b="1" i="1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I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nputs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“Last year, 78,000 employees received formal learning.”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82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Efficiency: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“Formal learning costs $2.15 per hour of learning consumed.”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78%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162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Reaction: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“Employees rated our training very high, averaging 4.2 out of 5.”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10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 Learning: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“92% of participants increased knowledge and skills”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7216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*</a:t>
                      </a:r>
                      <a:r>
                        <a:rPr lang="en-US" sz="16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CEO Survey—Fortune 500 and Large Private Companies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ROI Institute                                                                                                                                           N=96 Respondents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C9888D6-B807-4B6F-A67F-1A24FB032C56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304800"/>
            <a:ext cx="8229600" cy="6715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Executive View of Metrics*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138457"/>
              </p:ext>
            </p:extLst>
          </p:nvPr>
        </p:nvGraphicFramePr>
        <p:xfrm>
          <a:off x="381000" y="990600"/>
          <a:ext cx="8382000" cy="5445191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42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currently measure this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should measure this in the future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My ranking of the importance of this 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105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 Application: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“At least 78% of employees are using the skills on the job”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559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 Impact: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“Our programs are driving our top 5 business measures in the organization.”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59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 ROI: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“Five ROI studies were conducted on major programs yielding an average of 68% ROI.”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47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 Awards: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“Our learning and development program won an award from American Society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for Training and Development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215">
                <a:tc gridSpan="4">
                  <a:txBody>
                    <a:bodyPr/>
                    <a:lstStyle/>
                    <a:p>
                      <a:pPr algn="r"/>
                      <a:r>
                        <a:rPr kumimoji="0" lang="en-US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*</a:t>
                      </a:r>
                      <a:r>
                        <a:rPr kumimoji="0" lang="en-US" sz="160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CEO Survey—Fortune 500 and Large Private Companies</a:t>
                      </a:r>
                      <a:r>
                        <a:rPr kumimoji="0" lang="en-US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ROI Institute                                                                                                                                           N=96 Respondents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1E50A00-EDCE-41BD-B0FF-3C73C98B4636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152400"/>
            <a:ext cx="8229600" cy="8382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effectLst/>
              </a:rPr>
              <a:t>The Executive View of Metrics*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20596"/>
              </p:ext>
            </p:extLst>
          </p:nvPr>
        </p:nvGraphicFramePr>
        <p:xfrm>
          <a:off x="457200" y="990600"/>
          <a:ext cx="8305800" cy="5486399"/>
        </p:xfrm>
        <a:graphic>
          <a:graphicData uri="http://schemas.openxmlformats.org/drawingml/2006/table">
            <a:tbl>
              <a:tblPr/>
              <a:tblGrid>
                <a:gridCol w="4637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25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currently measure this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 should measure this in the future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My ranking of the importance of this measure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085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r>
                        <a:rPr lang="en-US" sz="1600" b="1" i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I</a:t>
                      </a:r>
                      <a:r>
                        <a:rPr lang="en-US" sz="16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nputs</a:t>
                      </a: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“Last year, 78,000 employees received formal learning.”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94%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632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Efficiency:</a:t>
                      </a: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“Formal learning costs $2.15 per hour of learning consumed.”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78%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82%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37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Reaction:</a:t>
                      </a: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“Employees rated our training very high, averaging 4.2 out of 5.”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522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 Learning:</a:t>
                      </a: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“92% of participants increased knowledge and skills”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28%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522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*</a:t>
                      </a:r>
                      <a:r>
                        <a:rPr lang="en-US" sz="1600" i="1" kern="120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CEO Survey—Fortune 500 and Large Private Companies</a:t>
                      </a:r>
                      <a:r>
                        <a:rPr lang="en-US" sz="1600" kern="120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ROI Institute                                                                                                                                           N=96 Respondents</a:t>
                      </a:r>
                    </a:p>
                  </a:txBody>
                  <a:tcPr marL="64970" marR="649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4970" marR="6497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D2CAB5"/>
      </a:lt2>
      <a:accent1>
        <a:srgbClr val="4F141B"/>
      </a:accent1>
      <a:accent2>
        <a:srgbClr val="9F2936"/>
      </a:accent2>
      <a:accent3>
        <a:srgbClr val="1B587C"/>
      </a:accent3>
      <a:accent4>
        <a:srgbClr val="4E8542"/>
      </a:accent4>
      <a:accent5>
        <a:srgbClr val="0D2C3E"/>
      </a:accent5>
      <a:accent6>
        <a:srgbClr val="C19859"/>
      </a:accent6>
      <a:hlink>
        <a:srgbClr val="0D2C3E"/>
      </a:hlink>
      <a:folHlink>
        <a:srgbClr val="B2B2B2"/>
      </a:folHlink>
    </a:clrScheme>
    <a:fontScheme name="Custom 1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</TotalTime>
  <Words>2845</Words>
  <Application>Microsoft Macintosh PowerPoint</Application>
  <PresentationFormat>On-screen Show (4:3)</PresentationFormat>
  <Paragraphs>843</Paragraphs>
  <Slides>52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4" baseType="lpstr">
      <vt:lpstr>Arial</vt:lpstr>
      <vt:lpstr>Calibri</vt:lpstr>
      <vt:lpstr>Century</vt:lpstr>
      <vt:lpstr>Franklin Gothic Book</vt:lpstr>
      <vt:lpstr>Georgia</vt:lpstr>
      <vt:lpstr>Symbol</vt:lpstr>
      <vt:lpstr>Times</vt:lpstr>
      <vt:lpstr>Verdana</vt:lpstr>
      <vt:lpstr>Wingdings</vt:lpstr>
      <vt:lpstr>Wingdings 2</vt:lpstr>
      <vt:lpstr>Aspect</vt:lpstr>
      <vt:lpstr>Chart</vt:lpstr>
      <vt:lpstr>Measuring ROI in Learning and Performance Improvement: Debunking the Myths</vt:lpstr>
      <vt:lpstr>After completing this workshop, participants should perceive the content to be:</vt:lpstr>
      <vt:lpstr>After completing this workshop, participants should be able to:</vt:lpstr>
      <vt:lpstr>The “New” Definition of Value</vt:lpstr>
      <vt:lpstr>The “Show Me” Evolution</vt:lpstr>
      <vt:lpstr>Six Types of Measures</vt:lpstr>
      <vt:lpstr>The Executive View of Metrics*</vt:lpstr>
      <vt:lpstr>The Executive View of Metrics*</vt:lpstr>
      <vt:lpstr>The Executive View of Metrics*</vt:lpstr>
      <vt:lpstr>The Executive View of Metrics*</vt:lpstr>
      <vt:lpstr>Status of Measurement</vt:lpstr>
      <vt:lpstr>Status of Measurement</vt:lpstr>
      <vt:lpstr>Status of Measurement</vt:lpstr>
      <vt:lpstr>5 Levels of Measurement - Examples</vt:lpstr>
      <vt:lpstr>5 Levels of Measurement - Examples</vt:lpstr>
      <vt:lpstr>5 Levels of Measurement - Examples</vt:lpstr>
      <vt:lpstr>PowerPoint Presentation</vt:lpstr>
      <vt:lpstr>PowerPoint Presentation</vt:lpstr>
      <vt:lpstr>Criteria for Selecting Programs for Level 4 and Level 5 Evaluation</vt:lpstr>
      <vt:lpstr>PowerPoint Presentation</vt:lpstr>
      <vt:lpstr>PowerPoint Presentation</vt:lpstr>
      <vt:lpstr>ROI Calculation</vt:lpstr>
      <vt:lpstr>Evaluation Framework</vt:lpstr>
      <vt:lpstr>Guiding Principles</vt:lpstr>
      <vt:lpstr>Guiding Principles</vt:lpstr>
      <vt:lpstr>The ROI Process</vt:lpstr>
      <vt:lpstr>Results-Based Solutions</vt:lpstr>
      <vt:lpstr>Matching Evaluation Levels  with Objectives Exercise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are Converted by</vt:lpstr>
      <vt:lpstr>Credibility of Conversion Methods</vt:lpstr>
      <vt:lpstr>PowerPoint Presentation</vt:lpstr>
      <vt:lpstr>Typical Intangible Benefits</vt:lpstr>
      <vt:lpstr>Typical Intangible Benefits</vt:lpstr>
      <vt:lpstr>PowerPoint Presentation</vt:lpstr>
      <vt:lpstr>Setting the ROI Objective</vt:lpstr>
      <vt:lpstr>When Properly Implemented, High ROI Values Can Be Achieved With Programs On:</vt:lpstr>
      <vt:lpstr>ROI Methodology: The Payoff</vt:lpstr>
      <vt:lpstr>ROI is Credible</vt:lpstr>
      <vt:lpstr>ROI is Feasible</vt:lpstr>
      <vt:lpstr>Have  No Fear</vt:lpstr>
      <vt:lpstr>Implementation Strategies</vt:lpstr>
      <vt:lpstr>ROI Myths</vt:lpstr>
      <vt:lpstr>PowerPoint Presentation</vt:lpstr>
      <vt:lpstr>PowerPoint Presentation</vt:lpstr>
      <vt:lpstr>ROI Quiz</vt:lpstr>
      <vt:lpstr>So, how did you do?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Patti Phillips</dc:creator>
  <cp:lastModifiedBy>Melissa Brown</cp:lastModifiedBy>
  <cp:revision>221</cp:revision>
  <dcterms:created xsi:type="dcterms:W3CDTF">2009-03-26T16:13:32Z</dcterms:created>
  <dcterms:modified xsi:type="dcterms:W3CDTF">2019-03-05T14:49:30Z</dcterms:modified>
</cp:coreProperties>
</file>