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9" r:id="rId2"/>
    <p:sldId id="325" r:id="rId3"/>
    <p:sldId id="308" r:id="rId4"/>
    <p:sldId id="298" r:id="rId5"/>
    <p:sldId id="311" r:id="rId6"/>
    <p:sldId id="313" r:id="rId7"/>
    <p:sldId id="264" r:id="rId8"/>
    <p:sldId id="282" r:id="rId9"/>
    <p:sldId id="266" r:id="rId10"/>
    <p:sldId id="314" r:id="rId11"/>
    <p:sldId id="267" r:id="rId12"/>
    <p:sldId id="283" r:id="rId13"/>
    <p:sldId id="315" r:id="rId14"/>
    <p:sldId id="268" r:id="rId15"/>
    <p:sldId id="269" r:id="rId16"/>
    <p:sldId id="285" r:id="rId17"/>
    <p:sldId id="316" r:id="rId18"/>
    <p:sldId id="301" r:id="rId19"/>
    <p:sldId id="271" r:id="rId20"/>
    <p:sldId id="317" r:id="rId21"/>
    <p:sldId id="318" r:id="rId22"/>
    <p:sldId id="272" r:id="rId23"/>
    <p:sldId id="273" r:id="rId24"/>
    <p:sldId id="287" r:id="rId25"/>
    <p:sldId id="319" r:id="rId26"/>
    <p:sldId id="274" r:id="rId27"/>
    <p:sldId id="275" r:id="rId28"/>
    <p:sldId id="288" r:id="rId29"/>
    <p:sldId id="320" r:id="rId30"/>
    <p:sldId id="276" r:id="rId31"/>
    <p:sldId id="279" r:id="rId32"/>
    <p:sldId id="289" r:id="rId33"/>
    <p:sldId id="321" r:id="rId34"/>
    <p:sldId id="277" r:id="rId35"/>
    <p:sldId id="280" r:id="rId36"/>
    <p:sldId id="290" r:id="rId37"/>
    <p:sldId id="322" r:id="rId38"/>
    <p:sldId id="278" r:id="rId39"/>
    <p:sldId id="281" r:id="rId40"/>
    <p:sldId id="291" r:id="rId41"/>
    <p:sldId id="297" r:id="rId42"/>
    <p:sldId id="32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87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293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518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60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971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139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1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323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3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639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262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160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C670-8D67-2543-97A1-C59C9B946A92}" type="datetimeFigureOut">
              <a:t>3/5/19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CF040-7A2A-1F46-ABD0-C55AC74E5B8E}" type="slidenum"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722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www.youtube.com/watch?v=IP0cUBWTgpY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www.youtube.com/watch?v=IP0cUBWTgp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ww.youtube.com/watch?v=IP0cUBWTgp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LLKqthJOdN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www.youtube.com/watch?v=IP0cUBWTgp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www.youtube.com/watch?v=IP0cUBWTgp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youtube.com/watch?v=IP0cUBWTgp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www.youtube.com/watch?v=IP0cUBWTgp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www.youtube.com/watch?v=IP0cUBWTgp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www.youtube.com/watch?v=IP0cUBWTgp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P0cUBWTgpY" TargetMode="External"/><Relationship Id="rId4" Type="http://schemas.openxmlformats.org/officeDocument/2006/relationships/hyperlink" Target="https://en.wikipedia.org/wiki/Business_Model_Canvas" TargetMode="External"/><Relationship Id="rId5" Type="http://schemas.openxmlformats.org/officeDocument/2006/relationships/hyperlink" Target="https://en.wikipedia.org/wiki/Alexander_Osterwald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LKqthJOdN8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www.youtube.com/watch?v=IP0cUBWTgp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6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956" y="6138764"/>
            <a:ext cx="3187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By : Marcela Leon </a:t>
            </a:r>
          </a:p>
          <a:p>
            <a:r>
              <a:rPr lang="es-ES_tradnl"/>
              <a:t>marcelaleon@innovazzone.com</a:t>
            </a:r>
          </a:p>
        </p:txBody>
      </p:sp>
    </p:spTree>
    <p:extLst>
      <p:ext uri="{BB962C8B-B14F-4D97-AF65-F5344CB8AC3E}">
        <p14:creationId xmlns:p14="http://schemas.microsoft.com/office/powerpoint/2010/main" val="257966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68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316072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05563" y="949577"/>
            <a:ext cx="1645920" cy="4624185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7153778" y="933314"/>
            <a:ext cx="15977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>
                <a:solidFill>
                  <a:schemeClr val="bg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bg2"/>
                </a:solidFill>
              </a:rPr>
              <a:t>Segments</a:t>
            </a:r>
          </a:p>
          <a:p>
            <a:endParaRPr lang="es-ES_tradnl" sz="1400" b="1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Large and Medium companies would be able to invest in ROI  (1000 top Peruvian largest organizations)</a:t>
            </a:r>
          </a:p>
          <a:p>
            <a:endParaRPr lang="es-ES_tradnl" sz="1400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Within orgs: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GM’s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Head of HR</a:t>
            </a:r>
          </a:p>
          <a:p>
            <a:endParaRPr lang="es-ES_tradnl" sz="1400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For certification:</a:t>
            </a:r>
          </a:p>
          <a:p>
            <a:r>
              <a:rPr lang="es-ES_tradnl" sz="1400">
                <a:solidFill>
                  <a:srgbClr val="EEECE1"/>
                </a:solidFill>
              </a:rPr>
              <a:t>HR Directors to invite their experts.</a:t>
            </a:r>
          </a:p>
          <a:p>
            <a:endParaRPr lang="es-ES_tradnl" sz="1400" b="1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563" y="1252186"/>
            <a:ext cx="636002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/>
              <a:t>Our solutions are directed to all organizations in Peru.   Although very likely only </a:t>
            </a:r>
            <a:r>
              <a:rPr lang="es-ES_tradnl" sz="2000" b="1"/>
              <a:t>large and medium </a:t>
            </a:r>
            <a:r>
              <a:rPr lang="es-ES_tradnl" sz="2000"/>
              <a:t>companies would have significant investments that would require ROI analysis. </a:t>
            </a:r>
          </a:p>
          <a:p>
            <a:pPr algn="just"/>
            <a:endParaRPr lang="es-ES_tradnl" sz="2000"/>
          </a:p>
          <a:p>
            <a:pPr algn="just"/>
            <a:r>
              <a:rPr lang="es-ES_tradnl" sz="2000"/>
              <a:t>So our market objective for CONSULTANT WORK would be first to go to the 1000 largest organizations which we have identified.  We will explore or network.  </a:t>
            </a:r>
          </a:p>
          <a:p>
            <a:pPr algn="just"/>
            <a:r>
              <a:rPr lang="es-ES_tradnl" sz="2000"/>
              <a:t>  </a:t>
            </a:r>
          </a:p>
          <a:p>
            <a:pPr algn="just"/>
            <a:r>
              <a:rPr lang="es-ES_tradnl" sz="2000"/>
              <a:t>Within organizations there our target clients for Consulting solutions are:</a:t>
            </a:r>
          </a:p>
          <a:p>
            <a:pPr marL="800100" lvl="1" indent="-342900" algn="just">
              <a:buFont typeface="Arial"/>
              <a:buChar char="•"/>
            </a:pPr>
            <a:r>
              <a:rPr lang="es-ES_tradnl"/>
              <a:t>Board of Directors </a:t>
            </a:r>
          </a:p>
          <a:p>
            <a:pPr marL="800100" lvl="1" indent="-342900" algn="just">
              <a:buFont typeface="Arial"/>
              <a:buChar char="•"/>
            </a:pPr>
            <a:r>
              <a:rPr lang="es-ES_tradnl"/>
              <a:t>General Managers</a:t>
            </a:r>
          </a:p>
          <a:p>
            <a:pPr marL="800100" lvl="1" indent="-342900" algn="just">
              <a:buFont typeface="Arial"/>
              <a:buChar char="•"/>
            </a:pPr>
            <a:r>
              <a:rPr lang="es-ES_tradnl"/>
              <a:t>Head of HR </a:t>
            </a:r>
          </a:p>
          <a:p>
            <a:pPr algn="just"/>
            <a:endParaRPr lang="es-ES_tradnl" sz="2000"/>
          </a:p>
          <a:p>
            <a:pPr algn="just"/>
            <a:r>
              <a:rPr lang="es-ES_tradnl" sz="2000"/>
              <a:t>Target market for CERTIFICATION AND WORKSHOPS: HR Directors in organizations.</a:t>
            </a:r>
          </a:p>
        </p:txBody>
      </p:sp>
      <p:pic>
        <p:nvPicPr>
          <p:cNvPr id="7" name="Picture 6" descr="target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1002619"/>
            <a:ext cx="4572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20305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>
              <a:solidFill>
                <a:srgbClr val="EEECE1"/>
              </a:solidFill>
            </a:endParaRPr>
          </a:p>
          <a:p>
            <a:endParaRPr lang="es-ES_tradnl" sz="1400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Large and Medium companies would be able to invest in ROI  (1000 top Peruvian largest organizations)</a:t>
            </a:r>
          </a:p>
          <a:p>
            <a:endParaRPr lang="es-ES_tradnl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Within orgs: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GM’s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>
                <a:solidFill>
                  <a:srgbClr val="EEECE1"/>
                </a:solidFill>
              </a:rPr>
              <a:t>Head of HR</a:t>
            </a:r>
          </a:p>
          <a:p>
            <a:endParaRPr lang="es-ES_tradnl" sz="1400">
              <a:solidFill>
                <a:srgbClr val="EEECE1"/>
              </a:solidFill>
            </a:endParaRPr>
          </a:p>
          <a:p>
            <a:r>
              <a:rPr lang="es-ES_tradnl" sz="1400">
                <a:solidFill>
                  <a:srgbClr val="EEECE1"/>
                </a:solidFill>
              </a:rPr>
              <a:t>For certification:</a:t>
            </a:r>
          </a:p>
          <a:p>
            <a:r>
              <a:rPr lang="es-ES_tradnl" sz="1400">
                <a:solidFill>
                  <a:srgbClr val="EEECE1"/>
                </a:solidFill>
              </a:rPr>
              <a:t>HR Directors to invite their experts.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bg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bg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1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9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6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22" y="5118729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9" y="2714038"/>
            <a:ext cx="457200" cy="457200"/>
          </a:xfrm>
          <a:prstGeom prst="rect">
            <a:avLst/>
          </a:prstGeom>
        </p:spPr>
      </p:pic>
      <p:pic>
        <p:nvPicPr>
          <p:cNvPr id="45" name="Picture 44" descr="target (1)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444543"/>
            <a:ext cx="4572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74598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3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248831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5124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0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2" y="5118729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99" y="26947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5384751" y="2943013"/>
            <a:ext cx="1661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chemeClr val="bg2"/>
                </a:solidFill>
              </a:rPr>
              <a:t>Consulting – F2F,     Web, mailing</a:t>
            </a:r>
          </a:p>
          <a:p>
            <a:r>
              <a:rPr lang="es-ES_tradnl" sz="1200">
                <a:solidFill>
                  <a:schemeClr val="bg2"/>
                </a:solidFill>
              </a:rPr>
              <a:t>Teaching – Centrum workshops. APERHU</a:t>
            </a:r>
          </a:p>
          <a:p>
            <a:r>
              <a:rPr lang="es-ES_tradnl" sz="1200">
                <a:solidFill>
                  <a:schemeClr val="bg2"/>
                </a:solidFill>
              </a:rPr>
              <a:t>Writing : Gestion , web,LINKEDIN Strategy</a:t>
            </a:r>
          </a:p>
          <a:p>
            <a:r>
              <a:rPr lang="es-ES_tradnl" sz="1200">
                <a:solidFill>
                  <a:schemeClr val="bg2"/>
                </a:solidFill>
              </a:rPr>
              <a:t>Speaking – APERHU &amp; AMCHAM  Congresses</a:t>
            </a:r>
          </a:p>
          <a:p>
            <a:r>
              <a:rPr lang="es-ES_tradnl" sz="1200">
                <a:solidFill>
                  <a:schemeClr val="bg2"/>
                </a:solidFill>
              </a:rPr>
              <a:t>Researching – Renewed research (Rodrigo), Government Institutes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598" y="656310"/>
            <a:ext cx="48465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/>
              <a:t>Delivery/Touchpoint Channels: 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Consulting with ROI </a:t>
            </a:r>
            <a:r>
              <a:rPr lang="es-ES_tradnl"/>
              <a:t>– F2F, Web, mailing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Teaching ROI – </a:t>
            </a:r>
            <a:r>
              <a:rPr lang="es-ES_tradnl"/>
              <a:t>workshops, certification. Centrum,   Seminarium, APERHU, AMCHAM HR Committee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Writing ROI : </a:t>
            </a:r>
            <a:r>
              <a:rPr lang="es-ES_tradnl"/>
              <a:t>Magazines - Gestión, web, Social Media, LINKEDIN strategy.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Speaking on ROI – </a:t>
            </a:r>
            <a:r>
              <a:rPr lang="es-ES_tradnl"/>
              <a:t>APERHU y AMCHAM  Congresses / Seminars.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Researching – </a:t>
            </a:r>
            <a:r>
              <a:rPr lang="es-ES_tradnl"/>
              <a:t>Universities (business cases), Presentation of Survey Research made by Instituto ROI – renewed, Government initiative about Institutes.</a:t>
            </a:r>
          </a:p>
          <a:p>
            <a:endParaRPr lang="es-ES_tradnl" sz="2000"/>
          </a:p>
          <a:p>
            <a:endParaRPr lang="es-ES_tradnl"/>
          </a:p>
        </p:txBody>
      </p:sp>
      <p:sp>
        <p:nvSpPr>
          <p:cNvPr id="7" name="TextBox 6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Channels</a:t>
            </a:r>
          </a:p>
        </p:txBody>
      </p:sp>
      <p:pic>
        <p:nvPicPr>
          <p:cNvPr id="9" name="Picture 8" descr="moving-tru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39" y="2694794"/>
            <a:ext cx="4572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36912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94697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20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4530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7852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9" y="2637062"/>
            <a:ext cx="457200" cy="457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5" name="TextBox 44"/>
          <p:cNvSpPr txBox="1"/>
          <p:nvPr/>
        </p:nvSpPr>
        <p:spPr>
          <a:xfrm>
            <a:off x="5384751" y="2885281"/>
            <a:ext cx="1661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chemeClr val="bg2"/>
                </a:solidFill>
              </a:rPr>
              <a:t>Consulting – F2F,     Web, mailing</a:t>
            </a:r>
          </a:p>
          <a:p>
            <a:r>
              <a:rPr lang="es-ES_tradnl" sz="1200">
                <a:solidFill>
                  <a:schemeClr val="bg2"/>
                </a:solidFill>
              </a:rPr>
              <a:t>Teaching – Centrum workshops. APERHU</a:t>
            </a:r>
          </a:p>
          <a:p>
            <a:r>
              <a:rPr lang="es-ES_tradnl" sz="1200">
                <a:solidFill>
                  <a:schemeClr val="bg2"/>
                </a:solidFill>
              </a:rPr>
              <a:t>Writing : Gestion , web,,LINKEDIN Strategy</a:t>
            </a:r>
          </a:p>
          <a:p>
            <a:r>
              <a:rPr lang="es-ES_tradnl" sz="1200">
                <a:solidFill>
                  <a:schemeClr val="bg2"/>
                </a:solidFill>
              </a:rPr>
              <a:t>Speaking – APERHU &amp; AMCHAM  Congresses</a:t>
            </a:r>
          </a:p>
          <a:p>
            <a:r>
              <a:rPr lang="es-ES_tradnl" sz="1200">
                <a:solidFill>
                  <a:schemeClr val="bg2"/>
                </a:solidFill>
              </a:rPr>
              <a:t>Researching – Renewed research (Rodrigo), Government Institutes</a:t>
            </a:r>
          </a:p>
        </p:txBody>
      </p:sp>
    </p:spTree>
    <p:extLst>
      <p:ext uri="{BB962C8B-B14F-4D97-AF65-F5344CB8AC3E}">
        <p14:creationId xmlns:p14="http://schemas.microsoft.com/office/powerpoint/2010/main" val="297133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53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232015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solidFill>
            <a:srgbClr val="008000"/>
          </a:solidFill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9" y="2733282"/>
            <a:ext cx="457200" cy="457200"/>
          </a:xfrm>
          <a:prstGeom prst="rect">
            <a:avLst/>
          </a:prstGeom>
        </p:spPr>
      </p:pic>
      <p:pic>
        <p:nvPicPr>
          <p:cNvPr id="45" name="Picture 44" descr="protec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20" y="451768"/>
            <a:ext cx="4572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96341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4137" y="366845"/>
            <a:ext cx="1645920" cy="2286000"/>
          </a:xfrm>
          <a:prstGeom prst="rect">
            <a:avLst/>
          </a:prstGeom>
          <a:solidFill>
            <a:srgbClr val="008000"/>
          </a:solidFill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/>
          </a:p>
          <a:p>
            <a:endParaRPr lang="es-ES_tradnl" sz="1200" b="1"/>
          </a:p>
          <a:p>
            <a:endParaRPr lang="es-ES_tradnl" sz="1200" b="1"/>
          </a:p>
          <a:p>
            <a:r>
              <a:rPr lang="es-ES_tradnl" sz="1200" b="1"/>
              <a:t>New Customers :</a:t>
            </a:r>
            <a:r>
              <a:rPr lang="es-ES_tradnl" sz="1200"/>
              <a:t> Landpage, HR Orgs. Network, Social Media  Publications, Mailing. </a:t>
            </a:r>
            <a:endParaRPr lang="es-ES_tradnl"/>
          </a:p>
          <a:p>
            <a:r>
              <a:rPr lang="es-ES_tradnl" sz="1200" b="1"/>
              <a:t>Retained Customers:</a:t>
            </a:r>
          </a:p>
          <a:p>
            <a:r>
              <a:rPr lang="es-ES_tradnl" sz="1200"/>
              <a:t>Linkedin, Best Practices network, Subscription landpage, Outsorced Value Creator. </a:t>
            </a:r>
            <a:endParaRPr lang="es-ES_tradnl" sz="1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2625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Relationships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598" y="656310"/>
            <a:ext cx="4846539" cy="455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/>
              <a:t>Customer Relationships</a:t>
            </a:r>
          </a:p>
          <a:p>
            <a:endParaRPr lang="es-ES_tradnl"/>
          </a:p>
          <a:p>
            <a:r>
              <a:rPr lang="es-ES_tradnl" b="1"/>
              <a:t>GET customers : </a:t>
            </a:r>
          </a:p>
          <a:p>
            <a:r>
              <a:rPr lang="es-ES_tradnl"/>
              <a:t>Consulting : Landpage, APERHU &amp; AMCHAM Seminars, Marketing, Mailing, Current Customers.</a:t>
            </a:r>
          </a:p>
          <a:p>
            <a:r>
              <a:rPr lang="es-ES_tradnl"/>
              <a:t>Certification/Workshops : Centrum Network</a:t>
            </a:r>
          </a:p>
          <a:p>
            <a:r>
              <a:rPr lang="es-ES_tradnl"/>
              <a:t>Social Media : Publications, Mailing Ads.</a:t>
            </a:r>
          </a:p>
          <a:p>
            <a:endParaRPr lang="es-ES_tradnl"/>
          </a:p>
          <a:p>
            <a:r>
              <a:rPr lang="es-ES_tradnl" b="1"/>
              <a:t>RETAIN Customers:</a:t>
            </a:r>
          </a:p>
          <a:p>
            <a:r>
              <a:rPr lang="es-ES_tradnl"/>
              <a:t>Certified/Workshop Network in Linkedin Group</a:t>
            </a:r>
          </a:p>
          <a:p>
            <a:r>
              <a:rPr lang="es-ES_tradnl"/>
              <a:t>Best Practices – Network </a:t>
            </a:r>
          </a:p>
          <a:p>
            <a:r>
              <a:rPr lang="es-ES_tradnl"/>
              <a:t>Landpage with suscription – notification updates on research and papers.</a:t>
            </a:r>
          </a:p>
          <a:p>
            <a:r>
              <a:rPr lang="es-ES_tradnl"/>
              <a:t>Outsourced Value Creator – for a fixed amount  continuous support</a:t>
            </a:r>
            <a:endParaRPr lang="es-ES_tradnl" sz="2000"/>
          </a:p>
          <a:p>
            <a:endParaRPr lang="es-ES_tradnl"/>
          </a:p>
        </p:txBody>
      </p:sp>
      <p:pic>
        <p:nvPicPr>
          <p:cNvPr id="8" name="Picture 7" descr="prot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0" y="451768"/>
            <a:ext cx="4572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63779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89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3285" y="6450630"/>
            <a:ext cx="38911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Source:  </a:t>
            </a:r>
            <a:r>
              <a:rPr lang="es-ES_tradnl" sz="1200">
                <a:hlinkClick r:id="rId3"/>
              </a:rPr>
              <a:t>https://www.youtube.com/watch?v=LLKqthJOdN8</a:t>
            </a:r>
            <a:endParaRPr lang="es-ES_tradnl" sz="1200"/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59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solidFill>
            <a:srgbClr val="008000"/>
          </a:solidFill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200" b="1"/>
          </a:p>
          <a:p>
            <a:endParaRPr lang="es-ES_tradnl" sz="1200" b="1"/>
          </a:p>
          <a:p>
            <a:endParaRPr lang="es-ES_tradnl" sz="1200" b="1"/>
          </a:p>
          <a:p>
            <a:r>
              <a:rPr lang="es-ES_tradnl" sz="1200" b="1"/>
              <a:t>New Customers :</a:t>
            </a:r>
            <a:r>
              <a:rPr lang="es-ES_tradnl" sz="1200"/>
              <a:t> Landpage, HR Orgs. Network, Social Media  Publications, Mailing. </a:t>
            </a:r>
          </a:p>
          <a:p>
            <a:r>
              <a:rPr lang="es-ES_tradnl" sz="1200" b="1"/>
              <a:t>Retained Customers:</a:t>
            </a:r>
          </a:p>
          <a:p>
            <a:r>
              <a:rPr lang="es-ES_tradnl" sz="1200"/>
              <a:t>Linkedin, Best Practices network, Subscription landpage, Outsourced Value Creator.</a:t>
            </a:r>
            <a:endParaRPr lang="es-ES_tradnl" sz="20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5124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9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20" y="451768"/>
            <a:ext cx="457200" cy="4572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9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6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280555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804712"/>
            <a:ext cx="1645920" cy="4178808"/>
          </a:xfrm>
          <a:prstGeom prst="rect">
            <a:avLst/>
          </a:prstGeom>
          <a:solidFill>
            <a:srgbClr val="4BACC6"/>
          </a:solidFill>
          <a:ln w="50800">
            <a:solidFill>
              <a:srgbClr val="4BAC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3200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39890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7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463787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4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00" y="490256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2" y="5099485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7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solidFill>
            <a:schemeClr val="accent5"/>
          </a:solidFill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000000"/>
                </a:solidFill>
              </a:rPr>
              <a:t>Revenue Streams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598" y="656310"/>
            <a:ext cx="672360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/>
              <a:t>Revenue Streams: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Consulting with ROI – </a:t>
            </a:r>
            <a:r>
              <a:rPr lang="es-ES_tradnl"/>
              <a:t>Price according to scope, workload, resources involved &amp; know-how transfer.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Blended Consulting + Teaching </a:t>
            </a:r>
            <a:r>
              <a:rPr lang="es-ES_tradnl"/>
              <a:t>– Continuous income. (Engagement and Employee Experience Initiatives).</a:t>
            </a:r>
            <a:endParaRPr lang="es-ES_tradnl"/>
          </a:p>
          <a:p>
            <a:pPr marL="342900" indent="-342900">
              <a:buFont typeface="Arial"/>
              <a:buChar char="•"/>
            </a:pPr>
            <a:r>
              <a:rPr lang="es-ES_tradnl" b="1"/>
              <a:t>Teaching ROI (certification) </a:t>
            </a:r>
            <a:r>
              <a:rPr lang="es-ES_tradnl"/>
              <a:t>– benchmark with other classes, resources involved, workload.  Review Centrum pricing terms.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Payment – </a:t>
            </a:r>
            <a:r>
              <a:rPr lang="es-ES_tradnl"/>
              <a:t>Invoice 30% before delivery, 70% to be paid 15-30 after each deliverable.  Direct payment to bank account.</a:t>
            </a:r>
          </a:p>
          <a:p>
            <a:pPr marL="342900" indent="-342900">
              <a:buFont typeface="Arial"/>
              <a:buChar char="•"/>
            </a:pPr>
            <a:r>
              <a:rPr lang="es-ES_tradnl" b="1"/>
              <a:t>APERHU discount.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4033" y="5305043"/>
            <a:ext cx="4178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/>
              <a:t>Consulting with ROI </a:t>
            </a:r>
            <a:r>
              <a:rPr lang="es-ES_tradnl" sz="1200"/>
              <a:t>– Price according to scope, workload, resources involved &amp; know-how transfer, daily price. </a:t>
            </a:r>
          </a:p>
          <a:p>
            <a:r>
              <a:rPr lang="es-ES_tradnl" sz="1200" b="1"/>
              <a:t>Blended Consulting + Teaching </a:t>
            </a:r>
            <a:r>
              <a:rPr lang="es-ES_tradnl" sz="1200"/>
              <a:t>– Continous income.</a:t>
            </a:r>
          </a:p>
          <a:p>
            <a:r>
              <a:rPr lang="es-ES_tradnl" sz="1200" b="1"/>
              <a:t>Teaching ROI (certification) </a:t>
            </a:r>
            <a:r>
              <a:rPr lang="es-ES_tradnl" sz="1200"/>
              <a:t>– benchmark with other classes, resources involved, workload.  Review Centrum pricing terms.</a:t>
            </a:r>
          </a:p>
          <a:p>
            <a:r>
              <a:rPr lang="es-ES_tradnl" sz="1200" b="1"/>
              <a:t>Blended Cons. + Teaching </a:t>
            </a:r>
            <a:r>
              <a:rPr lang="es-ES_tradnl" sz="1200"/>
              <a:t>– Engagement &amp; Empl. Experience </a:t>
            </a:r>
            <a:r>
              <a:rPr lang="es-ES_tradnl" sz="1200" b="1"/>
              <a:t>Payment –</a:t>
            </a:r>
            <a:r>
              <a:rPr lang="es-ES_tradnl" sz="1200"/>
              <a:t>30% before, 70% t15-30 after, Aperhu discount</a:t>
            </a:r>
          </a:p>
          <a:p>
            <a:endParaRPr lang="es-ES_tradnl" sz="1200"/>
          </a:p>
        </p:txBody>
      </p:sp>
      <p:pic>
        <p:nvPicPr>
          <p:cNvPr id="9" name="Picture 8" descr="money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2" y="509948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solidFill>
            <a:srgbClr val="4BACC6"/>
          </a:solidFill>
          <a:ln w="50800">
            <a:solidFill>
              <a:srgbClr val="4BAC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56823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67164" y="5291374"/>
            <a:ext cx="4184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/>
              <a:t>Consulting with ROI </a:t>
            </a:r>
            <a:r>
              <a:rPr lang="es-ES_tradnl" sz="1200"/>
              <a:t>– Price according to scope, workload, resources involved &amp; know-how transfer, daily price. </a:t>
            </a:r>
          </a:p>
          <a:p>
            <a:r>
              <a:rPr lang="es-ES_tradnl" sz="1200" b="1"/>
              <a:t>Teaching ROI (certification) </a:t>
            </a:r>
            <a:r>
              <a:rPr lang="es-ES_tradnl" sz="1200"/>
              <a:t>– benchmark with other classes, resources involved, workload.  Review Centrum pricing terms.</a:t>
            </a:r>
          </a:p>
          <a:p>
            <a:r>
              <a:rPr lang="es-ES_tradnl" sz="1200" b="1"/>
              <a:t>Blended Cons. + Teaching </a:t>
            </a:r>
            <a:r>
              <a:rPr lang="es-ES_tradnl" sz="1200"/>
              <a:t>– Engagement &amp; Empl. Experience projects.</a:t>
            </a:r>
          </a:p>
          <a:p>
            <a:r>
              <a:rPr lang="es-ES_tradnl" sz="1200" b="1"/>
              <a:t>Payment –</a:t>
            </a:r>
            <a:r>
              <a:rPr lang="es-ES_tradnl" sz="1200"/>
              <a:t>30% before, 70% t15-30 after, Aperhu discount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463787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80" y="471012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2" y="5060997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101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35430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solidFill>
            <a:srgbClr val="FFFF00"/>
          </a:solidFill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000000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000000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4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0" y="2761048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22" y="5099485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1239" y="2705030"/>
            <a:ext cx="1645920" cy="2433058"/>
          </a:xfrm>
          <a:prstGeom prst="rect">
            <a:avLst/>
          </a:prstGeom>
          <a:solidFill>
            <a:srgbClr val="FFFF00"/>
          </a:solidFill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600">
              <a:solidFill>
                <a:srgbClr val="000000"/>
              </a:solidFill>
            </a:endParaRPr>
          </a:p>
          <a:p>
            <a:endParaRPr lang="es-ES_tradnl" sz="1200">
              <a:solidFill>
                <a:srgbClr val="000000"/>
              </a:solidFill>
            </a:endParaRPr>
          </a:p>
          <a:p>
            <a:endParaRPr lang="es-ES_tradnl" sz="1200">
              <a:solidFill>
                <a:srgbClr val="000000"/>
              </a:solidFill>
            </a:endParaRPr>
          </a:p>
          <a:p>
            <a:endParaRPr lang="es-ES_tradnl" sz="1200">
              <a:solidFill>
                <a:srgbClr val="000000"/>
              </a:solidFill>
            </a:endParaRPr>
          </a:p>
          <a:p>
            <a:r>
              <a:rPr lang="es-ES_tradnl" sz="1200">
                <a:solidFill>
                  <a:srgbClr val="000000"/>
                </a:solidFill>
              </a:rPr>
              <a:t>New Website</a:t>
            </a:r>
          </a:p>
          <a:p>
            <a:r>
              <a:rPr lang="es-ES_tradnl" sz="1200">
                <a:solidFill>
                  <a:srgbClr val="000000"/>
                </a:solidFill>
              </a:rPr>
              <a:t>Resource : 1 employee Social Media Positioning &amp; Ads.</a:t>
            </a:r>
          </a:p>
          <a:p>
            <a:r>
              <a:rPr lang="es-ES_tradnl" sz="1200">
                <a:solidFill>
                  <a:srgbClr val="000000"/>
                </a:solidFill>
              </a:rPr>
              <a:t>Office (Regus add. Office)</a:t>
            </a:r>
          </a:p>
          <a:p>
            <a:r>
              <a:rPr lang="es-ES_tradnl" sz="1200">
                <a:solidFill>
                  <a:srgbClr val="000000"/>
                </a:solidFill>
              </a:rPr>
              <a:t>Accounting&amp; Admin. Brochures Design </a:t>
            </a:r>
          </a:p>
          <a:p>
            <a:r>
              <a:rPr lang="es-ES_tradnl" sz="1200">
                <a:solidFill>
                  <a:srgbClr val="000000"/>
                </a:solidFill>
              </a:rPr>
              <a:t>OnDemand Cosnuttants</a:t>
            </a:r>
          </a:p>
          <a:p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892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000000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000000"/>
                </a:solidFill>
              </a:rPr>
              <a:t>Resources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0933" y="799799"/>
            <a:ext cx="47738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/>
              <a:t>Key Resources </a:t>
            </a:r>
          </a:p>
          <a:p>
            <a:endParaRPr lang="es-ES_tradnl" sz="2000"/>
          </a:p>
          <a:p>
            <a:r>
              <a:rPr lang="es-ES_tradnl" sz="2000"/>
              <a:t>New Website/ Landpage / Hosting</a:t>
            </a:r>
          </a:p>
          <a:p>
            <a:r>
              <a:rPr lang="es-ES_tradnl" sz="2000"/>
              <a:t>Resource : 1 employee dedication </a:t>
            </a:r>
          </a:p>
          <a:p>
            <a:r>
              <a:rPr lang="es-ES_tradnl" sz="2000"/>
              <a:t>Social Media Positioning &amp; Ad Strategy  </a:t>
            </a:r>
          </a:p>
          <a:p>
            <a:r>
              <a:rPr lang="es-ES_tradnl" sz="2000"/>
              <a:t>Office (Regus additional office)</a:t>
            </a:r>
          </a:p>
          <a:p>
            <a:r>
              <a:rPr lang="es-ES_tradnl" sz="2000"/>
              <a:t>Accounting &amp; Administration (Erich’s team) </a:t>
            </a:r>
          </a:p>
          <a:p>
            <a:r>
              <a:rPr lang="es-ES_tradnl" sz="2000"/>
              <a:t>Brochures design </a:t>
            </a:r>
          </a:p>
          <a:p>
            <a:r>
              <a:rPr lang="es-ES_tradnl" sz="2000"/>
              <a:t>On-Demand Consultants (MA, MPP, RM, LT, Woman on Work) </a:t>
            </a:r>
          </a:p>
          <a:p>
            <a:endParaRPr lang="es-ES_tradnl" sz="2000"/>
          </a:p>
          <a:p>
            <a:endParaRPr lang="es-ES_tradnl" sz="2000"/>
          </a:p>
          <a:p>
            <a:endParaRPr lang="es-ES_tradnl" sz="2000"/>
          </a:p>
          <a:p>
            <a:endParaRPr lang="es-ES_tradnl"/>
          </a:p>
        </p:txBody>
      </p:sp>
      <p:pic>
        <p:nvPicPr>
          <p:cNvPr id="9" name="Picture 8" descr="infrastru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0" y="276104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5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solidFill>
            <a:srgbClr val="FFFF00"/>
          </a:solidFill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200">
              <a:solidFill>
                <a:srgbClr val="000000"/>
              </a:solidFill>
            </a:endParaRPr>
          </a:p>
          <a:p>
            <a:endParaRPr lang="es-ES_tradnl" sz="1200">
              <a:solidFill>
                <a:srgbClr val="000000"/>
              </a:solidFill>
            </a:endParaRPr>
          </a:p>
          <a:p>
            <a:r>
              <a:rPr lang="es-ES_tradnl" sz="1200">
                <a:solidFill>
                  <a:srgbClr val="000000"/>
                </a:solidFill>
              </a:rPr>
              <a:t>New Website </a:t>
            </a:r>
          </a:p>
          <a:p>
            <a:r>
              <a:rPr lang="es-ES_tradnl" sz="1200">
                <a:solidFill>
                  <a:srgbClr val="000000"/>
                </a:solidFill>
              </a:rPr>
              <a:t> Resource : 1 employee Social Media Positioning &amp; Ads.</a:t>
            </a:r>
          </a:p>
          <a:p>
            <a:r>
              <a:rPr lang="es-ES_tradnl" sz="1200">
                <a:solidFill>
                  <a:srgbClr val="000000"/>
                </a:solidFill>
              </a:rPr>
              <a:t>Office </a:t>
            </a:r>
          </a:p>
          <a:p>
            <a:r>
              <a:rPr lang="es-ES_tradnl" sz="1200">
                <a:solidFill>
                  <a:srgbClr val="000000"/>
                </a:solidFill>
              </a:rPr>
              <a:t>Accounting&amp; Administrtion </a:t>
            </a:r>
          </a:p>
          <a:p>
            <a:r>
              <a:rPr lang="es-ES_tradnl" sz="1200">
                <a:solidFill>
                  <a:srgbClr val="000000"/>
                </a:solidFill>
              </a:rPr>
              <a:t>Brochures Design</a:t>
            </a:r>
          </a:p>
          <a:p>
            <a:r>
              <a:rPr lang="es-ES_tradnl" sz="1200">
                <a:solidFill>
                  <a:srgbClr val="000000"/>
                </a:solidFill>
              </a:rPr>
              <a:t>On-Demand Consultants </a:t>
            </a:r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08157" y="260465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000000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000000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03316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8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3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412430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098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397833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60" y="490256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3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ES_tradnl" sz="1400"/>
          </a:p>
          <a:p>
            <a:endParaRPr lang="es-ES_tradnl" sz="1400"/>
          </a:p>
          <a:p>
            <a:endParaRPr lang="es-ES_tradnl" sz="1400"/>
          </a:p>
          <a:p>
            <a:r>
              <a:rPr lang="es-ES_tradnl" sz="1400"/>
              <a:t>ROI Institute Team</a:t>
            </a:r>
          </a:p>
          <a:p>
            <a:r>
              <a:rPr lang="es-ES_tradnl" sz="1400"/>
              <a:t>MAS Consultores</a:t>
            </a:r>
          </a:p>
          <a:p>
            <a:r>
              <a:rPr lang="es-ES_tradnl" sz="1400"/>
              <a:t>Centrum </a:t>
            </a:r>
          </a:p>
          <a:p>
            <a:r>
              <a:rPr lang="es-ES_tradnl" sz="1400"/>
              <a:t>APERHU Association </a:t>
            </a:r>
          </a:p>
          <a:p>
            <a:r>
              <a:rPr lang="es-ES_tradnl" sz="1400"/>
              <a:t>AMCHAM RH Committee</a:t>
            </a:r>
          </a:p>
          <a:p>
            <a:r>
              <a:rPr lang="es-ES_tradnl" sz="1400"/>
              <a:t>Gestión </a:t>
            </a:r>
          </a:p>
          <a:p>
            <a:r>
              <a:rPr lang="es-ES_tradnl" sz="1400"/>
              <a:t>Perspektiva</a:t>
            </a:r>
          </a:p>
          <a:p>
            <a:r>
              <a:rPr lang="es-ES_tradnl" sz="1400"/>
              <a:t>Universities</a:t>
            </a:r>
          </a:p>
          <a:p>
            <a:r>
              <a:rPr lang="es-ES_tradnl" sz="1400"/>
              <a:t>Government</a:t>
            </a:r>
            <a:endParaRPr lang="es-ES_tradnl" sz="1400"/>
          </a:p>
        </p:txBody>
      </p:sp>
      <p:sp>
        <p:nvSpPr>
          <p:cNvPr id="5" name="TextBox 4"/>
          <p:cNvSpPr txBox="1"/>
          <p:nvPr/>
        </p:nvSpPr>
        <p:spPr>
          <a:xfrm>
            <a:off x="295754" y="399625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Partnerships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136043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/>
              <a:t>Key Partnerships </a:t>
            </a:r>
          </a:p>
          <a:p>
            <a:endParaRPr lang="es-ES_tradnl"/>
          </a:p>
          <a:p>
            <a:r>
              <a:rPr lang="es-ES_tradnl"/>
              <a:t>ROI Institute Team</a:t>
            </a:r>
          </a:p>
          <a:p>
            <a:r>
              <a:rPr lang="es-ES_tradnl"/>
              <a:t>MAS Consultores</a:t>
            </a:r>
          </a:p>
          <a:p>
            <a:r>
              <a:rPr lang="es-ES_tradnl"/>
              <a:t>Centrum </a:t>
            </a:r>
          </a:p>
          <a:p>
            <a:r>
              <a:rPr lang="es-ES_tradnl"/>
              <a:t>APERHU Association </a:t>
            </a:r>
          </a:p>
          <a:p>
            <a:r>
              <a:rPr lang="es-ES_tradnl"/>
              <a:t>AMCHAM RH Committee</a:t>
            </a:r>
          </a:p>
          <a:p>
            <a:r>
              <a:rPr lang="es-ES_tradnl"/>
              <a:t>Gestión </a:t>
            </a:r>
          </a:p>
          <a:p>
            <a:r>
              <a:rPr lang="es-ES_tradnl"/>
              <a:t>Perspektiva</a:t>
            </a:r>
          </a:p>
          <a:p>
            <a:r>
              <a:rPr lang="es-ES_tradnl"/>
              <a:t>Universities</a:t>
            </a:r>
          </a:p>
          <a:p>
            <a:r>
              <a:rPr lang="es-ES_tradnl"/>
              <a:t>Government</a:t>
            </a:r>
          </a:p>
          <a:p>
            <a:endParaRPr lang="es-ES_tradnl"/>
          </a:p>
          <a:p>
            <a:endParaRPr lang="es-ES_tradnl"/>
          </a:p>
          <a:p>
            <a:endParaRPr lang="es-ES_tradnl"/>
          </a:p>
          <a:p>
            <a:endParaRPr lang="es-ES_tradnl"/>
          </a:p>
        </p:txBody>
      </p:sp>
      <p:pic>
        <p:nvPicPr>
          <p:cNvPr id="7" name="Picture 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</p:spTree>
    <p:extLst>
      <p:ext uri="{BB962C8B-B14F-4D97-AF65-F5344CB8AC3E}">
        <p14:creationId xmlns:p14="http://schemas.microsoft.com/office/powerpoint/2010/main" val="355650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485" y="1013982"/>
            <a:ext cx="1700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>
                <a:solidFill>
                  <a:schemeClr val="bg2"/>
                </a:solidFill>
              </a:rPr>
              <a:t>ROI Institute Team</a:t>
            </a:r>
          </a:p>
          <a:p>
            <a:r>
              <a:rPr lang="es-ES_tradnl" sz="1400">
                <a:solidFill>
                  <a:schemeClr val="bg2"/>
                </a:solidFill>
              </a:rPr>
              <a:t>MAS Consultores</a:t>
            </a:r>
          </a:p>
          <a:p>
            <a:r>
              <a:rPr lang="es-ES_tradnl" sz="1400">
                <a:solidFill>
                  <a:schemeClr val="bg2"/>
                </a:solidFill>
              </a:rPr>
              <a:t>Centrum </a:t>
            </a:r>
          </a:p>
          <a:p>
            <a:r>
              <a:rPr lang="es-ES_tradnl" sz="1400">
                <a:solidFill>
                  <a:schemeClr val="bg2"/>
                </a:solidFill>
              </a:rPr>
              <a:t>APERHU Association </a:t>
            </a:r>
          </a:p>
          <a:p>
            <a:r>
              <a:rPr lang="es-ES_tradnl" sz="1400">
                <a:solidFill>
                  <a:schemeClr val="bg2"/>
                </a:solidFill>
              </a:rPr>
              <a:t>AMCHAM RH Committee</a:t>
            </a:r>
          </a:p>
          <a:p>
            <a:r>
              <a:rPr lang="es-ES_tradnl" sz="1400">
                <a:solidFill>
                  <a:schemeClr val="bg2"/>
                </a:solidFill>
              </a:rPr>
              <a:t>PR : Gestión </a:t>
            </a:r>
          </a:p>
          <a:p>
            <a:r>
              <a:rPr lang="es-ES_tradnl" sz="1400">
                <a:solidFill>
                  <a:schemeClr val="bg2"/>
                </a:solidFill>
              </a:rPr>
              <a:t>Perspektiva</a:t>
            </a:r>
          </a:p>
          <a:p>
            <a:r>
              <a:rPr lang="es-ES_tradnl" sz="1400">
                <a:solidFill>
                  <a:schemeClr val="bg2"/>
                </a:solidFill>
              </a:rPr>
              <a:t>Universities</a:t>
            </a:r>
          </a:p>
          <a:p>
            <a:r>
              <a:rPr lang="es-ES_tradnl" sz="1400">
                <a:solidFill>
                  <a:schemeClr val="bg2"/>
                </a:solidFill>
              </a:rPr>
              <a:t>Government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1" y="445123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34122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83031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90256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99536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51108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5157217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7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10536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00" y="490256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2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7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1239" y="366845"/>
            <a:ext cx="1645920" cy="2654428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Activities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8666" y="1498683"/>
            <a:ext cx="4572000" cy="5632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/>
              <a:t>Key Activities </a:t>
            </a:r>
          </a:p>
          <a:p>
            <a:pPr algn="just"/>
            <a:endParaRPr lang="es-ES_tradnl"/>
          </a:p>
          <a:p>
            <a:pPr algn="just"/>
            <a:r>
              <a:rPr lang="es-ES_tradnl" b="1"/>
              <a:t>Consulting Business </a:t>
            </a:r>
            <a:r>
              <a:rPr lang="es-ES_tradnl"/>
              <a:t>–  Conducting ROI studies for organizations. Management of formal announcement 30-60-90 strategy. </a:t>
            </a:r>
          </a:p>
          <a:p>
            <a:pPr algn="just"/>
            <a:r>
              <a:rPr lang="es-ES_tradnl" b="1"/>
              <a:t>Teaching ROI – </a:t>
            </a:r>
            <a:r>
              <a:rPr lang="es-ES_tradnl"/>
              <a:t>Workshops coordination and announcement </a:t>
            </a:r>
          </a:p>
          <a:p>
            <a:pPr algn="just"/>
            <a:r>
              <a:rPr lang="es-ES_tradnl" b="1"/>
              <a:t>Blended Consulting + Teaching – </a:t>
            </a:r>
            <a:r>
              <a:rPr lang="es-ES_tradnl"/>
              <a:t>Enagement and Employee Experience Projects.</a:t>
            </a:r>
            <a:endParaRPr lang="es-ES_tradnl"/>
          </a:p>
          <a:p>
            <a:pPr algn="just"/>
            <a:r>
              <a:rPr lang="es-ES_tradnl" b="1"/>
              <a:t>Speeches </a:t>
            </a:r>
            <a:r>
              <a:rPr lang="es-ES_tradnl"/>
              <a:t>– AMCHAM &amp; APERHU. </a:t>
            </a:r>
          </a:p>
          <a:p>
            <a:pPr algn="just"/>
            <a:r>
              <a:rPr lang="es-ES_tradnl" b="1"/>
              <a:t>Research – </a:t>
            </a:r>
            <a:r>
              <a:rPr lang="es-ES_tradnl"/>
              <a:t>Renewed research &amp; with action plans to present to AMCHAM for Congress, Institutes Research return for students &amp; country.</a:t>
            </a:r>
            <a:endParaRPr lang="es-ES_tradnl"/>
          </a:p>
          <a:p>
            <a:r>
              <a:rPr lang="es-ES_tradnl" b="1"/>
              <a:t>Writing about ROI </a:t>
            </a:r>
            <a:r>
              <a:rPr lang="es-ES_tradnl"/>
              <a:t>–blogs, articles, LINKEDIN </a:t>
            </a:r>
          </a:p>
          <a:p>
            <a:endParaRPr lang="es-ES_tradnl"/>
          </a:p>
          <a:p>
            <a:r>
              <a:rPr lang="es-ES_tradnl"/>
              <a:t>We require to start with Advertisement &amp; Publications as well as getting 1 business case to publish.</a:t>
            </a:r>
          </a:p>
          <a:p>
            <a:endParaRPr lang="es-ES_tradnl"/>
          </a:p>
        </p:txBody>
      </p:sp>
      <p:pic>
        <p:nvPicPr>
          <p:cNvPr id="7" name="Picture 6" descr="gear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1239" y="932660"/>
            <a:ext cx="1645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200" b="1"/>
              <a:t>Consulting Business </a:t>
            </a:r>
            <a:r>
              <a:rPr lang="es-ES_tradnl" sz="1200"/>
              <a:t>–ROI studies,. Formal 30-60-90 strategy. </a:t>
            </a:r>
          </a:p>
          <a:p>
            <a:pPr algn="just"/>
            <a:r>
              <a:rPr lang="es-ES_tradnl" sz="1200" b="1"/>
              <a:t>Teaching ROI – </a:t>
            </a:r>
            <a:r>
              <a:rPr lang="es-ES_tradnl" sz="1200"/>
              <a:t>wkshps coord, announce &amp; fac.</a:t>
            </a:r>
          </a:p>
          <a:p>
            <a:pPr algn="just"/>
            <a:r>
              <a:rPr lang="es-ES_tradnl" sz="1200" b="1"/>
              <a:t>Blended - </a:t>
            </a:r>
            <a:r>
              <a:rPr lang="es-ES_tradnl" sz="1200"/>
              <a:t>Enagement and Empl. Exp. Projs. </a:t>
            </a:r>
            <a:r>
              <a:rPr lang="es-ES_tradnl" sz="1200" b="1"/>
              <a:t>Speeches</a:t>
            </a:r>
            <a:r>
              <a:rPr lang="es-ES_tradnl" sz="1200"/>
              <a:t>–AMCHAM &amp; APERHU.         </a:t>
            </a:r>
            <a:r>
              <a:rPr lang="es-ES_tradnl" sz="1200" b="1"/>
              <a:t>Research – </a:t>
            </a:r>
            <a:r>
              <a:rPr lang="es-ES_tradnl" sz="1200"/>
              <a:t>Renewed research &amp; Institutes Research 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30276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4"/>
            <a:ext cx="1645920" cy="2286001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_tradnl" sz="1200" b="1"/>
          </a:p>
          <a:p>
            <a:pPr algn="just"/>
            <a:endParaRPr lang="es-ES_tradnl" sz="1200" b="1"/>
          </a:p>
          <a:p>
            <a:pPr algn="just"/>
            <a:endParaRPr lang="es-ES_tradnl" sz="1200" b="1"/>
          </a:p>
          <a:p>
            <a:pPr algn="just"/>
            <a:endParaRPr lang="es-ES_tradnl" sz="1200" b="1"/>
          </a:p>
          <a:p>
            <a:pPr algn="just"/>
            <a:r>
              <a:rPr lang="es-ES_tradnl" sz="1200" b="1"/>
              <a:t>Consulting Business </a:t>
            </a:r>
            <a:r>
              <a:rPr lang="es-ES_tradnl" sz="1200"/>
              <a:t>–ROI studies,. Formal 30-60-90 strategy. </a:t>
            </a:r>
          </a:p>
          <a:p>
            <a:pPr algn="just"/>
            <a:r>
              <a:rPr lang="es-ES_tradnl" sz="1200" b="1"/>
              <a:t>Teaching ROI – </a:t>
            </a:r>
            <a:r>
              <a:rPr lang="es-ES_tradnl" sz="1200"/>
              <a:t>wkshps coord, announce &amp; fac.</a:t>
            </a:r>
          </a:p>
          <a:p>
            <a:pPr algn="just"/>
            <a:r>
              <a:rPr lang="es-ES_tradnl" sz="1200" b="1"/>
              <a:t>Blended - </a:t>
            </a:r>
            <a:r>
              <a:rPr lang="es-ES_tradnl" sz="1200"/>
              <a:t>Enagement and Empl. Exp. Projs. </a:t>
            </a:r>
            <a:r>
              <a:rPr lang="es-ES_tradnl" sz="1200" b="1"/>
              <a:t>Speeches</a:t>
            </a:r>
            <a:r>
              <a:rPr lang="es-ES_tradnl" sz="1200"/>
              <a:t>–AMCHAM &amp; APERHU.  </a:t>
            </a:r>
            <a:r>
              <a:rPr lang="es-ES_tradnl" sz="1200" b="1"/>
              <a:t>Research Resarch &amp; Institutes </a:t>
            </a:r>
            <a:r>
              <a:rPr lang="es-ES_tradnl" sz="1200"/>
              <a:t>research  with AP’S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EEECE1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EEECE1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9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82" y="463787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20" y="490256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5118729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9" y="26947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1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70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224254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solidFill>
            <a:schemeClr val="accent6"/>
          </a:solidFill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463787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90256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solidFill>
            <a:schemeClr val="accent6"/>
          </a:solidFill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7733" y="804412"/>
            <a:ext cx="69088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/>
              <a:t>Cost Structure</a:t>
            </a:r>
          </a:p>
          <a:p>
            <a:r>
              <a:rPr lang="es-ES_tradnl" b="1"/>
              <a:t/>
            </a:r>
            <a:br>
              <a:rPr lang="es-ES_tradnl" b="1"/>
            </a:br>
            <a:r>
              <a:rPr lang="es-ES_tradnl" b="1"/>
              <a:t>Fixed Costs : 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Resources (employee &amp; ML)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Social Media Positioning &amp; Ad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Hosting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Taxes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Office</a:t>
            </a:r>
          </a:p>
          <a:p>
            <a:endParaRPr lang="es-ES_tradnl"/>
          </a:p>
          <a:p>
            <a:r>
              <a:rPr lang="es-ES_tradnl" b="1"/>
              <a:t>Variable Costs :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Partnership costs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Centrum costs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Instructor costs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New Website design </a:t>
            </a:r>
          </a:p>
          <a:p>
            <a:pPr marL="285750" indent="-285750">
              <a:buFont typeface="Arial"/>
              <a:buChar char="•"/>
            </a:pPr>
            <a:r>
              <a:rPr lang="es-ES_tradnl"/>
              <a:t>ML Costs</a:t>
            </a:r>
          </a:p>
          <a:p>
            <a:endParaRPr lang="es-ES_tradnl"/>
          </a:p>
          <a:p>
            <a:endParaRPr lang="es-ES_tradnl"/>
          </a:p>
          <a:p>
            <a:endParaRPr lang="es-ES_tradnl"/>
          </a:p>
          <a:p>
            <a:endParaRPr lang="es-ES_tradnl"/>
          </a:p>
          <a:p>
            <a:endParaRPr lang="es-ES_tradnl"/>
          </a:p>
        </p:txBody>
      </p:sp>
      <p:pic>
        <p:nvPicPr>
          <p:cNvPr id="7" name="Picture 6" descr="budg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1078" y="5368774"/>
            <a:ext cx="4133852" cy="21236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_tradnl" sz="1200" b="1"/>
              <a:t>Fixed Costs : 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Resources (Empl &amp; ML)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Social Media Ads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Hosting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Taxes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Office</a:t>
            </a:r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r>
              <a:rPr lang="es-ES_tradnl" sz="1200" b="1"/>
              <a:t>Variable Costs :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Centrum costs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Instructor costs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New Website design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ML Costs</a:t>
            </a:r>
          </a:p>
        </p:txBody>
      </p:sp>
    </p:spTree>
    <p:extLst>
      <p:ext uri="{BB962C8B-B14F-4D97-AF65-F5344CB8AC3E}">
        <p14:creationId xmlns:p14="http://schemas.microsoft.com/office/powerpoint/2010/main" val="304849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615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6447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93843" y="2705030"/>
            <a:ext cx="1645920" cy="2286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endParaRPr lang="es-ES_tradnl" sz="1200">
              <a:solidFill>
                <a:schemeClr val="tx2"/>
              </a:solidFill>
            </a:endParaRPr>
          </a:p>
          <a:p>
            <a:endParaRPr lang="es-ES_tradnl" sz="1300">
              <a:solidFill>
                <a:schemeClr val="tx2"/>
              </a:solidFill>
            </a:endParaRPr>
          </a:p>
          <a:p>
            <a:endParaRPr lang="es-ES_tradnl" sz="1300">
              <a:solidFill>
                <a:schemeClr val="tx2"/>
              </a:solidFill>
            </a:endParaRPr>
          </a:p>
          <a:p>
            <a:endParaRPr lang="es-ES_tradnl" sz="120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9443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200" b="1">
              <a:solidFill>
                <a:schemeClr val="tx2"/>
              </a:solidFill>
            </a:endParaRPr>
          </a:p>
          <a:p>
            <a:endParaRPr lang="es-ES_tradnl" sz="1200" b="1">
              <a:solidFill>
                <a:schemeClr val="tx2"/>
              </a:solidFill>
            </a:endParaRPr>
          </a:p>
          <a:p>
            <a:endParaRPr lang="es-ES_tradnl" sz="125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70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26743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27335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>
              <a:solidFill>
                <a:schemeClr val="tx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1509993" y="3820258"/>
            <a:ext cx="1645920" cy="417880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63542" y="3715101"/>
            <a:ext cx="1645920" cy="4389120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Key 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93692" y="37853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Key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 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91224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8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6171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1149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39890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" name="Picture 1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Picture 5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7" name="Picture 6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463787"/>
            <a:ext cx="457200" cy="457200"/>
          </a:xfrm>
          <a:prstGeom prst="rect">
            <a:avLst/>
          </a:prstGeom>
        </p:spPr>
      </p:pic>
      <p:pic>
        <p:nvPicPr>
          <p:cNvPr id="8" name="Picture 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9" name="Picture 8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60" y="490256"/>
            <a:ext cx="457200" cy="457200"/>
          </a:xfrm>
          <a:prstGeom prst="rect">
            <a:avLst/>
          </a:prstGeom>
        </p:spPr>
      </p:pic>
      <p:pic>
        <p:nvPicPr>
          <p:cNvPr id="10" name="Picture 9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11" name="Picture 10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12" name="Picture 11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82" y="5137973"/>
            <a:ext cx="457200" cy="457200"/>
          </a:xfrm>
          <a:prstGeom prst="rect">
            <a:avLst/>
          </a:prstGeom>
        </p:spPr>
      </p:pic>
      <p:pic>
        <p:nvPicPr>
          <p:cNvPr id="38" name="Picture 37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79" y="27140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solidFill>
            <a:schemeClr val="accent6"/>
          </a:solidFill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4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078" y="5368774"/>
            <a:ext cx="4133852" cy="21236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_tradnl" sz="1200" b="1"/>
              <a:t>Fixed Costs : 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Resources (Empl &amp; ML)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Social Media Ads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Hosting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Taxes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Office</a:t>
            </a:r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pPr marL="285750" indent="-285750">
              <a:buFont typeface="Arial"/>
              <a:buChar char="•"/>
            </a:pPr>
            <a:endParaRPr lang="es-ES_tradnl" sz="1200"/>
          </a:p>
          <a:p>
            <a:r>
              <a:rPr lang="es-ES_tradnl" sz="1200" b="1"/>
              <a:t>Variable Costs :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Centrum costs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Instructor costs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New Website design </a:t>
            </a:r>
          </a:p>
          <a:p>
            <a:pPr marL="285750" indent="-285750">
              <a:buFont typeface="Arial"/>
              <a:buChar char="•"/>
            </a:pPr>
            <a:r>
              <a:rPr lang="es-ES_tradnl" sz="1200"/>
              <a:t>ML Costs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9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463787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90256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0" y="2780292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2" y="5137973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9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2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615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6447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93843" y="2705030"/>
            <a:ext cx="1645920" cy="2286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endParaRPr lang="es-ES_tradnl" sz="1200">
              <a:solidFill>
                <a:schemeClr val="tx2"/>
              </a:solidFill>
            </a:endParaRPr>
          </a:p>
          <a:p>
            <a:endParaRPr lang="es-ES_tradnl" sz="1300">
              <a:solidFill>
                <a:schemeClr val="tx2"/>
              </a:solidFill>
            </a:endParaRPr>
          </a:p>
          <a:p>
            <a:endParaRPr lang="es-ES_tradnl" sz="1300">
              <a:solidFill>
                <a:schemeClr val="tx2"/>
              </a:solidFill>
            </a:endParaRPr>
          </a:p>
          <a:p>
            <a:r>
              <a:rPr lang="es-ES_tradnl" sz="1200">
                <a:solidFill>
                  <a:schemeClr val="tx2"/>
                </a:solidFill>
              </a:rPr>
              <a:t>New Website</a:t>
            </a:r>
          </a:p>
          <a:p>
            <a:r>
              <a:rPr lang="es-ES_tradnl" sz="1200">
                <a:solidFill>
                  <a:schemeClr val="tx2"/>
                </a:solidFill>
              </a:rPr>
              <a:t>1 employee</a:t>
            </a:r>
          </a:p>
          <a:p>
            <a:r>
              <a:rPr lang="es-ES_tradnl" sz="1200">
                <a:solidFill>
                  <a:schemeClr val="tx2"/>
                </a:solidFill>
              </a:rPr>
              <a:t>Social Media Positioning &amp; Ads.</a:t>
            </a:r>
          </a:p>
          <a:p>
            <a:r>
              <a:rPr lang="es-ES_tradnl" sz="1200">
                <a:solidFill>
                  <a:schemeClr val="tx2"/>
                </a:solidFill>
              </a:rPr>
              <a:t>Office </a:t>
            </a:r>
          </a:p>
          <a:p>
            <a:r>
              <a:rPr lang="es-ES_tradnl" sz="1200">
                <a:solidFill>
                  <a:schemeClr val="tx2"/>
                </a:solidFill>
              </a:rPr>
              <a:t>Accounting &amp; Admin</a:t>
            </a:r>
          </a:p>
          <a:p>
            <a:r>
              <a:rPr lang="es-ES_tradnl" sz="1200">
                <a:solidFill>
                  <a:schemeClr val="tx2"/>
                </a:solidFill>
              </a:rPr>
              <a:t>Brochures Design</a:t>
            </a:r>
            <a:r>
              <a:rPr lang="es-ES_tradnl" sz="1200">
                <a:solidFill>
                  <a:schemeClr val="tx2"/>
                </a:solidFill>
              </a:rPr>
              <a:t> </a:t>
            </a:r>
          </a:p>
          <a:p>
            <a:r>
              <a:rPr lang="es-ES_tradnl" sz="1200">
                <a:solidFill>
                  <a:schemeClr val="tx2"/>
                </a:solidFill>
              </a:rPr>
              <a:t>On-Demand Consultants</a:t>
            </a:r>
            <a:endParaRPr lang="es-ES_tradnl" sz="1200">
              <a:solidFill>
                <a:schemeClr val="tx2"/>
              </a:solidFill>
            </a:endParaRPr>
          </a:p>
          <a:p>
            <a:endParaRPr lang="es-ES_tradnl" sz="120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9443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200" b="1">
              <a:solidFill>
                <a:schemeClr val="tx2"/>
              </a:solidFill>
            </a:endParaRPr>
          </a:p>
          <a:p>
            <a:endParaRPr lang="es-ES_tradnl" sz="1200" b="1">
              <a:solidFill>
                <a:schemeClr val="tx2"/>
              </a:solidFill>
            </a:endParaRPr>
          </a:p>
          <a:p>
            <a:endParaRPr lang="es-ES_tradnl" sz="1250">
              <a:solidFill>
                <a:schemeClr val="tx2"/>
              </a:solidFill>
            </a:endParaRPr>
          </a:p>
          <a:p>
            <a:r>
              <a:rPr lang="es-ES_tradnl" sz="1250">
                <a:solidFill>
                  <a:schemeClr val="tx2"/>
                </a:solidFill>
              </a:rPr>
              <a:t>Landpage, HR Orgs. Network, Social Media  Publications, Mailing. </a:t>
            </a:r>
          </a:p>
          <a:p>
            <a:r>
              <a:rPr lang="es-ES_tradnl" sz="1250" b="1">
                <a:solidFill>
                  <a:schemeClr val="tx2"/>
                </a:solidFill>
              </a:rPr>
              <a:t>Retained Customers:</a:t>
            </a:r>
          </a:p>
          <a:p>
            <a:r>
              <a:rPr lang="es-ES_tradnl" sz="1250">
                <a:solidFill>
                  <a:schemeClr val="tx2"/>
                </a:solidFill>
              </a:rPr>
              <a:t>Linkedin, Best Practices network, Subscription landpage, Outsourced Value Creator.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770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26743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1400" b="1">
                <a:solidFill>
                  <a:schemeClr val="tx2"/>
                </a:solidFill>
              </a:rPr>
              <a:t>Pain : </a:t>
            </a:r>
            <a:r>
              <a:rPr lang="es-ES_tradnl" sz="1400">
                <a:solidFill>
                  <a:schemeClr val="tx2"/>
                </a:solidFill>
              </a:rPr>
              <a:t>Organizations not able to demonstrate Return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Management 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HR 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Marketing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 b="1">
                <a:solidFill>
                  <a:schemeClr val="tx2"/>
                </a:solidFill>
              </a:rPr>
              <a:t>Solution : </a:t>
            </a:r>
          </a:p>
          <a:p>
            <a:r>
              <a:rPr lang="es-ES_tradnl" sz="1400">
                <a:solidFill>
                  <a:schemeClr val="tx2"/>
                </a:solidFill>
              </a:rPr>
              <a:t>They might be able to get sponsorship.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As consultant firm we will </a:t>
            </a:r>
            <a:r>
              <a:rPr lang="es-ES_tradnl" sz="1400" b="1">
                <a:solidFill>
                  <a:schemeClr val="tx2"/>
                </a:solidFill>
              </a:rPr>
              <a:t>differentiate</a:t>
            </a:r>
            <a:r>
              <a:rPr lang="es-ES_tradnl" sz="1400">
                <a:solidFill>
                  <a:schemeClr val="tx2"/>
                </a:solidFill>
              </a:rPr>
              <a:t> from others significantly.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27335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Large and Medium companies would be able to invest in ROI  (</a:t>
            </a:r>
            <a:r>
              <a:rPr lang="es-ES_tradnl" sz="1400" b="1">
                <a:solidFill>
                  <a:schemeClr val="tx2"/>
                </a:solidFill>
              </a:rPr>
              <a:t>1000 top </a:t>
            </a:r>
            <a:r>
              <a:rPr lang="es-ES_tradnl" sz="1400">
                <a:solidFill>
                  <a:schemeClr val="tx2"/>
                </a:solidFill>
              </a:rPr>
              <a:t>Peruvian largest organizations)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 b="1">
                <a:solidFill>
                  <a:schemeClr val="tx2"/>
                </a:solidFill>
              </a:rPr>
              <a:t>Within orgs: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GM’s</a:t>
            </a:r>
          </a:p>
          <a:p>
            <a:pPr marL="285750" indent="-285750">
              <a:buFont typeface="Arial"/>
              <a:buChar char="•"/>
            </a:pPr>
            <a:r>
              <a:rPr lang="es-ES_tradnl" sz="1250">
                <a:solidFill>
                  <a:schemeClr val="tx2"/>
                </a:solidFill>
              </a:rPr>
              <a:t>Head of HR</a:t>
            </a:r>
          </a:p>
          <a:p>
            <a:endParaRPr lang="es-ES_tradnl">
              <a:solidFill>
                <a:schemeClr val="tx2"/>
              </a:solidFill>
            </a:endParaRPr>
          </a:p>
          <a:p>
            <a:r>
              <a:rPr lang="es-ES_tradnl" sz="1400" b="1">
                <a:solidFill>
                  <a:schemeClr val="tx2"/>
                </a:solidFill>
              </a:rPr>
              <a:t>For certification:</a:t>
            </a:r>
          </a:p>
          <a:p>
            <a:r>
              <a:rPr lang="es-ES_tradnl" sz="1400">
                <a:solidFill>
                  <a:schemeClr val="tx2"/>
                </a:solidFill>
              </a:rPr>
              <a:t>HR Directors to invite their experts.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1509993" y="3820258"/>
            <a:ext cx="1645920" cy="417880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63542" y="3715101"/>
            <a:ext cx="1645920" cy="4389120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93692" y="378537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Key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91224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8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Value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9225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rgbClr val="1F497D"/>
                </a:solidFill>
              </a:rPr>
              <a:t>Customer</a:t>
            </a:r>
          </a:p>
          <a:p>
            <a:r>
              <a:rPr lang="es-ES_tradnl" sz="1400" b="1">
                <a:solidFill>
                  <a:srgbClr val="1F497D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39890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2957" y="5274441"/>
            <a:ext cx="433336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300" b="1"/>
              <a:t>Consulting with ROI </a:t>
            </a:r>
            <a:r>
              <a:rPr lang="es-ES_tradnl" sz="1300"/>
              <a:t>– Price according to scope,               workload, resources involved &amp; know-how transference.</a:t>
            </a:r>
          </a:p>
          <a:p>
            <a:r>
              <a:rPr lang="es-ES_tradnl" sz="1300" b="1"/>
              <a:t>Teaching ROI (certification) </a:t>
            </a:r>
            <a:r>
              <a:rPr lang="es-ES_tradnl" sz="1300"/>
              <a:t>– benchmark with other classes, resources involved, workload.  Review Centrum pricing terms.</a:t>
            </a:r>
          </a:p>
          <a:p>
            <a:r>
              <a:rPr lang="es-ES_tradnl" sz="1300" b="1"/>
              <a:t>Payment – </a:t>
            </a:r>
            <a:r>
              <a:rPr lang="es-ES_tradnl" sz="1300"/>
              <a:t>Invoice 30% before delivery, 70% to be paid 15-30 after delivery.  Direct payment to bank account.</a:t>
            </a:r>
          </a:p>
          <a:p>
            <a:r>
              <a:rPr lang="es-ES_tradnl" sz="1300"/>
              <a:t>APERHU discount.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2340" y="1017049"/>
            <a:ext cx="1700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/>
              <a:t>ROI Institute Team</a:t>
            </a:r>
          </a:p>
          <a:p>
            <a:r>
              <a:rPr lang="es-ES_tradnl" sz="1400"/>
              <a:t>MAS Consultores</a:t>
            </a:r>
          </a:p>
          <a:p>
            <a:r>
              <a:rPr lang="es-ES_tradnl" sz="1400"/>
              <a:t>Centrum </a:t>
            </a:r>
          </a:p>
          <a:p>
            <a:r>
              <a:rPr lang="es-ES_tradnl" sz="1400"/>
              <a:t>APERHU Association </a:t>
            </a:r>
          </a:p>
          <a:p>
            <a:r>
              <a:rPr lang="es-ES_tradnl" sz="1400"/>
              <a:t>AMCHAM RH Committee</a:t>
            </a:r>
          </a:p>
          <a:p>
            <a:r>
              <a:rPr lang="es-ES_tradnl" sz="1400"/>
              <a:t>PR : Gestion </a:t>
            </a:r>
          </a:p>
          <a:p>
            <a:r>
              <a:rPr lang="es-ES_tradnl" sz="1400"/>
              <a:t>Perspektiva</a:t>
            </a:r>
          </a:p>
          <a:p>
            <a:r>
              <a:rPr lang="es-ES_tradnl" sz="1400"/>
              <a:t>Universities</a:t>
            </a:r>
          </a:p>
          <a:p>
            <a:r>
              <a:rPr lang="es-ES_tradnl" sz="1400"/>
              <a:t>Government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6447" y="855813"/>
            <a:ext cx="164592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250" b="1">
                <a:solidFill>
                  <a:srgbClr val="1F497D"/>
                </a:solidFill>
              </a:rPr>
              <a:t>ROI studies </a:t>
            </a:r>
            <a:r>
              <a:rPr lang="es-ES_tradnl" sz="1250">
                <a:solidFill>
                  <a:srgbClr val="1F497D"/>
                </a:solidFill>
              </a:rPr>
              <a:t>for orgs-  </a:t>
            </a:r>
          </a:p>
          <a:p>
            <a:pPr algn="just"/>
            <a:r>
              <a:rPr lang="es-ES_tradnl" sz="1250" b="1">
                <a:solidFill>
                  <a:srgbClr val="1F497D"/>
                </a:solidFill>
              </a:rPr>
              <a:t>ROI Coaching </a:t>
            </a:r>
            <a:r>
              <a:rPr lang="es-ES_tradnl" sz="1250">
                <a:solidFill>
                  <a:srgbClr val="1F497D"/>
                </a:solidFill>
              </a:rPr>
              <a:t>to orgs. </a:t>
            </a:r>
            <a:r>
              <a:rPr lang="es-ES_tradnl" sz="1200">
                <a:solidFill>
                  <a:srgbClr val="1F497D"/>
                </a:solidFill>
              </a:rPr>
              <a:t>Certification/Workshop</a:t>
            </a:r>
          </a:p>
          <a:p>
            <a:pPr algn="just"/>
            <a:r>
              <a:rPr lang="es-ES_tradnl" sz="1250" b="1">
                <a:solidFill>
                  <a:srgbClr val="1F497D"/>
                </a:solidFill>
              </a:rPr>
              <a:t>Speeches </a:t>
            </a:r>
            <a:r>
              <a:rPr lang="es-ES_tradnl" sz="1250">
                <a:solidFill>
                  <a:srgbClr val="1F497D"/>
                </a:solidFill>
              </a:rPr>
              <a:t>– HR Orgs</a:t>
            </a:r>
          </a:p>
          <a:p>
            <a:pPr algn="just"/>
            <a:r>
              <a:rPr lang="es-ES_tradnl" sz="1250" b="1">
                <a:solidFill>
                  <a:srgbClr val="1F497D"/>
                </a:solidFill>
              </a:rPr>
              <a:t>Research – </a:t>
            </a:r>
            <a:r>
              <a:rPr lang="es-ES_tradnl" sz="1250">
                <a:solidFill>
                  <a:srgbClr val="1F497D"/>
                </a:solidFill>
              </a:rPr>
              <a:t>Business Cases/Institutes </a:t>
            </a:r>
          </a:p>
          <a:p>
            <a:r>
              <a:rPr lang="es-ES_tradnl" sz="1250" b="1">
                <a:solidFill>
                  <a:srgbClr val="1F497D"/>
                </a:solidFill>
              </a:rPr>
              <a:t>Writing</a:t>
            </a:r>
            <a:r>
              <a:rPr lang="es-ES_tradnl" sz="1250">
                <a:solidFill>
                  <a:srgbClr val="1F497D"/>
                </a:solidFill>
              </a:rPr>
              <a:t>–blogs, articles</a:t>
            </a:r>
          </a:p>
          <a:p>
            <a:endParaRPr lang="es-ES_tradnl" sz="1200">
              <a:solidFill>
                <a:srgbClr val="1F497D"/>
              </a:solidFill>
            </a:endParaRPr>
          </a:p>
          <a:p>
            <a:r>
              <a:rPr lang="es-ES_tradnl" sz="1200">
                <a:solidFill>
                  <a:srgbClr val="1F497D"/>
                </a:solidFill>
              </a:rPr>
              <a:t>Ads &amp; Pubs. (bus. case)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3217" y="5368774"/>
            <a:ext cx="4133852" cy="203132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s-ES_tradnl" sz="1300" b="1">
                <a:solidFill>
                  <a:schemeClr val="tx2"/>
                </a:solidFill>
              </a:rPr>
              <a:t>Fixed Costs : 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Resources (Empl &amp; ML)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Social Media Ads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Hosting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Taxes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Office</a:t>
            </a:r>
          </a:p>
          <a:p>
            <a:pPr marL="285750" indent="-285750">
              <a:buFont typeface="Arial"/>
              <a:buChar char="•"/>
            </a:pPr>
            <a:endParaRPr lang="es-ES_tradnl" sz="120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_tradnl" sz="1200">
              <a:solidFill>
                <a:schemeClr val="tx2"/>
              </a:solidFill>
            </a:endParaRPr>
          </a:p>
          <a:p>
            <a:endParaRPr lang="es-ES_tradnl" sz="1200">
              <a:solidFill>
                <a:schemeClr val="tx2"/>
              </a:solidFill>
            </a:endParaRPr>
          </a:p>
          <a:p>
            <a:endParaRPr lang="es-ES_tradnl" sz="1300">
              <a:solidFill>
                <a:schemeClr val="tx2"/>
              </a:solidFill>
            </a:endParaRPr>
          </a:p>
          <a:p>
            <a:r>
              <a:rPr lang="es-ES_tradnl" sz="1300" b="1">
                <a:solidFill>
                  <a:schemeClr val="tx2"/>
                </a:solidFill>
              </a:rPr>
              <a:t>Variable Costs :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ROI Payment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Centrum costs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Instructor costs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New Website design </a:t>
            </a:r>
          </a:p>
          <a:p>
            <a:pPr marL="285750" indent="-285750">
              <a:buFont typeface="Arial"/>
              <a:buChar char="•"/>
            </a:pPr>
            <a:r>
              <a:rPr lang="es-ES_tradnl" sz="1300">
                <a:solidFill>
                  <a:schemeClr val="tx2"/>
                </a:solidFill>
              </a:rPr>
              <a:t>ML Costs</a:t>
            </a:r>
          </a:p>
        </p:txBody>
      </p:sp>
      <p:pic>
        <p:nvPicPr>
          <p:cNvPr id="2" name="Picture 1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3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Picture 5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7" name="Picture 6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463787"/>
            <a:ext cx="457200" cy="457200"/>
          </a:xfrm>
          <a:prstGeom prst="rect">
            <a:avLst/>
          </a:prstGeom>
        </p:spPr>
      </p:pic>
      <p:pic>
        <p:nvPicPr>
          <p:cNvPr id="8" name="Picture 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9" name="Picture 8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60" y="490256"/>
            <a:ext cx="457200" cy="457200"/>
          </a:xfrm>
          <a:prstGeom prst="rect">
            <a:avLst/>
          </a:prstGeom>
        </p:spPr>
      </p:pic>
      <p:pic>
        <p:nvPicPr>
          <p:cNvPr id="10" name="Picture 9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11" name="Picture 10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12" name="Picture 11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22" y="5137973"/>
            <a:ext cx="457200" cy="457200"/>
          </a:xfrm>
          <a:prstGeom prst="rect">
            <a:avLst/>
          </a:prstGeom>
        </p:spPr>
      </p:pic>
      <p:pic>
        <p:nvPicPr>
          <p:cNvPr id="13" name="Picture 12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9" y="2694794"/>
            <a:ext cx="457200" cy="457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84751" y="2885281"/>
            <a:ext cx="1661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>
                <a:solidFill>
                  <a:srgbClr val="1F497D"/>
                </a:solidFill>
              </a:rPr>
              <a:t>Consulting – </a:t>
            </a:r>
            <a:r>
              <a:rPr lang="es-ES_tradnl" sz="1200">
                <a:solidFill>
                  <a:srgbClr val="1F497D"/>
                </a:solidFill>
              </a:rPr>
              <a:t>F2F,     Web, mailing</a:t>
            </a:r>
          </a:p>
          <a:p>
            <a:r>
              <a:rPr lang="es-ES_tradnl" sz="1200" b="1">
                <a:solidFill>
                  <a:srgbClr val="1F497D"/>
                </a:solidFill>
              </a:rPr>
              <a:t>Teaching – </a:t>
            </a:r>
            <a:r>
              <a:rPr lang="es-ES_tradnl" sz="1200">
                <a:solidFill>
                  <a:srgbClr val="1F497D"/>
                </a:solidFill>
              </a:rPr>
              <a:t>Centrum workisops. APERHU</a:t>
            </a:r>
          </a:p>
          <a:p>
            <a:r>
              <a:rPr lang="es-ES_tradnl" sz="1200" b="1">
                <a:solidFill>
                  <a:srgbClr val="1F497D"/>
                </a:solidFill>
              </a:rPr>
              <a:t>Writing</a:t>
            </a:r>
            <a:r>
              <a:rPr lang="es-ES_tradnl" sz="1200">
                <a:solidFill>
                  <a:srgbClr val="1F497D"/>
                </a:solidFill>
              </a:rPr>
              <a:t> : Gestion , web,,LINKEDIN Strategy</a:t>
            </a:r>
          </a:p>
          <a:p>
            <a:r>
              <a:rPr lang="es-ES_tradnl" sz="1200" b="1">
                <a:solidFill>
                  <a:srgbClr val="1F497D"/>
                </a:solidFill>
              </a:rPr>
              <a:t>Speaking – </a:t>
            </a:r>
            <a:r>
              <a:rPr lang="es-ES_tradnl" sz="1200">
                <a:solidFill>
                  <a:srgbClr val="1F497D"/>
                </a:solidFill>
              </a:rPr>
              <a:t>APERHU &amp; AMCHAM  Congresses</a:t>
            </a:r>
          </a:p>
          <a:p>
            <a:r>
              <a:rPr lang="es-ES_tradnl" sz="1200" b="1">
                <a:solidFill>
                  <a:srgbClr val="1F497D"/>
                </a:solidFill>
              </a:rPr>
              <a:t>Researching </a:t>
            </a:r>
            <a:r>
              <a:rPr lang="es-ES_tradnl" sz="1200">
                <a:solidFill>
                  <a:srgbClr val="1F497D"/>
                </a:solidFill>
              </a:rPr>
              <a:t>– Renewd research (Rodrigo), Government Institutes</a:t>
            </a:r>
          </a:p>
        </p:txBody>
      </p:sp>
    </p:spTree>
    <p:extLst>
      <p:ext uri="{BB962C8B-B14F-4D97-AF65-F5344CB8AC3E}">
        <p14:creationId xmlns:p14="http://schemas.microsoft.com/office/powerpoint/2010/main" val="340932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491" y="671690"/>
            <a:ext cx="769616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/>
              <a:t>Good Videos : </a:t>
            </a:r>
          </a:p>
          <a:p>
            <a:endParaRPr lang="es-ES_tradnl" b="1">
              <a:hlinkClick r:id="rId2"/>
            </a:endParaRPr>
          </a:p>
          <a:p>
            <a:r>
              <a:rPr lang="es-ES_tradnl">
                <a:hlinkClick r:id="rId2"/>
              </a:rPr>
              <a:t>Business Model Theather :   </a:t>
            </a:r>
            <a:r>
              <a:rPr lang="es-ES_tradnl">
                <a:hlinkClick r:id="rId2"/>
              </a:rPr>
              <a:t>https://www.youtube.com/watch?v=LLKqthJOdN8</a:t>
            </a:r>
            <a:endParaRPr lang="es-ES_tradnl"/>
          </a:p>
          <a:p>
            <a:endParaRPr lang="es-ES_tradnl" b="1">
              <a:hlinkClick r:id="rId3"/>
            </a:endParaRPr>
          </a:p>
          <a:p>
            <a:r>
              <a:rPr lang="es-ES_tradnl">
                <a:hlinkClick r:id="rId3"/>
              </a:rPr>
              <a:t>Explanation about the Model : https://www.youtube.com/watch?v=IP0cUBWTgpY</a:t>
            </a:r>
            <a:endParaRPr lang="es-ES_tradnl"/>
          </a:p>
          <a:p>
            <a:endParaRPr lang="es-ES_tradnl"/>
          </a:p>
          <a:p>
            <a:r>
              <a:rPr lang="es-ES_tradnl"/>
              <a:t>(I used this last video using screenshots to create the explanation)</a:t>
            </a:r>
          </a:p>
          <a:p>
            <a:endParaRPr lang="es-ES_tradnl"/>
          </a:p>
          <a:p>
            <a:endParaRPr lang="es-ES_tradnl"/>
          </a:p>
          <a:p>
            <a:r>
              <a:rPr lang="es-ES_tradnl" b="1"/>
              <a:t>Wikipedia : </a:t>
            </a:r>
            <a:endParaRPr lang="es-ES_tradnl"/>
          </a:p>
          <a:p>
            <a:r>
              <a:rPr lang="es-ES_tradnl">
                <a:hlinkClick r:id="rId4"/>
              </a:rPr>
              <a:t>https://en.wikipedia.org/wiki/Business_Model_Canvas</a:t>
            </a:r>
            <a:endParaRPr lang="es-ES_tradnl"/>
          </a:p>
          <a:p>
            <a:endParaRPr lang="es-ES_tradnl"/>
          </a:p>
          <a:p>
            <a:r>
              <a:rPr lang="es-ES_tradnl"/>
              <a:t>It is distributed under a Creative Commons license</a:t>
            </a:r>
            <a:r>
              <a:rPr lang="es-ES_tradnl" baseline="30000"/>
              <a:t>[7]</a:t>
            </a:r>
            <a:r>
              <a:rPr lang="es-ES_tradnl"/>
              <a:t> from Strategyzer AG and can be used without any restrictions for modeling businesses.</a:t>
            </a:r>
          </a:p>
          <a:p>
            <a:endParaRPr lang="es-ES_tradnl"/>
          </a:p>
          <a:p>
            <a:r>
              <a:rPr lang="es-ES_tradnl"/>
              <a:t>But, The Business Model Canvas was initially proposed by </a:t>
            </a:r>
            <a:r>
              <a:rPr lang="es-ES_tradnl">
                <a:hlinkClick r:id="rId5"/>
              </a:rPr>
              <a:t>Alexander Osterwalder</a:t>
            </a:r>
            <a:r>
              <a:rPr lang="es-ES_tradnl" baseline="30000">
                <a:hlinkClick r:id="rId5"/>
              </a:rPr>
              <a:t>[4]</a:t>
            </a:r>
            <a:r>
              <a:rPr lang="es-ES_tradnl">
                <a:hlinkClick r:id="rId5"/>
              </a:rPr>
              <a:t> based on his earlier work on Business Model Ontology.</a:t>
            </a:r>
            <a:r>
              <a:rPr lang="es-ES_tradnl" baseline="30000">
                <a:hlinkClick r:id="rId5"/>
              </a:rPr>
              <a:t>[5]</a:t>
            </a:r>
            <a:r>
              <a:rPr lang="es-ES_tradnl">
                <a:hlinkClick r:id="rId5"/>
              </a:rPr>
              <a:t> Since the release of Osterwalder's work in 2008, new canvases for specific niches have appeared.</a:t>
            </a:r>
            <a:endParaRPr lang="es-ES_tradnl"/>
          </a:p>
          <a:p>
            <a:endParaRPr lang="es-ES_tradnl"/>
          </a:p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23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77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8643" y="64157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>
                <a:hlinkClick r:id="rId3"/>
              </a:rPr>
              <a:t>Source : https://www.youtube.com/watch?v=IP0cUBWTgpY</a:t>
            </a:r>
            <a:endParaRPr lang="es-ES_tradnl" sz="1200"/>
          </a:p>
        </p:txBody>
      </p:sp>
    </p:spTree>
    <p:extLst>
      <p:ext uri="{BB962C8B-B14F-4D97-AF65-F5344CB8AC3E}">
        <p14:creationId xmlns:p14="http://schemas.microsoft.com/office/powerpoint/2010/main" val="366221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solidFill>
            <a:schemeClr val="accent3"/>
          </a:solidFill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19085" y="375870"/>
            <a:ext cx="163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  <a:p>
            <a:endParaRPr lang="es-ES_tradnl" sz="1400" b="1">
              <a:solidFill>
                <a:schemeClr val="tx2"/>
              </a:solidFill>
            </a:endParaRPr>
          </a:p>
          <a:p>
            <a:endParaRPr lang="es-ES_tradnl" sz="1400" b="1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7" name="Picture 26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8" name="Picture 27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30" name="Picture 29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63787"/>
            <a:ext cx="457200" cy="457200"/>
          </a:xfrm>
          <a:prstGeom prst="rect">
            <a:avLst/>
          </a:prstGeom>
        </p:spPr>
      </p:pic>
      <p:pic>
        <p:nvPicPr>
          <p:cNvPr id="38" name="Picture 37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41" name="Picture 40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00" y="490256"/>
            <a:ext cx="457200" cy="457200"/>
          </a:xfrm>
          <a:prstGeom prst="rect">
            <a:avLst/>
          </a:prstGeom>
        </p:spPr>
      </p:pic>
      <p:pic>
        <p:nvPicPr>
          <p:cNvPr id="42" name="Picture 41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3" name="Picture 42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4" name="Picture 43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5137973"/>
            <a:ext cx="457200" cy="457200"/>
          </a:xfrm>
          <a:prstGeom prst="rect">
            <a:avLst/>
          </a:prstGeom>
        </p:spPr>
      </p:pic>
      <p:pic>
        <p:nvPicPr>
          <p:cNvPr id="45" name="Picture 44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9" y="26947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042" y="358147"/>
            <a:ext cx="1645920" cy="4624185"/>
          </a:xfrm>
          <a:prstGeom prst="rect">
            <a:avLst/>
          </a:prstGeom>
          <a:solidFill>
            <a:schemeClr val="accent3"/>
          </a:solidFill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351834" y="386116"/>
            <a:ext cx="16111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  <a:p>
            <a:endParaRPr lang="es-ES_tradnl" sz="1400" b="1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Pain : Organizations not able to demonstrate Return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Management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HR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Marketing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Solution : </a:t>
            </a:r>
          </a:p>
          <a:p>
            <a:r>
              <a:rPr lang="es-ES_tradnl" sz="1400">
                <a:solidFill>
                  <a:schemeClr val="tx2"/>
                </a:solidFill>
              </a:rPr>
              <a:t>They might be able to get sponsorship.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As consultant firm we will differentiate from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4756" y="1494066"/>
            <a:ext cx="636002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b="1"/>
              <a:t>PAIN OR NEED : </a:t>
            </a:r>
            <a:r>
              <a:rPr lang="es-ES_tradnl" sz="2000"/>
              <a:t>Organizations deal with no opportunity to demonstrate if the investment on a HR or Marketing program or solution will have impact in the business and will have return. </a:t>
            </a:r>
          </a:p>
          <a:p>
            <a:pPr algn="just"/>
            <a:r>
              <a:rPr lang="es-ES_tradnl" sz="2000"/>
              <a:t>  </a:t>
            </a:r>
          </a:p>
          <a:p>
            <a:pPr algn="just"/>
            <a:r>
              <a:rPr lang="es-ES_tradnl" sz="2000"/>
              <a:t>This is a requirement of the Board of Directors, Management, Human Resources and Marketing.  </a:t>
            </a:r>
          </a:p>
          <a:p>
            <a:pPr algn="just"/>
            <a:endParaRPr lang="es-ES_tradnl" sz="2000"/>
          </a:p>
          <a:p>
            <a:pPr algn="just"/>
            <a:r>
              <a:rPr lang="es-ES_tradnl" sz="2000"/>
              <a:t>With ROI Methodology HR &amp; Marketing might be able to get sponsorship for investments on their solutions.</a:t>
            </a:r>
          </a:p>
          <a:p>
            <a:pPr algn="just"/>
            <a:endParaRPr lang="es-ES_tradnl" sz="2000"/>
          </a:p>
          <a:p>
            <a:pPr algn="just"/>
            <a:r>
              <a:rPr lang="es-ES_tradnl" sz="2000"/>
              <a:t>As consultant firm we would differentiate from other consultants significantly.  No other firms can really do that.</a:t>
            </a:r>
          </a:p>
          <a:p>
            <a:endParaRPr lang="es-ES_tradnl"/>
          </a:p>
        </p:txBody>
      </p:sp>
      <p:pic>
        <p:nvPicPr>
          <p:cNvPr id="7" name="Picture 6" descr="va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62" y="3861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solidFill>
            <a:schemeClr val="accent3"/>
          </a:solidFill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6306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  <a:p>
            <a:endParaRPr lang="es-ES_tradnl" sz="1400" b="1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Pain : Organizations not able to demonstrate Return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Board of Directors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Management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HR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>
                <a:solidFill>
                  <a:schemeClr val="tx2"/>
                </a:solidFill>
              </a:rPr>
              <a:t>Marketing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Solution : </a:t>
            </a:r>
          </a:p>
          <a:p>
            <a:r>
              <a:rPr lang="es-ES_tradnl" sz="1400">
                <a:solidFill>
                  <a:schemeClr val="tx2"/>
                </a:solidFill>
              </a:rPr>
              <a:t>They might be able to get sponsorship.</a:t>
            </a:r>
          </a:p>
          <a:p>
            <a:endParaRPr lang="es-ES_tradnl" sz="1400">
              <a:solidFill>
                <a:schemeClr val="tx2"/>
              </a:solidFill>
            </a:endParaRPr>
          </a:p>
          <a:p>
            <a:r>
              <a:rPr lang="es-ES_tradnl" sz="1400">
                <a:solidFill>
                  <a:schemeClr val="tx2"/>
                </a:solidFill>
              </a:rPr>
              <a:t>As consultant firm we will differentiate from others significantly.</a:t>
            </a:r>
          </a:p>
          <a:p>
            <a:endParaRPr lang="es-ES_tradnl" sz="1400" b="1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7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3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44543"/>
            <a:ext cx="457200" cy="457200"/>
          </a:xfrm>
          <a:prstGeom prst="rect">
            <a:avLst/>
          </a:prstGeom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6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62" y="5118729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9" y="26947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9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3131" y="366844"/>
            <a:ext cx="1645920" cy="462418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2011239" y="366845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2011239" y="2705030"/>
            <a:ext cx="1645920" cy="2286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5407455" y="366845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5407455" y="2705030"/>
            <a:ext cx="1645920" cy="22860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3709347" y="358147"/>
            <a:ext cx="1645920" cy="462418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7105563" y="375542"/>
            <a:ext cx="1645920" cy="4624185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 rot="16200000">
            <a:off x="1596973" y="3785468"/>
            <a:ext cx="1645920" cy="417880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/>
          <p:cNvSpPr/>
          <p:nvPr/>
        </p:nvSpPr>
        <p:spPr>
          <a:xfrm rot="16200000">
            <a:off x="5833543" y="3785468"/>
            <a:ext cx="1645920" cy="4178808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TextBox 30"/>
          <p:cNvSpPr txBox="1"/>
          <p:nvPr/>
        </p:nvSpPr>
        <p:spPr>
          <a:xfrm>
            <a:off x="295754" y="382692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Partnerships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8357" y="37853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Activities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5889" y="2700875"/>
            <a:ext cx="94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Key 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Resources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76805" y="375870"/>
            <a:ext cx="108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Value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Proposition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70486" y="382692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tx2"/>
                </a:solidFill>
              </a:rPr>
              <a:t>Relationships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3231" y="268763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Channels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53778" y="35927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bg2"/>
                </a:solidFill>
              </a:rPr>
              <a:t>Customer</a:t>
            </a:r>
          </a:p>
          <a:p>
            <a:r>
              <a:rPr lang="es-ES_tradnl" sz="1400" b="1">
                <a:solidFill>
                  <a:schemeClr val="bg2"/>
                </a:solidFill>
              </a:rPr>
              <a:t>Segments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485" y="506099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Cost Structure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421" y="5052687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>
                <a:solidFill>
                  <a:schemeClr val="tx2"/>
                </a:solidFill>
              </a:rPr>
              <a:t>Revenue Streams</a:t>
            </a:r>
          </a:p>
        </p:txBody>
      </p:sp>
      <p:pic>
        <p:nvPicPr>
          <p:cNvPr id="20" name="Picture 19" descr="business-partners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1" y="425879"/>
            <a:ext cx="457200" cy="457200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27" name="Picture 26" descr="gear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15" y="414878"/>
            <a:ext cx="457200" cy="457200"/>
          </a:xfrm>
          <a:prstGeom prst="rect">
            <a:avLst/>
          </a:prstGeom>
        </p:spPr>
      </p:pic>
      <p:pic>
        <p:nvPicPr>
          <p:cNvPr id="28" name="Picture 27" descr="targe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2" y="444543"/>
            <a:ext cx="457200" cy="4572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0" name="Picture 29" descr="va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00" y="451768"/>
            <a:ext cx="457200" cy="457200"/>
          </a:xfrm>
          <a:prstGeom prst="rect">
            <a:avLst/>
          </a:prstGeom>
        </p:spPr>
      </p:pic>
      <p:pic>
        <p:nvPicPr>
          <p:cNvPr id="38" name="Picture 37" descr="prote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0" y="471012"/>
            <a:ext cx="457200" cy="457200"/>
          </a:xfrm>
          <a:prstGeom prst="rect">
            <a:avLst/>
          </a:prstGeom>
        </p:spPr>
      </p:pic>
      <p:pic>
        <p:nvPicPr>
          <p:cNvPr id="41" name="Picture 40" descr="infrastruc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80" y="2780292"/>
            <a:ext cx="457200" cy="457200"/>
          </a:xfrm>
          <a:prstGeom prst="rect">
            <a:avLst/>
          </a:prstGeom>
        </p:spPr>
      </p:pic>
      <p:pic>
        <p:nvPicPr>
          <p:cNvPr id="42" name="Picture 41" descr="budg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37" y="5131864"/>
            <a:ext cx="457200" cy="457200"/>
          </a:xfrm>
          <a:prstGeom prst="rect">
            <a:avLst/>
          </a:prstGeom>
        </p:spPr>
      </p:pic>
      <p:pic>
        <p:nvPicPr>
          <p:cNvPr id="43" name="Picture 42" descr="money (1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22" y="5137973"/>
            <a:ext cx="457200" cy="457200"/>
          </a:xfrm>
          <a:prstGeom prst="rect">
            <a:avLst/>
          </a:prstGeom>
        </p:spPr>
      </p:pic>
      <p:pic>
        <p:nvPicPr>
          <p:cNvPr id="44" name="Picture 43" descr="moving-tru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99" y="2733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2187</Words>
  <Application>Microsoft Macintosh PowerPoint</Application>
  <PresentationFormat>On-screen Show (4:3)</PresentationFormat>
  <Paragraphs>668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Materials Research and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Marcela Leon</dc:creator>
  <cp:lastModifiedBy>Marcela Leon</cp:lastModifiedBy>
  <cp:revision>84</cp:revision>
  <dcterms:created xsi:type="dcterms:W3CDTF">2019-02-25T00:47:14Z</dcterms:created>
  <dcterms:modified xsi:type="dcterms:W3CDTF">2019-03-06T22:41:08Z</dcterms:modified>
</cp:coreProperties>
</file>